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gif" ContentType="image/gif"/>
  <Default Extension="rels" ContentType="application/vnd.openxmlformats-package.relationships+xml"/>
  <Override PartName="/customXml/itemProps255.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3.svg" ContentType="image/svg+xml"/>
  <Override PartName="/ppt/media/image25.svg" ContentType="image/svg+xml"/>
  <Override PartName="/ppt/media/image2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 id="2147483666" r:id="rId4"/>
    <p:sldMasterId id="2147483686" r:id="rId5"/>
  </p:sldMasterIdLst>
  <p:notesMasterIdLst>
    <p:notesMasterId r:id="rId7"/>
  </p:notesMasterIdLst>
  <p:sldIdLst>
    <p:sldId id="1754" r:id="rId6"/>
    <p:sldId id="1755" r:id="rId8"/>
    <p:sldId id="1756" r:id="rId9"/>
    <p:sldId id="1757" r:id="rId10"/>
    <p:sldId id="1758" r:id="rId11"/>
    <p:sldId id="1759" r:id="rId12"/>
    <p:sldId id="1760" r:id="rId13"/>
    <p:sldId id="1761" r:id="rId14"/>
    <p:sldId id="1762" r:id="rId15"/>
    <p:sldId id="1763" r:id="rId16"/>
    <p:sldId id="1764" r:id="rId17"/>
    <p:sldId id="1765" r:id="rId18"/>
    <p:sldId id="1766" r:id="rId19"/>
    <p:sldId id="1767"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490" userDrawn="1">
          <p15:clr>
            <a:srgbClr val="A4A3A4"/>
          </p15:clr>
        </p15:guide>
        <p15:guide id="4" pos="7242" userDrawn="1">
          <p15:clr>
            <a:srgbClr val="A4A3A4"/>
          </p15:clr>
        </p15:guide>
        <p15:guide id="5" orient="horz" pos="414" userDrawn="1">
          <p15:clr>
            <a:srgbClr val="A4A3A4"/>
          </p15:clr>
        </p15:guide>
        <p15:guide id="6" orient="horz" pos="382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483810881" name="WPS_1679281038" initials="W" lastIdx="1" clrIdx="2"/>
  <p:cmAuthor id="1" name="123" initials="1" lastIdx="1" clrIdx="0"/>
  <p:cmAuthor id="2" name="作者" initials="A" lastIdx="0" clrIdx="1"/>
  <p:cmAuthor id="3" name="fafa" initials="f" lastIdx="2" clrIdx="1"/>
  <p:cmAuthor id="4" name="王习习" initials="王" lastIdx="2" clrIdx="0"/>
  <p:cmAuthor id="7" name="熊仪_aYju7RJj" initials="熊" lastIdx="0" clrIdx="0"/>
  <p:cmAuthor id="8" name="yifei" initials="y" lastIdx="1" clrIdx="7"/>
  <p:cmAuthor id="9" name="ADMIN" initials="A" lastIdx="1" clrIdx="8"/>
  <p:cmAuthor id="5" name="李晓菲_MZFnUzi6" initials="李" lastIdx="0" clrIdx="0"/>
  <p:cmAuthor id="6" name="小珞_QjMfU7FR" initials="小" lastIdx="0" clrIdx="0"/>
  <p:cmAuthor id="2001" name="骆倩怡_Znauj26B" initials="authorId_382814100"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200"/>
    <a:srgbClr val="1F64EF"/>
    <a:srgbClr val="F26104"/>
    <a:srgbClr val="ED7D31"/>
    <a:srgbClr val="E46C16"/>
    <a:srgbClr val="4472C4"/>
    <a:srgbClr val="FAF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95" autoAdjust="0"/>
  </p:normalViewPr>
  <p:slideViewPr>
    <p:cSldViewPr snapToGrid="0" showGuides="1">
      <p:cViewPr varScale="1">
        <p:scale>
          <a:sx n="103" d="100"/>
          <a:sy n="103" d="100"/>
        </p:scale>
        <p:origin x="114" y="234"/>
      </p:cViewPr>
      <p:guideLst>
        <p:guide orient="horz" pos="2160"/>
        <p:guide pos="3840"/>
        <p:guide pos="490"/>
        <p:guide pos="7242"/>
        <p:guide orient="horz" pos="414"/>
        <p:guide orient="horz" pos="3823"/>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6" Type="http://schemas.openxmlformats.org/officeDocument/2006/relationships/customXml" Target="../customXml/item1.xml"/><Relationship Id="rId25" Type="http://schemas.openxmlformats.org/officeDocument/2006/relationships/customXmlProps" Target="../customXml/itemProps255.xml"/><Relationship Id="rId24" Type="http://schemas.openxmlformats.org/officeDocument/2006/relationships/commentAuthors" Target="commentAuthors.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08750E-B00F-4117-99F2-2B8DC15960C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BEFB6-D70B-4201-82E2-8B0A815789D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sym typeface="+mn-ea"/>
              </a:rPr>
              <a:t>两种讲法</a:t>
            </a:r>
            <a:br>
              <a:rPr lang="zh-CN" altLang="en-US">
                <a:sym typeface="+mn-ea"/>
              </a:rPr>
            </a:br>
            <a:r>
              <a:rPr lang="zh-CN" altLang="en-US">
                <a:sym typeface="+mn-ea"/>
              </a:rPr>
              <a:t>一是从</a:t>
            </a:r>
            <a:r>
              <a:rPr lang="en-US" altLang="zh-CN">
                <a:sym typeface="+mn-ea"/>
              </a:rPr>
              <a:t> </a:t>
            </a:r>
            <a:r>
              <a:rPr lang="zh-CN" altLang="en-US">
                <a:sym typeface="+mn-ea"/>
              </a:rPr>
              <a:t>提效</a:t>
            </a:r>
            <a:r>
              <a:rPr lang="en-US" altLang="zh-CN">
                <a:sym typeface="+mn-ea"/>
              </a:rPr>
              <a:t> </a:t>
            </a:r>
            <a:r>
              <a:rPr lang="zh-CN" altLang="en-US">
                <a:sym typeface="+mn-ea"/>
              </a:rPr>
              <a:t>降本</a:t>
            </a:r>
            <a:r>
              <a:rPr lang="en-US" altLang="zh-CN">
                <a:sym typeface="+mn-ea"/>
              </a:rPr>
              <a:t>  </a:t>
            </a:r>
            <a:r>
              <a:rPr lang="zh-CN" altLang="en-US">
                <a:sym typeface="+mn-ea"/>
              </a:rPr>
              <a:t>提效是增加员工积极性</a:t>
            </a:r>
            <a:r>
              <a:rPr lang="en-US" altLang="zh-CN">
                <a:sym typeface="+mn-ea"/>
              </a:rPr>
              <a:t> </a:t>
            </a:r>
            <a:r>
              <a:rPr lang="zh-CN" altLang="en-US">
                <a:sym typeface="+mn-ea"/>
              </a:rPr>
              <a:t>沟通效率</a:t>
            </a:r>
            <a:r>
              <a:rPr lang="en-US" altLang="zh-CN">
                <a:sym typeface="+mn-ea"/>
              </a:rPr>
              <a:t> </a:t>
            </a:r>
            <a:r>
              <a:rPr lang="zh-CN" altLang="en-US">
                <a:sym typeface="+mn-ea"/>
              </a:rPr>
              <a:t>派单效率</a:t>
            </a:r>
            <a:r>
              <a:rPr lang="en-US" altLang="zh-CN">
                <a:sym typeface="+mn-ea"/>
              </a:rPr>
              <a:t> </a:t>
            </a:r>
            <a:r>
              <a:rPr lang="zh-CN" altLang="en-US">
                <a:sym typeface="+mn-ea"/>
              </a:rPr>
              <a:t>降本是合理安排工作</a:t>
            </a:r>
            <a:r>
              <a:rPr lang="en-US" altLang="zh-CN">
                <a:sym typeface="+mn-ea"/>
              </a:rPr>
              <a:t> </a:t>
            </a:r>
            <a:r>
              <a:rPr lang="zh-CN" altLang="en-US">
                <a:sym typeface="+mn-ea"/>
              </a:rPr>
              <a:t>检视工人效率</a:t>
            </a:r>
            <a:r>
              <a:rPr lang="en-US" altLang="zh-CN">
                <a:sym typeface="+mn-ea"/>
              </a:rPr>
              <a:t>  </a:t>
            </a:r>
            <a:br>
              <a:rPr lang="en-US" altLang="zh-CN">
                <a:sym typeface="+mn-ea"/>
              </a:rPr>
            </a:br>
            <a:r>
              <a:rPr lang="zh-CN" altLang="en-US">
                <a:sym typeface="+mn-ea"/>
              </a:rPr>
              <a:t>二是从当前的生产软件状态</a:t>
            </a:r>
            <a:r>
              <a:rPr lang="zh-CN" altLang="en-US">
                <a:sym typeface="+mn-ea"/>
              </a:rPr>
              <a:t>讲</a:t>
            </a:r>
            <a:br>
              <a:rPr lang="zh-CN" altLang="en-US">
                <a:sym typeface="+mn-ea"/>
              </a:rPr>
            </a:br>
            <a:r>
              <a:rPr lang="zh-CN" altLang="en-US">
                <a:sym typeface="+mn-ea"/>
              </a:rPr>
              <a:t>随时都要和车间沟通，关注车间情况（常见的</a:t>
            </a:r>
            <a:r>
              <a:rPr lang="en-US" altLang="zh-CN">
                <a:sym typeface="+mn-ea"/>
              </a:rPr>
              <a:t>PMC</a:t>
            </a:r>
            <a:r>
              <a:rPr lang="zh-CN" altLang="en-US">
                <a:sym typeface="+mn-ea"/>
              </a:rPr>
              <a:t>，一天都在车间里泡着，看半成品</a:t>
            </a:r>
            <a:r>
              <a:rPr lang="en-US" altLang="zh-CN">
                <a:sym typeface="+mn-ea"/>
              </a:rPr>
              <a:t>/</a:t>
            </a:r>
            <a:r>
              <a:rPr lang="zh-CN" altLang="en-US">
                <a:sym typeface="+mn-ea"/>
              </a:rPr>
              <a:t>完工数、看料够不够，是否有瓶颈工序或突发情况，影响进度没有等等）</a:t>
            </a:r>
            <a:r>
              <a:rPr lang="zh-CN" altLang="en-US">
                <a:solidFill>
                  <a:schemeClr val="tx1">
                    <a:lumMod val="50000"/>
                    <a:lumOff val="50000"/>
                  </a:schemeClr>
                </a:solidFill>
                <a:latin typeface="Arial" panose="020B0604020202090204" pitchFamily="34" charset="0"/>
                <a:ea typeface="微软雅黑" charset="-122"/>
                <a:cs typeface="+mn-ea"/>
                <a:sym typeface="Arial" panose="020B0604020202090204" pitchFamily="34" charset="0"/>
              </a:rPr>
              <a:t>打破“生产黑箱”，实现全流程透明化</a:t>
            </a:r>
            <a:endParaRPr lang="zh-CN" altLang="en-US"/>
          </a:p>
          <a:p>
            <a:r>
              <a:rPr lang="zh-CN" altLang="en-US" dirty="0">
                <a:sym typeface="+mn-ea"/>
              </a:rPr>
              <a:t>现在还有相当比例的生产制造企业</a:t>
            </a:r>
            <a:r>
              <a:rPr lang="en-US" altLang="zh-CN" dirty="0">
                <a:sym typeface="+mn-ea"/>
              </a:rPr>
              <a:t> </a:t>
            </a:r>
            <a:r>
              <a:rPr lang="zh-CN" altLang="en-US" dirty="0">
                <a:sym typeface="+mn-ea"/>
              </a:rPr>
              <a:t>有软件在管进销存，生产</a:t>
            </a:r>
            <a:r>
              <a:rPr lang="en-US" altLang="zh-CN" dirty="0">
                <a:sym typeface="+mn-ea"/>
              </a:rPr>
              <a:t> </a:t>
            </a:r>
            <a:r>
              <a:rPr lang="zh-CN" altLang="en-US" dirty="0">
                <a:sym typeface="+mn-ea"/>
              </a:rPr>
              <a:t>车间基本无管理，问原因</a:t>
            </a:r>
            <a:r>
              <a:rPr lang="en-US" altLang="zh-CN" dirty="0">
                <a:sym typeface="+mn-ea"/>
              </a:rPr>
              <a:t>  </a:t>
            </a:r>
            <a:r>
              <a:rPr lang="zh-CN" altLang="en-US" dirty="0">
                <a:sym typeface="+mn-ea"/>
              </a:rPr>
              <a:t>管理人员的精力</a:t>
            </a:r>
            <a:r>
              <a:rPr lang="en-US" altLang="zh-CN" dirty="0">
                <a:sym typeface="+mn-ea"/>
              </a:rPr>
              <a:t> </a:t>
            </a:r>
            <a:r>
              <a:rPr lang="zh-CN" altLang="en-US" dirty="0">
                <a:sym typeface="+mn-ea"/>
              </a:rPr>
              <a:t>管理难度</a:t>
            </a:r>
            <a:r>
              <a:rPr lang="en-US" altLang="zh-CN" dirty="0">
                <a:sym typeface="+mn-ea"/>
              </a:rPr>
              <a:t> </a:t>
            </a:r>
            <a:r>
              <a:rPr lang="zh-CN" altLang="en-US" dirty="0">
                <a:sym typeface="+mn-ea"/>
              </a:rPr>
              <a:t>管理成本</a:t>
            </a:r>
            <a:r>
              <a:rPr lang="en-US" altLang="zh-CN" dirty="0">
                <a:sym typeface="+mn-ea"/>
              </a:rPr>
              <a:t> </a:t>
            </a:r>
            <a:r>
              <a:rPr lang="zh-CN" altLang="en-US" dirty="0">
                <a:sym typeface="+mn-ea"/>
              </a:rPr>
              <a:t>都是</a:t>
            </a:r>
            <a:r>
              <a:rPr lang="zh-CN" altLang="en-US" dirty="0">
                <a:sym typeface="+mn-ea"/>
              </a:rPr>
              <a:t>因素</a:t>
            </a:r>
            <a:endParaRPr lang="zh-CN" altLang="en-US" dirty="0">
              <a:sym typeface="+mn-ea"/>
            </a:endParaRPr>
          </a:p>
        </p:txBody>
      </p:sp>
      <p:sp>
        <p:nvSpPr>
          <p:cNvPr id="4" name="灯片编号占位符 3"/>
          <p:cNvSpPr>
            <a:spLocks noGrp="1"/>
          </p:cNvSpPr>
          <p:nvPr>
            <p:ph type="sldNum" sz="quarter" idx="5"/>
          </p:nvPr>
        </p:nvSpPr>
        <p:spPr/>
        <p:txBody>
          <a:bodyPr/>
          <a:lstStyle/>
          <a:p>
            <a:fld id="{643486C6-CAA0-4A6B-8D27-C6D696A31E9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有在用辉煌</a:t>
            </a:r>
            <a:r>
              <a:rPr lang="en-US" altLang="zh-CN"/>
              <a:t>H</a:t>
            </a:r>
            <a:r>
              <a:rPr lang="zh-CN" altLang="en-US"/>
              <a:t>系列</a:t>
            </a:r>
            <a:r>
              <a:rPr lang="en-US" altLang="zh-CN"/>
              <a:t> Q</a:t>
            </a:r>
            <a:r>
              <a:rPr lang="zh-CN" altLang="en-US"/>
              <a:t>系列</a:t>
            </a:r>
            <a:r>
              <a:rPr lang="en-US" altLang="zh-CN"/>
              <a:t> </a:t>
            </a:r>
            <a:r>
              <a:rPr lang="zh-CN" altLang="en-US"/>
              <a:t>工贸</a:t>
            </a:r>
            <a:r>
              <a:rPr lang="en-US" altLang="zh-CN"/>
              <a:t>t</a:t>
            </a:r>
            <a:r>
              <a:rPr lang="zh-CN" altLang="en-US"/>
              <a:t>系列</a:t>
            </a:r>
            <a:r>
              <a:rPr lang="en-US" altLang="zh-CN"/>
              <a:t> </a:t>
            </a:r>
            <a:r>
              <a:rPr lang="zh-CN" altLang="en-US"/>
              <a:t>有生产功能</a:t>
            </a:r>
            <a:r>
              <a:rPr lang="en-US" altLang="zh-CN"/>
              <a:t> </a:t>
            </a:r>
            <a:r>
              <a:rPr lang="zh-CN" altLang="en-US"/>
              <a:t>还需要小工单嘛</a:t>
            </a:r>
            <a:r>
              <a:rPr lang="en-US" altLang="zh-CN"/>
              <a:t>  </a:t>
            </a:r>
            <a:r>
              <a:rPr lang="zh-CN" altLang="en-US"/>
              <a:t>小工单功能比主产品还好嘛</a:t>
            </a:r>
            <a:br>
              <a:rPr lang="zh-CN" altLang="en-US"/>
            </a:br>
            <a:r>
              <a:rPr lang="zh-CN" altLang="en-US"/>
              <a:t>不是的，侧重点不同</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数据呈现越及时</a:t>
            </a:r>
            <a:r>
              <a:rPr lang="en-US" altLang="zh-CN" dirty="0"/>
              <a:t> </a:t>
            </a:r>
            <a:r>
              <a:rPr lang="zh-CN" altLang="en-US" dirty="0"/>
              <a:t>越能减少或者避免损失的发生</a:t>
            </a:r>
            <a:br>
              <a:rPr lang="zh-CN" altLang="en-US" dirty="0"/>
            </a:br>
            <a:r>
              <a:rPr lang="zh-CN" altLang="en-US" dirty="0"/>
              <a:t>而现状是</a:t>
            </a:r>
            <a:r>
              <a:rPr lang="en-US" altLang="zh-CN" dirty="0"/>
              <a:t> erp</a:t>
            </a:r>
            <a:r>
              <a:rPr lang="zh-CN" altLang="en-US" dirty="0"/>
              <a:t>里面有的是</a:t>
            </a:r>
            <a:r>
              <a:rPr lang="en-US" altLang="zh-CN" dirty="0"/>
              <a:t> </a:t>
            </a:r>
            <a:r>
              <a:rPr lang="zh-CN" altLang="en-US" dirty="0"/>
              <a:t>领料完工</a:t>
            </a:r>
            <a:r>
              <a:rPr lang="en-US" altLang="zh-CN" dirty="0"/>
              <a:t> </a:t>
            </a:r>
            <a:r>
              <a:rPr lang="zh-CN" altLang="en-US" dirty="0"/>
              <a:t>销售单</a:t>
            </a:r>
            <a:r>
              <a:rPr lang="en-US" altLang="zh-CN" dirty="0"/>
              <a:t>  </a:t>
            </a:r>
            <a:r>
              <a:rPr lang="zh-CN" altLang="en-US" dirty="0"/>
              <a:t>甚至其他出库</a:t>
            </a:r>
            <a:r>
              <a:rPr lang="en-US" altLang="zh-CN" dirty="0"/>
              <a:t> </a:t>
            </a:r>
            <a:r>
              <a:rPr lang="zh-CN" altLang="en-US" dirty="0"/>
              <a:t>入库单</a:t>
            </a:r>
            <a:r>
              <a:rPr lang="en-US" altLang="zh-CN" dirty="0"/>
              <a:t> </a:t>
            </a:r>
            <a:r>
              <a:rPr lang="zh-CN" altLang="en-US" dirty="0"/>
              <a:t>组装拆分单</a:t>
            </a:r>
            <a:br>
              <a:rPr lang="zh-CN" altLang="en-US" dirty="0"/>
            </a:br>
            <a:r>
              <a:rPr lang="zh-CN" altLang="en-US" dirty="0"/>
              <a:t>就算工序交接单有数据</a:t>
            </a:r>
            <a:r>
              <a:rPr lang="en-US" altLang="zh-CN" dirty="0"/>
              <a:t> </a:t>
            </a:r>
            <a:r>
              <a:rPr lang="zh-CN" altLang="en-US" dirty="0"/>
              <a:t>也是生成完成后录入</a:t>
            </a:r>
            <a:r>
              <a:rPr lang="en-US" altLang="zh-CN" dirty="0"/>
              <a:t> </a:t>
            </a:r>
            <a:br>
              <a:rPr lang="en-US" altLang="zh-CN" dirty="0"/>
            </a:br>
            <a:br>
              <a:rPr lang="en-US" altLang="zh-CN" dirty="0"/>
            </a:br>
            <a:r>
              <a:rPr lang="zh-CN" altLang="en-US" dirty="0"/>
              <a:t>这种情况想知道过程中的信息</a:t>
            </a:r>
            <a:r>
              <a:rPr lang="en-US" altLang="zh-CN" dirty="0"/>
              <a:t> </a:t>
            </a:r>
            <a:r>
              <a:rPr lang="zh-CN" altLang="en-US" dirty="0"/>
              <a:t>只能打电话</a:t>
            </a:r>
            <a:r>
              <a:rPr lang="en-US" altLang="zh-CN" dirty="0"/>
              <a:t> </a:t>
            </a:r>
            <a:r>
              <a:rPr lang="zh-CN" altLang="en-US" dirty="0"/>
              <a:t>发微信</a:t>
            </a:r>
            <a:r>
              <a:rPr lang="en-US" altLang="zh-CN" dirty="0"/>
              <a:t> </a:t>
            </a:r>
            <a:r>
              <a:rPr lang="zh-CN" altLang="en-US" dirty="0"/>
              <a:t>沟通成本</a:t>
            </a:r>
            <a:r>
              <a:rPr lang="zh-CN" altLang="en-US" dirty="0"/>
              <a:t>高</a:t>
            </a:r>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老板销售</a:t>
            </a:r>
            <a:r>
              <a:rPr lang="en-US" altLang="zh-CN" dirty="0"/>
              <a:t> </a:t>
            </a:r>
            <a:r>
              <a:rPr lang="zh-CN" altLang="en-US" dirty="0"/>
              <a:t>看不到进度</a:t>
            </a:r>
            <a:r>
              <a:rPr lang="en-US" altLang="zh-CN" dirty="0"/>
              <a:t> </a:t>
            </a:r>
            <a:r>
              <a:rPr lang="zh-CN" altLang="en-US" dirty="0"/>
              <a:t>怎么能拍胸脯跟客户承诺什么时候能交货</a:t>
            </a:r>
            <a:br>
              <a:rPr lang="zh-CN" altLang="en-US" dirty="0"/>
            </a:br>
            <a:br>
              <a:rPr lang="zh-CN" altLang="en-US" dirty="0"/>
            </a:br>
            <a:r>
              <a:rPr lang="zh-CN" altLang="en-US" dirty="0"/>
              <a:t>客户也有轻重之分</a:t>
            </a:r>
            <a:r>
              <a:rPr lang="en-US" altLang="zh-CN" dirty="0"/>
              <a:t> </a:t>
            </a:r>
            <a:r>
              <a:rPr lang="zh-CN" altLang="en-US" dirty="0"/>
              <a:t>订单不是按创建时间排</a:t>
            </a:r>
            <a:r>
              <a:rPr lang="en-US" altLang="zh-CN" dirty="0"/>
              <a:t>  </a:t>
            </a:r>
            <a:r>
              <a:rPr lang="zh-CN" altLang="en-US" dirty="0"/>
              <a:t>怎么保障重要订单再产</a:t>
            </a:r>
            <a:r>
              <a:rPr lang="en-US" altLang="zh-CN" dirty="0"/>
              <a:t> </a:t>
            </a:r>
            <a:br>
              <a:rPr lang="en-US" altLang="zh-CN" dirty="0"/>
            </a:br>
            <a:r>
              <a:rPr lang="zh-CN" altLang="en-US" dirty="0">
                <a:sym typeface="+mn-ea"/>
              </a:rPr>
              <a:t>交期不确认，打电话沟通成本高，更影响新订单确认</a:t>
            </a:r>
            <a:endParaRPr lang="zh-CN" altLang="en-US" dirty="0"/>
          </a:p>
          <a:p>
            <a:endParaRPr lang="en-US" altLang="zh-CN"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管家婆软件里面看到的是</a:t>
            </a:r>
            <a:r>
              <a:rPr lang="en-US" altLang="zh-CN" dirty="0"/>
              <a:t> </a:t>
            </a:r>
            <a:r>
              <a:rPr lang="zh-CN" altLang="en-US" dirty="0"/>
              <a:t>有没有领料</a:t>
            </a:r>
            <a:r>
              <a:rPr lang="en-US" altLang="zh-CN" dirty="0"/>
              <a:t> </a:t>
            </a:r>
            <a:r>
              <a:rPr lang="zh-CN" altLang="en-US" dirty="0"/>
              <a:t>有没做好</a:t>
            </a:r>
            <a:r>
              <a:rPr lang="en-US" altLang="zh-CN" dirty="0"/>
              <a:t>   </a:t>
            </a:r>
            <a:r>
              <a:rPr lang="zh-CN" altLang="en-US" dirty="0"/>
              <a:t>过程再纸上</a:t>
            </a:r>
            <a:r>
              <a:rPr lang="en-US" altLang="zh-CN" dirty="0"/>
              <a:t> </a:t>
            </a:r>
            <a:r>
              <a:rPr lang="zh-CN" altLang="en-US" dirty="0"/>
              <a:t>想知道进度</a:t>
            </a:r>
            <a:r>
              <a:rPr lang="en-US" altLang="zh-CN" dirty="0"/>
              <a:t> </a:t>
            </a:r>
            <a:r>
              <a:rPr lang="zh-CN" altLang="en-US" dirty="0"/>
              <a:t>只能打电话</a:t>
            </a:r>
            <a:r>
              <a:rPr lang="en-US" altLang="zh-CN" dirty="0"/>
              <a:t> </a:t>
            </a:r>
            <a:r>
              <a:rPr lang="zh-CN" altLang="en-US" dirty="0"/>
              <a:t>走线下</a:t>
            </a:r>
            <a:r>
              <a:rPr lang="en-US" altLang="zh-CN" dirty="0"/>
              <a:t> </a:t>
            </a:r>
            <a:r>
              <a:rPr lang="zh-CN" altLang="en-US" dirty="0"/>
              <a:t>去找进度</a:t>
            </a:r>
            <a:r>
              <a:rPr lang="en-US" altLang="zh-CN" dirty="0"/>
              <a:t> </a:t>
            </a:r>
            <a:br>
              <a:rPr lang="en-US" altLang="zh-CN" dirty="0"/>
            </a:br>
            <a:r>
              <a:rPr lang="zh-CN" altLang="en-US" dirty="0"/>
              <a:t>或者等文员统计到</a:t>
            </a:r>
            <a:r>
              <a:rPr lang="en-US" altLang="zh-CN" dirty="0"/>
              <a:t>excel</a:t>
            </a:r>
            <a:r>
              <a:rPr lang="zh-CN" altLang="en-US" dirty="0"/>
              <a:t>发到群里才知道</a:t>
            </a:r>
            <a:r>
              <a:rPr lang="en-US" altLang="zh-CN" dirty="0"/>
              <a:t> </a:t>
            </a:r>
            <a:endParaRPr lang="en-US" altLang="zh-CN"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算工资不是为了算出工资</a:t>
            </a:r>
            <a:r>
              <a:rPr lang="en-US" altLang="zh-CN" dirty="0"/>
              <a:t> </a:t>
            </a:r>
            <a:r>
              <a:rPr lang="zh-CN" altLang="en-US" dirty="0"/>
              <a:t>小工单算的快</a:t>
            </a:r>
            <a:r>
              <a:rPr lang="en-US" altLang="zh-CN" dirty="0"/>
              <a:t> </a:t>
            </a:r>
            <a:r>
              <a:rPr lang="zh-CN" altLang="en-US" dirty="0"/>
              <a:t>看的到</a:t>
            </a:r>
            <a:r>
              <a:rPr lang="en-US" altLang="zh-CN" dirty="0"/>
              <a:t>  </a:t>
            </a:r>
            <a:r>
              <a:rPr lang="zh-CN" altLang="en-US" dirty="0"/>
              <a:t>距离</a:t>
            </a:r>
            <a:r>
              <a:rPr lang="en-US" altLang="zh-CN" dirty="0"/>
              <a:t> </a:t>
            </a:r>
            <a:r>
              <a:rPr lang="zh-CN" altLang="en-US" dirty="0"/>
              <a:t>滴滴</a:t>
            </a:r>
            <a:r>
              <a:rPr lang="en-US" altLang="zh-CN" dirty="0"/>
              <a:t> </a:t>
            </a:r>
            <a:r>
              <a:rPr lang="zh-CN" altLang="en-US" dirty="0"/>
              <a:t>饿了么</a:t>
            </a:r>
            <a:r>
              <a:rPr lang="en-US" altLang="zh-CN" dirty="0"/>
              <a:t> </a:t>
            </a:r>
            <a:r>
              <a:rPr lang="zh-CN" altLang="en-US" dirty="0"/>
              <a:t>送餐员</a:t>
            </a:r>
            <a:r>
              <a:rPr lang="en-US" altLang="zh-CN" dirty="0"/>
              <a:t> </a:t>
            </a:r>
            <a:r>
              <a:rPr lang="zh-CN" altLang="en-US" dirty="0"/>
              <a:t>没人监督</a:t>
            </a:r>
            <a:r>
              <a:rPr lang="en-US" altLang="zh-CN" dirty="0"/>
              <a:t> </a:t>
            </a:r>
            <a:r>
              <a:rPr lang="zh-CN" altLang="en-US" dirty="0"/>
              <a:t>自驱力很强，原因就在于及时反馈</a:t>
            </a:r>
            <a:r>
              <a:rPr lang="en-US" altLang="zh-CN" dirty="0"/>
              <a:t> </a:t>
            </a:r>
            <a:r>
              <a:rPr lang="zh-CN" altLang="en-US" dirty="0"/>
              <a:t>工资透明可见</a:t>
            </a:r>
            <a:r>
              <a:rPr lang="en-US" altLang="zh-CN" dirty="0"/>
              <a:t> </a:t>
            </a:r>
            <a:br>
              <a:rPr lang="en-US" altLang="zh-CN" dirty="0"/>
            </a:br>
            <a:r>
              <a:rPr lang="zh-CN" altLang="en-US" dirty="0"/>
              <a:t>算的快</a:t>
            </a:r>
            <a:r>
              <a:rPr lang="en-US" altLang="zh-CN" dirty="0"/>
              <a:t> </a:t>
            </a:r>
            <a:r>
              <a:rPr lang="zh-CN" altLang="en-US" dirty="0"/>
              <a:t>对员工的积极性有很大</a:t>
            </a:r>
            <a:r>
              <a:rPr lang="zh-CN" altLang="en-US" dirty="0"/>
              <a:t>影响</a:t>
            </a:r>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dirty="0">
                <a:sym typeface="+mn-ea"/>
              </a:rPr>
              <a:t>工人一天</a:t>
            </a:r>
            <a:r>
              <a:rPr lang="en-US" altLang="zh-CN" dirty="0">
                <a:sym typeface="+mn-ea"/>
              </a:rPr>
              <a:t>3-5</a:t>
            </a:r>
            <a:r>
              <a:rPr lang="zh-CN" altLang="en-US" dirty="0">
                <a:sym typeface="+mn-ea"/>
              </a:rPr>
              <a:t>张工艺卡</a:t>
            </a:r>
            <a:r>
              <a:rPr lang="en-US" altLang="zh-CN" dirty="0">
                <a:sym typeface="+mn-ea"/>
              </a:rPr>
              <a:t> +3-7</a:t>
            </a:r>
            <a:r>
              <a:rPr lang="zh-CN" altLang="en-US" dirty="0">
                <a:sym typeface="+mn-ea"/>
              </a:rPr>
              <a:t>张作业指导书</a:t>
            </a:r>
            <a:r>
              <a:rPr lang="en-US" altLang="zh-CN" dirty="0">
                <a:sym typeface="+mn-ea"/>
              </a:rPr>
              <a:t>  </a:t>
            </a:r>
            <a:r>
              <a:rPr lang="zh-CN" altLang="en-US" dirty="0">
                <a:sym typeface="+mn-ea"/>
              </a:rPr>
              <a:t>每天一打纸</a:t>
            </a:r>
            <a:r>
              <a:rPr lang="en-US" altLang="zh-CN" dirty="0">
                <a:sym typeface="+mn-ea"/>
              </a:rPr>
              <a:t>  </a:t>
            </a:r>
            <a:r>
              <a:rPr lang="zh-CN" altLang="en-US" dirty="0">
                <a:sym typeface="+mn-ea"/>
              </a:rPr>
              <a:t>规格相近容易错</a:t>
            </a:r>
            <a:r>
              <a:rPr lang="en-US" altLang="zh-CN" dirty="0">
                <a:sym typeface="+mn-ea"/>
              </a:rPr>
              <a:t>  </a:t>
            </a:r>
            <a:r>
              <a:rPr lang="zh-CN" altLang="en-US" dirty="0">
                <a:sym typeface="+mn-ea"/>
              </a:rPr>
              <a:t>客户改图纸要收回</a:t>
            </a:r>
            <a:endParaRPr lang="zh-CN" altLang="en-US" dirty="0"/>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43486C6-CAA0-4A6B-8D27-C6D696A31E9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本页有两页动图</a:t>
            </a:r>
            <a:r>
              <a:rPr lang="en-US" altLang="zh-CN"/>
              <a:t> </a:t>
            </a:r>
            <a:r>
              <a:rPr lang="zh-CN" altLang="en-US"/>
              <a:t>主要演示了扫码报工</a:t>
            </a:r>
            <a:r>
              <a:rPr lang="en-US" altLang="zh-CN"/>
              <a:t>  </a:t>
            </a:r>
            <a:r>
              <a:rPr lang="zh-CN" altLang="en-US"/>
              <a:t>和分配任务后的工人没有纸单情况下也可以查看我的任务</a:t>
            </a:r>
            <a:r>
              <a:rPr lang="en-US" altLang="zh-CN"/>
              <a:t> </a:t>
            </a:r>
            <a:r>
              <a:rPr lang="zh-CN" altLang="en-US"/>
              <a:t>只看</a:t>
            </a:r>
            <a:r>
              <a:rPr lang="zh-CN" altLang="en-US"/>
              <a:t>与我相关</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做到了</a:t>
            </a:r>
            <a:r>
              <a:rPr lang="en-US" altLang="zh-CN"/>
              <a:t> </a:t>
            </a:r>
            <a:r>
              <a:rPr lang="zh-CN" altLang="en-US"/>
              <a:t>生产完成扫一扫</a:t>
            </a:r>
            <a:r>
              <a:rPr lang="en-US" altLang="zh-CN"/>
              <a:t> </a:t>
            </a:r>
            <a:r>
              <a:rPr lang="zh-CN" altLang="en-US"/>
              <a:t>管理者能得什么</a:t>
            </a:r>
            <a:r>
              <a:rPr lang="en-US" altLang="zh-CN"/>
              <a:t> </a:t>
            </a:r>
            <a:r>
              <a:rPr lang="zh-CN" altLang="en-US"/>
              <a:t>一个数字化透明窗口，在做什么</a:t>
            </a:r>
            <a:r>
              <a:rPr lang="en-US" altLang="zh-CN"/>
              <a:t>  </a:t>
            </a:r>
            <a:r>
              <a:rPr lang="zh-CN" altLang="en-US"/>
              <a:t>明天做什么</a:t>
            </a:r>
            <a:r>
              <a:rPr lang="en-US" altLang="zh-CN"/>
              <a:t> </a:t>
            </a:r>
            <a:r>
              <a:rPr lang="zh-CN" altLang="en-US"/>
              <a:t>那个工序逾期一个电话直接到人</a:t>
            </a:r>
            <a:r>
              <a:rPr lang="en-US" altLang="zh-CN"/>
              <a:t> </a:t>
            </a:r>
            <a:r>
              <a:rPr lang="zh-CN" altLang="en-US"/>
              <a:t>在家里</a:t>
            </a:r>
            <a:r>
              <a:rPr lang="en-US" altLang="zh-CN"/>
              <a:t> </a:t>
            </a:r>
            <a:r>
              <a:rPr lang="zh-CN" altLang="en-US"/>
              <a:t>在出差</a:t>
            </a:r>
            <a:r>
              <a:rPr lang="en-US" altLang="zh-CN"/>
              <a:t> </a:t>
            </a:r>
            <a:r>
              <a:rPr lang="zh-CN" altLang="en-US"/>
              <a:t>都可过程干预</a:t>
            </a:r>
            <a:r>
              <a:rPr lang="en-US" altLang="zh-CN"/>
              <a:t> </a:t>
            </a:r>
            <a:r>
              <a:rPr lang="zh-CN" altLang="en-US"/>
              <a:t>检视</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像这种可视化看板，很多老板再聊就说</a:t>
            </a:r>
            <a:r>
              <a:rPr lang="en-US" altLang="zh-CN"/>
              <a:t> </a:t>
            </a:r>
            <a:r>
              <a:rPr lang="zh-CN" altLang="en-US"/>
              <a:t>我们还没到这种规模，我们用不上或者这种应该很贵吧</a:t>
            </a:r>
            <a:r>
              <a:rPr lang="en-US" altLang="zh-CN"/>
              <a:t> </a:t>
            </a:r>
            <a:endParaRPr lang="en-US" altLang="zh-CN"/>
          </a:p>
          <a:p>
            <a:r>
              <a:rPr lang="zh-CN" altLang="en-US"/>
              <a:t>不管我们是一两百号让还是十几二十号人</a:t>
            </a:r>
            <a:r>
              <a:rPr lang="en-US" altLang="zh-CN"/>
              <a:t> </a:t>
            </a:r>
            <a:r>
              <a:rPr lang="zh-CN" altLang="en-US"/>
              <a:t>其实都可以实现看板自由</a:t>
            </a:r>
            <a:r>
              <a:rPr lang="en-US" altLang="zh-CN"/>
              <a:t>  </a:t>
            </a:r>
            <a:r>
              <a:rPr lang="zh-CN" altLang="en-US"/>
              <a:t>没我们想象的这么难</a:t>
            </a:r>
            <a:r>
              <a:rPr lang="en-US" altLang="zh-CN"/>
              <a:t>  </a:t>
            </a:r>
            <a:r>
              <a:rPr lang="zh-CN" altLang="en-US"/>
              <a:t>这么贵</a:t>
            </a:r>
            <a:r>
              <a:rPr lang="en-US" altLang="zh-CN"/>
              <a:t> </a:t>
            </a:r>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8D6CD0-2F6D-4B3F-988D-53746408761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讲一下</a:t>
            </a:r>
            <a:r>
              <a:rPr lang="en-US" altLang="zh-CN" dirty="0"/>
              <a:t> </a:t>
            </a:r>
            <a:r>
              <a:rPr lang="zh-CN" altLang="en-US" dirty="0"/>
              <a:t>生产的数字化趋势</a:t>
            </a:r>
            <a:r>
              <a:rPr lang="en-US" altLang="zh-CN" dirty="0"/>
              <a:t> </a:t>
            </a:r>
            <a:endParaRPr lang="zh-CN" altLang="en-US" dirty="0"/>
          </a:p>
        </p:txBody>
      </p:sp>
      <p:sp>
        <p:nvSpPr>
          <p:cNvPr id="4" name="灯片编号占位符 3"/>
          <p:cNvSpPr>
            <a:spLocks noGrp="1"/>
          </p:cNvSpPr>
          <p:nvPr>
            <p:ph type="sldNum" sz="quarter" idx="5"/>
          </p:nvPr>
        </p:nvSpPr>
        <p:spPr/>
        <p:txBody>
          <a:bodyPr/>
          <a:lstStyle/>
          <a:p>
            <a:fld id="{643486C6-CAA0-4A6B-8D27-C6D696A31E9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image" Target="../media/image3.png"/><Relationship Id="rId4" Type="http://schemas.openxmlformats.org/officeDocument/2006/relationships/tags" Target="../tags/tag6.xml"/><Relationship Id="rId3" Type="http://schemas.openxmlformats.org/officeDocument/2006/relationships/image" Target="../media/image2.png"/><Relationship Id="rId2" Type="http://schemas.openxmlformats.org/officeDocument/2006/relationships/tags" Target="../tags/tag5.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image" Target="../media/image5.png"/><Relationship Id="rId4" Type="http://schemas.openxmlformats.org/officeDocument/2006/relationships/tags" Target="../tags/tag14.xml"/><Relationship Id="rId3" Type="http://schemas.openxmlformats.org/officeDocument/2006/relationships/image" Target="../media/image4.png"/><Relationship Id="rId2" Type="http://schemas.openxmlformats.org/officeDocument/2006/relationships/tags" Target="../tags/tag13.xml"/><Relationship Id="rId10" Type="http://schemas.openxmlformats.org/officeDocument/2006/relationships/tags" Target="../tags/tag19.xml"/><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image" Target="../media/image7.png"/><Relationship Id="rId6" Type="http://schemas.openxmlformats.org/officeDocument/2006/relationships/tags" Target="../tags/tag22.xml"/><Relationship Id="rId5" Type="http://schemas.openxmlformats.org/officeDocument/2006/relationships/image" Target="../media/image6.png"/><Relationship Id="rId4" Type="http://schemas.openxmlformats.org/officeDocument/2006/relationships/tags" Target="../tags/tag21.xml"/><Relationship Id="rId3" Type="http://schemas.openxmlformats.org/officeDocument/2006/relationships/image" Target="../media/image2.png"/><Relationship Id="rId2" Type="http://schemas.openxmlformats.org/officeDocument/2006/relationships/tags" Target="../tags/tag20.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image" Target="../media/image5.png"/><Relationship Id="rId4" Type="http://schemas.openxmlformats.org/officeDocument/2006/relationships/tags" Target="../tags/tag28.xml"/><Relationship Id="rId3" Type="http://schemas.openxmlformats.org/officeDocument/2006/relationships/image" Target="../media/image4.png"/><Relationship Id="rId2" Type="http://schemas.openxmlformats.org/officeDocument/2006/relationships/tags" Target="../tags/tag27.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image" Target="../media/image5.png"/><Relationship Id="rId4" Type="http://schemas.openxmlformats.org/officeDocument/2006/relationships/tags" Target="../tags/tag36.xml"/><Relationship Id="rId3" Type="http://schemas.openxmlformats.org/officeDocument/2006/relationships/image" Target="../media/image4.png"/><Relationship Id="rId2" Type="http://schemas.openxmlformats.org/officeDocument/2006/relationships/tags" Target="../tags/tag3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image" Target="../media/image10.png"/><Relationship Id="rId6" Type="http://schemas.openxmlformats.org/officeDocument/2006/relationships/tags" Target="../tags/tag47.xml"/><Relationship Id="rId5" Type="http://schemas.openxmlformats.org/officeDocument/2006/relationships/image" Target="../media/image9.png"/><Relationship Id="rId4" Type="http://schemas.openxmlformats.org/officeDocument/2006/relationships/tags" Target="../tags/tag46.xml"/><Relationship Id="rId3" Type="http://schemas.openxmlformats.org/officeDocument/2006/relationships/image" Target="../media/image8.png"/><Relationship Id="rId2" Type="http://schemas.openxmlformats.org/officeDocument/2006/relationships/tags" Target="../tags/tag45.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image" Target="../media/image5.png"/><Relationship Id="rId4" Type="http://schemas.openxmlformats.org/officeDocument/2006/relationships/tags" Target="../tags/tag56.xml"/><Relationship Id="rId3" Type="http://schemas.openxmlformats.org/officeDocument/2006/relationships/image" Target="../media/image4.png"/><Relationship Id="rId2" Type="http://schemas.openxmlformats.org/officeDocument/2006/relationships/tags" Target="../tags/tag55.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image" Target="../media/image5.png"/><Relationship Id="rId4" Type="http://schemas.openxmlformats.org/officeDocument/2006/relationships/tags" Target="../tags/tag64.xml"/><Relationship Id="rId3" Type="http://schemas.openxmlformats.org/officeDocument/2006/relationships/image" Target="../media/image4.png"/><Relationship Id="rId2" Type="http://schemas.openxmlformats.org/officeDocument/2006/relationships/tags" Target="../tags/tag63.xml"/><Relationship Id="rId10" Type="http://schemas.openxmlformats.org/officeDocument/2006/relationships/tags" Target="../tags/tag69.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image" Target="../media/image5.png"/><Relationship Id="rId4" Type="http://schemas.openxmlformats.org/officeDocument/2006/relationships/tags" Target="../tags/tag71.xml"/><Relationship Id="rId3" Type="http://schemas.openxmlformats.org/officeDocument/2006/relationships/image" Target="../media/image4.png"/><Relationship Id="rId2" Type="http://schemas.openxmlformats.org/officeDocument/2006/relationships/tags" Target="../tags/tag70.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image" Target="../media/image12.png"/><Relationship Id="rId6" Type="http://schemas.openxmlformats.org/officeDocument/2006/relationships/tags" Target="../tags/tag78.xml"/><Relationship Id="rId5" Type="http://schemas.openxmlformats.org/officeDocument/2006/relationships/image" Target="../media/image11.png"/><Relationship Id="rId4" Type="http://schemas.openxmlformats.org/officeDocument/2006/relationships/tags" Target="../tags/tag77.xml"/><Relationship Id="rId3" Type="http://schemas.openxmlformats.org/officeDocument/2006/relationships/image" Target="../media/image8.png"/><Relationship Id="rId2" Type="http://schemas.openxmlformats.org/officeDocument/2006/relationships/tags" Target="../tags/tag76.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image" Target="../media/image5.png"/><Relationship Id="rId4" Type="http://schemas.openxmlformats.org/officeDocument/2006/relationships/tags" Target="../tags/tag86.xml"/><Relationship Id="rId3" Type="http://schemas.openxmlformats.org/officeDocument/2006/relationships/image" Target="../media/image4.png"/><Relationship Id="rId2" Type="http://schemas.openxmlformats.org/officeDocument/2006/relationships/tags" Target="../tags/tag85.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image" Target="../media/image4.png"/><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image" Target="../media/image4.png"/><Relationship Id="rId3" Type="http://schemas.openxmlformats.org/officeDocument/2006/relationships/tags" Target="../tags/tag99.xml"/><Relationship Id="rId2" Type="http://schemas.openxmlformats.org/officeDocument/2006/relationships/tags" Target="../tags/tag98.xml"/><Relationship Id="rId10" Type="http://schemas.openxmlformats.org/officeDocument/2006/relationships/tags" Target="../tags/tag105.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image" Target="../media/image5.png"/><Relationship Id="rId3" Type="http://schemas.openxmlformats.org/officeDocument/2006/relationships/tags" Target="../tags/tag107.xml"/><Relationship Id="rId2" Type="http://schemas.openxmlformats.org/officeDocument/2006/relationships/tags" Target="../tags/tag106.xml"/><Relationship Id="rId10" Type="http://schemas.openxmlformats.org/officeDocument/2006/relationships/tags" Target="../tags/tag113.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20.xml"/><Relationship Id="rId8" Type="http://schemas.openxmlformats.org/officeDocument/2006/relationships/tags" Target="../tags/tag119.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image" Target="../media/image4.png"/><Relationship Id="rId3" Type="http://schemas.openxmlformats.org/officeDocument/2006/relationships/tags" Target="../tags/tag115.xml"/><Relationship Id="rId2" Type="http://schemas.openxmlformats.org/officeDocument/2006/relationships/tags" Target="../tags/tag114.xml"/><Relationship Id="rId10" Type="http://schemas.openxmlformats.org/officeDocument/2006/relationships/tags" Target="../tags/tag121.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image" Target="../media/image5.png"/><Relationship Id="rId3" Type="http://schemas.openxmlformats.org/officeDocument/2006/relationships/tags" Target="../tags/tag123.xml"/><Relationship Id="rId2" Type="http://schemas.openxmlformats.org/officeDocument/2006/relationships/tags" Target="../tags/tag122.xml"/><Relationship Id="rId12" Type="http://schemas.openxmlformats.org/officeDocument/2006/relationships/tags" Target="../tags/tag13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tags" Target="../tags/tag135.xml"/><Relationship Id="rId6" Type="http://schemas.openxmlformats.org/officeDocument/2006/relationships/image" Target="../media/image5.png"/><Relationship Id="rId5" Type="http://schemas.openxmlformats.org/officeDocument/2006/relationships/tags" Target="../tags/tag134.xml"/><Relationship Id="rId4" Type="http://schemas.openxmlformats.org/officeDocument/2006/relationships/image" Target="../media/image4.png"/><Relationship Id="rId3" Type="http://schemas.openxmlformats.org/officeDocument/2006/relationships/tags" Target="../tags/tag133.xml"/><Relationship Id="rId2" Type="http://schemas.openxmlformats.org/officeDocument/2006/relationships/tags" Target="../tags/tag132.xml"/><Relationship Id="rId11" Type="http://schemas.openxmlformats.org/officeDocument/2006/relationships/tags" Target="../tags/tag139.xml"/><Relationship Id="rId10" Type="http://schemas.openxmlformats.org/officeDocument/2006/relationships/tags" Target="../tags/tag138.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Users/mac/Downloads/图片1.png图片1"/>
          <p:cNvPicPr>
            <a:picLocks noChangeAspect="1"/>
          </p:cNvPicPr>
          <p:nvPr userDrawn="1"/>
        </p:nvPicPr>
        <p:blipFill rotWithShape="1">
          <a:blip r:embed="rId2"/>
          <a:srcRect l="10806" r="10806"/>
          <a:stretch>
            <a:fillRect/>
          </a:stretch>
        </p:blipFill>
        <p:spPr>
          <a:xfrm>
            <a:off x="2634435" y="0"/>
            <a:ext cx="9557565" cy="6858000"/>
          </a:xfrm>
          <a:prstGeom prst="rect">
            <a:avLst/>
          </a:prstGeom>
        </p:spPr>
      </p:pic>
      <p:sp>
        <p:nvSpPr>
          <p:cNvPr id="3" name="矩形 2"/>
          <p:cNvSpPr/>
          <p:nvPr userDrawn="1"/>
        </p:nvSpPr>
        <p:spPr>
          <a:xfrm>
            <a:off x="0" y="-189"/>
            <a:ext cx="12192000" cy="6858000"/>
          </a:xfrm>
          <a:prstGeom prst="rect">
            <a:avLst/>
          </a:prstGeom>
          <a:gradFill>
            <a:gsLst>
              <a:gs pos="29000">
                <a:schemeClr val="accent3"/>
              </a:gs>
              <a:gs pos="87000">
                <a:srgbClr val="315DB7">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tx1"/>
              </a:solidFill>
              <a:latin typeface="思源黑体 CN Bold" panose="020B0800000000000000" pitchFamily="34" charset="-122"/>
              <a:ea typeface="思源黑体 CN Bold" panose="020B0800000000000000" pitchFamily="3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5960" y="360000"/>
            <a:ext cx="10800000" cy="720000"/>
          </a:xfrm>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a:xfrm>
            <a:off x="695960" y="6356350"/>
            <a:ext cx="2743200" cy="365125"/>
          </a:xfrm>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753983" y="6356350"/>
            <a:ext cx="2743200" cy="365125"/>
          </a:xfrm>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D6DD39E-DD49-482A-AA7B-6FCEE7974C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E30313-18DF-4297-BAB8-C3174212619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a:blip r:embed="rId3"/>
          <a:stretch>
            <a:fillRect/>
          </a:stretch>
        </p:blipFill>
        <p:spPr>
          <a:xfrm>
            <a:off x="0" y="-317"/>
            <a:ext cx="12192000" cy="6857682"/>
          </a:xfrm>
          <a:prstGeom prst="rect">
            <a:avLst/>
          </a:prstGeom>
        </p:spPr>
      </p:pic>
      <p:pic>
        <p:nvPicPr>
          <p:cNvPr id="12" name="图片 11" descr="/Users/mac/Desktop/画板 2.png画板 2"/>
          <p:cNvPicPr>
            <a:picLocks noChangeAspect="1"/>
          </p:cNvPicPr>
          <p:nvPr>
            <p:custDataLst>
              <p:tags r:id="rId4"/>
            </p:custDataLst>
          </p:nvPr>
        </p:nvPicPr>
        <p:blipFill>
          <a:blip r:embed="rId5"/>
          <a:srcRect/>
          <a:stretch>
            <a:fillRect/>
          </a:stretch>
        </p:blipFill>
        <p:spPr>
          <a:xfrm>
            <a:off x="1060" y="0"/>
            <a:ext cx="12189880" cy="5486400"/>
          </a:xfrm>
          <a:prstGeom prst="rect">
            <a:avLst/>
          </a:prstGeom>
        </p:spPr>
      </p:pic>
      <p:sp>
        <p:nvSpPr>
          <p:cNvPr id="16" name="日期占位符 15"/>
          <p:cNvSpPr>
            <a:spLocks noGrp="1"/>
          </p:cNvSpPr>
          <p:nvPr>
            <p:ph type="dt" sz="half" idx="10"/>
            <p:custDataLst>
              <p:tags r:id="rId6"/>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7"/>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18" name="灯片编号占位符 17"/>
          <p:cNvSpPr>
            <a:spLocks noGrp="1"/>
          </p:cNvSpPr>
          <p:nvPr>
            <p:ph type="sldNum" sz="quarter" idx="12"/>
            <p:custDataLst>
              <p:tags r:id="rId8"/>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2" name="标题 2"/>
          <p:cNvSpPr/>
          <p:nvPr>
            <p:ph type="ctrTitle" idx="1" hasCustomPrompt="1"/>
            <p:custDataLst>
              <p:tags r:id="rId9"/>
            </p:custDataLst>
          </p:nvPr>
        </p:nvSpPr>
        <p:spPr>
          <a:xfrm>
            <a:off x="1204583" y="1048328"/>
            <a:ext cx="9782823" cy="1445260"/>
          </a:xfrm>
          <a:noFill/>
        </p:spPr>
        <p:txBody>
          <a:bodyPr vert="horz" wrap="square" lIns="101600" tIns="38100" rIns="76200" bIns="38100" rtlCol="0" anchor="ctr" anchorCtr="0">
            <a:normAutofit/>
          </a:bodyPr>
          <a:lstStyle>
            <a:lvl1pPr marL="0" marR="0" algn="ctr" defTabSz="914400" rtl="0" eaLnBrk="1" fontAlgn="auto" latinLnBrk="0" hangingPunct="1">
              <a:lnSpc>
                <a:spcPct val="100000"/>
              </a:lnSpc>
              <a:spcBef>
                <a:spcPct val="0"/>
              </a:spcBef>
              <a:buClrTx/>
              <a:buSzTx/>
              <a:buFontTx/>
              <a:buNone/>
              <a:defRPr kumimoji="0" lang="zh-CN" altLang="en-US" sz="8200" b="1" i="0" u="none" strike="noStrike" kern="1200" cap="none" spc="400" normalizeH="0" baseline="0" noProof="1" dirty="0">
                <a:solidFill>
                  <a:schemeClr val="lt1"/>
                </a:solidFill>
                <a:uFillTx/>
                <a:latin typeface="Arial" panose="020B0604020202090204" pitchFamily="34" charset="0"/>
                <a:ea typeface="汉仪大黑简" panose="02010600000101010101" charset="-122"/>
                <a:cs typeface="+mn-cs"/>
              </a:defRPr>
            </a:lvl1pPr>
          </a:lstStyle>
          <a:p>
            <a:pPr lvl="0"/>
            <a:r>
              <a:rPr>
                <a:sym typeface="+mn-ea"/>
              </a:rPr>
              <a:t>编辑标题</a:t>
            </a:r>
            <a:endParaRPr>
              <a:sym typeface="+mn-ea"/>
            </a:endParaRPr>
          </a:p>
        </p:txBody>
      </p:sp>
      <p:sp>
        <p:nvSpPr>
          <p:cNvPr id="3" name="文本占位符 4"/>
          <p:cNvSpPr/>
          <p:nvPr>
            <p:ph type="body" idx="2" hasCustomPrompt="1"/>
            <p:custDataLst>
              <p:tags r:id="rId10"/>
            </p:custDataLst>
          </p:nvPr>
        </p:nvSpPr>
        <p:spPr>
          <a:xfrm>
            <a:off x="2014207" y="2856669"/>
            <a:ext cx="8163574" cy="789820"/>
          </a:xfrm>
          <a:noFill/>
        </p:spPr>
        <p:txBody>
          <a:bodyPr vert="horz" wrap="square" lIns="101600" tIns="0" rIns="82550" bIns="0" rtlCol="0">
            <a:normAutofit/>
          </a:bodyPr>
          <a:lstStyle>
            <a:lvl1pPr marL="0" marR="0" indent="-228600" algn="ctr" defTabSz="914400" rtl="0" eaLnBrk="1" fontAlgn="auto" latinLnBrk="0" hangingPunct="1">
              <a:lnSpc>
                <a:spcPct val="100000"/>
              </a:lnSpc>
              <a:spcBef>
                <a:spcPts val="0"/>
              </a:spcBef>
              <a:spcAft>
                <a:spcPts val="1000"/>
              </a:spcAft>
              <a:buClrTx/>
              <a:buSzTx/>
              <a:buFontTx/>
              <a:buNone/>
              <a:defRPr kumimoji="0" lang="zh-CN" altLang="en-US" sz="2800" b="0" i="0" u="none" strike="noStrike" kern="1200" cap="none" spc="0" normalizeH="0" baseline="0" noProof="1" dirty="0">
                <a:solidFill>
                  <a:schemeClr val="lt1"/>
                </a:solidFill>
                <a:uFillTx/>
                <a:latin typeface="Arial" panose="020B0604020202090204" pitchFamily="34" charset="0"/>
                <a:ea typeface="汉仪中黑 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微软雅黑" charset="-122"/>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
        <p:nvSpPr>
          <p:cNvPr id="4" name="文本占位符 5"/>
          <p:cNvSpPr/>
          <p:nvPr>
            <p:ph type="body" idx="3" hasCustomPrompt="1"/>
            <p:custDataLst>
              <p:tags r:id="rId11"/>
            </p:custDataLst>
          </p:nvPr>
        </p:nvSpPr>
        <p:spPr>
          <a:xfrm>
            <a:off x="3705222" y="3802356"/>
            <a:ext cx="4781544" cy="684512"/>
          </a:xfrm>
          <a:noFill/>
        </p:spPr>
        <p:txBody>
          <a:bodyPr vert="horz" wrap="square" lIns="101600" tIns="0" rIns="82550" bIns="0" rtlCol="0" anchor="ctr" anchorCtr="0">
            <a:normAutofit/>
          </a:bodyPr>
          <a:lstStyle>
            <a:lvl1pPr marL="0" marR="0" indent="-228600" algn="ctr" defTabSz="914400" rtl="0" eaLnBrk="1" fontAlgn="auto" latinLnBrk="0" hangingPunct="1">
              <a:lnSpc>
                <a:spcPct val="100000"/>
              </a:lnSpc>
              <a:spcBef>
                <a:spcPts val="0"/>
              </a:spcBef>
              <a:spcAft>
                <a:spcPts val="1000"/>
              </a:spcAft>
              <a:buClrTx/>
              <a:buSzTx/>
              <a:buFontTx/>
              <a:buNone/>
              <a:defRPr kumimoji="0" lang="zh-CN" altLang="en-US" sz="2400" b="0" i="0" u="none" strike="noStrike" kern="1200" cap="none" spc="0" normalizeH="0" baseline="0" noProof="1" dirty="0">
                <a:solidFill>
                  <a:schemeClr val="lt1"/>
                </a:solidFill>
                <a:uFillTx/>
                <a:latin typeface="Arial" panose="020B0604020202090204" pitchFamily="34" charset="0"/>
                <a:ea typeface="汉仪中黑 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微软雅黑" charset="-122"/>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7" name="图片 6"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8"/>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11" name="图片 10"/>
          <p:cNvPicPr>
            <a:picLocks noChangeAspect="1"/>
          </p:cNvPicPr>
          <p:nvPr>
            <p:custDataLst>
              <p:tags r:id="rId2"/>
            </p:custDataLst>
          </p:nvPr>
        </p:nvPicPr>
        <p:blipFill>
          <a:blip r:embed="rId3"/>
          <a:stretch>
            <a:fillRect/>
          </a:stretch>
        </p:blipFill>
        <p:spPr>
          <a:xfrm>
            <a:off x="600" y="-4126"/>
            <a:ext cx="12192000" cy="6857999"/>
          </a:xfrm>
          <a:prstGeom prst="rect">
            <a:avLst/>
          </a:prstGeom>
        </p:spPr>
      </p:pic>
      <p:pic>
        <p:nvPicPr>
          <p:cNvPr id="3" name="图片 2" descr="C:\Users\Administrator\Desktop\源文件【智能PPT-NO.12】是道非道wl-工作总结-营销-简约风-1-原创\1画板 3.png1画板 3"/>
          <p:cNvPicPr>
            <a:picLocks noChangeAspect="1"/>
          </p:cNvPicPr>
          <p:nvPr>
            <p:custDataLst>
              <p:tags r:id="rId4"/>
            </p:custDataLst>
          </p:nvPr>
        </p:nvPicPr>
        <p:blipFill>
          <a:blip r:embed="rId5"/>
          <a:srcRect/>
          <a:stretch>
            <a:fillRect/>
          </a:stretch>
        </p:blipFill>
        <p:spPr>
          <a:xfrm>
            <a:off x="9808" y="3810"/>
            <a:ext cx="4722494" cy="6858951"/>
          </a:xfrm>
          <a:prstGeom prst="rect">
            <a:avLst/>
          </a:prstGeom>
        </p:spPr>
      </p:pic>
      <p:pic>
        <p:nvPicPr>
          <p:cNvPr id="2" name="图片 1" descr="画板 2-2"/>
          <p:cNvPicPr>
            <a:picLocks noChangeAspect="1"/>
          </p:cNvPicPr>
          <p:nvPr>
            <p:custDataLst>
              <p:tags r:id="rId6"/>
            </p:custDataLst>
          </p:nvPr>
        </p:nvPicPr>
        <p:blipFill>
          <a:blip r:embed="rId7"/>
          <a:stretch>
            <a:fillRect/>
          </a:stretch>
        </p:blipFill>
        <p:spPr>
          <a:xfrm>
            <a:off x="3791537" y="845045"/>
            <a:ext cx="8400746" cy="5175530"/>
          </a:xfrm>
          <a:prstGeom prst="rect">
            <a:avLst/>
          </a:prstGeom>
        </p:spPr>
      </p:pic>
      <p:sp>
        <p:nvSpPr>
          <p:cNvPr id="4" name="日期占位符 3"/>
          <p:cNvSpPr>
            <a:spLocks noGrp="1"/>
          </p:cNvSpPr>
          <p:nvPr>
            <p:ph type="dt" sz="half" idx="10"/>
            <p:custDataLst>
              <p:tags r:id="rId8"/>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
        <p:nvSpPr>
          <p:cNvPr id="7" name="标题 2"/>
          <p:cNvSpPr/>
          <p:nvPr>
            <p:ph type="ctrTitle" idx="1" hasCustomPrompt="1"/>
            <p:custDataLst>
              <p:tags r:id="rId11"/>
            </p:custDataLst>
          </p:nvPr>
        </p:nvSpPr>
        <p:spPr>
          <a:xfrm>
            <a:off x="3989294" y="3813809"/>
            <a:ext cx="8202701" cy="1028208"/>
          </a:xfrm>
          <a:noFill/>
        </p:spPr>
        <p:txBody>
          <a:bodyPr vert="horz" wrap="square" lIns="101600" tIns="38100" rIns="76200" bIns="38100" rtlCol="0" anchor="t" anchorCtr="0">
            <a:normAutofit/>
          </a:bodyPr>
          <a:lstStyle>
            <a:lvl1pPr marL="0" marR="0" algn="ctr" defTabSz="914400" rtl="0" eaLnBrk="1" fontAlgn="auto" latinLnBrk="0" hangingPunct="1">
              <a:lnSpc>
                <a:spcPct val="100000"/>
              </a:lnSpc>
              <a:spcBef>
                <a:spcPct val="0"/>
              </a:spcBef>
              <a:buClrTx/>
              <a:buSzTx/>
              <a:buFontTx/>
              <a:buNone/>
              <a:defRPr kumimoji="0" lang="zh-CN" altLang="en-US" sz="5400" b="0" i="0" u="none" strike="noStrike" kern="1200" cap="none" spc="300" normalizeH="0" baseline="0" noProof="1" dirty="0">
                <a:solidFill>
                  <a:schemeClr val="accent1"/>
                </a:solidFill>
                <a:uFillTx/>
                <a:latin typeface="Arial" panose="020B0604020202090204" pitchFamily="34" charset="0"/>
                <a:ea typeface="汉仪大黑简" panose="02010600000101010101" charset="-122"/>
                <a:cs typeface="+mn-cs"/>
              </a:defRPr>
            </a:lvl1pPr>
          </a:lstStyle>
          <a:p>
            <a:pPr lvl="0"/>
            <a:r>
              <a:rPr>
                <a:sym typeface="+mn-ea"/>
              </a:rPr>
              <a:t>编辑标题</a:t>
            </a:r>
            <a:endParaRPr>
              <a:sym typeface="+mn-e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8" name="图片 7"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90204" pitchFamily="34" charset="0"/>
                <a:ea typeface="汉仪中黑 简" panose="00020600040101010101" charset="-122"/>
              </a:defRPr>
            </a:lvl1pPr>
            <a:lvl2pPr eaLnBrk="1" fontAlgn="auto" latinLnBrk="0" hangingPunct="1">
              <a:defRPr sz="1600">
                <a:solidFill>
                  <a:schemeClr val="tx1"/>
                </a:solidFill>
                <a:latin typeface="Arial" panose="020B0604020202090204" pitchFamily="34" charset="0"/>
                <a:ea typeface="汉仪中黑 简" panose="00020600040101010101" charset="-122"/>
              </a:defRPr>
            </a:lvl2pPr>
            <a:lvl3pPr eaLnBrk="1" fontAlgn="auto" latinLnBrk="0" hangingPunct="1">
              <a:defRPr sz="1600">
                <a:solidFill>
                  <a:schemeClr val="tx1"/>
                </a:solidFill>
                <a:latin typeface="Arial" panose="020B0604020202090204" pitchFamily="34" charset="0"/>
                <a:ea typeface="汉仪中黑 简" panose="00020600040101010101" charset="-122"/>
              </a:defRPr>
            </a:lvl3pPr>
            <a:lvl4pPr eaLnBrk="1" fontAlgn="auto" latinLnBrk="0" hangingPunct="1">
              <a:defRPr sz="1600">
                <a:solidFill>
                  <a:schemeClr val="tx1"/>
                </a:solidFill>
                <a:latin typeface="Arial" panose="020B0604020202090204" pitchFamily="34" charset="0"/>
                <a:ea typeface="汉仪中黑 简" panose="00020600040101010101" charset="-122"/>
              </a:defRPr>
            </a:lvl4pPr>
            <a:lvl5pPr eaLnBrk="1" fontAlgn="auto" latinLnBrk="0" hangingPunct="1">
              <a:defRPr sz="160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9"/>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0"/>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7" name="灯片编号占位符 6"/>
          <p:cNvSpPr>
            <a:spLocks noGrp="1"/>
          </p:cNvSpPr>
          <p:nvPr>
            <p:ph type="sldNum" sz="quarter" idx="12"/>
            <p:custDataLst>
              <p:tags r:id="rId11"/>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10" name="图片 9"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90204" pitchFamily="34" charset="0"/>
                <a:ea typeface="汉仪中黑 简"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8"/>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90204" pitchFamily="34" charset="0"/>
              <a:buNone/>
              <a:defRPr kumimoji="0" lang="zh-CN" altLang="en-US" sz="2000" b="0"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1"/>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2"/>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9" name="灯片编号占位符 8"/>
          <p:cNvSpPr>
            <a:spLocks noGrp="1"/>
          </p:cNvSpPr>
          <p:nvPr>
            <p:ph type="sldNum" sz="quarter" idx="12"/>
            <p:custDataLst>
              <p:tags r:id="rId13"/>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descr="C:\Users\Administrator\Desktop\画板 1.png画板 1"/>
          <p:cNvPicPr>
            <a:picLocks noChangeAspect="1"/>
          </p:cNvPicPr>
          <p:nvPr>
            <p:custDataLst>
              <p:tags r:id="rId2"/>
            </p:custDataLst>
          </p:nvPr>
        </p:nvPicPr>
        <p:blipFill>
          <a:blip r:embed="rId3"/>
          <a:srcRect/>
          <a:stretch>
            <a:fillRect/>
          </a:stretch>
        </p:blipFill>
        <p:spPr>
          <a:xfrm>
            <a:off x="0" y="-318"/>
            <a:ext cx="12192000" cy="6858635"/>
          </a:xfrm>
          <a:prstGeom prst="rect">
            <a:avLst/>
          </a:prstGeom>
        </p:spPr>
      </p:pic>
      <p:pic>
        <p:nvPicPr>
          <p:cNvPr id="6" name="图片 5" descr="C:\Users\Administrator\Desktop\源文件【智能PPT-NO.12】是道非道wl-工作总结-营销-简约风-1-原创\1画板 2.png1画板 2"/>
          <p:cNvPicPr/>
          <p:nvPr>
            <p:custDataLst>
              <p:tags r:id="rId4"/>
            </p:custDataLst>
          </p:nvPr>
        </p:nvPicPr>
        <p:blipFill>
          <a:blip r:embed="rId5"/>
          <a:srcRect/>
          <a:stretch>
            <a:fillRect/>
          </a:stretch>
        </p:blipFill>
        <p:spPr>
          <a:xfrm>
            <a:off x="0" y="3519335"/>
            <a:ext cx="5018820" cy="3338665"/>
          </a:xfrm>
          <a:prstGeom prst="rect">
            <a:avLst/>
          </a:prstGeom>
        </p:spPr>
      </p:pic>
      <p:pic>
        <p:nvPicPr>
          <p:cNvPr id="7" name="图片 6" descr="/Users/mac/Desktop/画板 3-3.png画板 3-3"/>
          <p:cNvPicPr>
            <a:picLocks noChangeAspect="1"/>
          </p:cNvPicPr>
          <p:nvPr>
            <p:custDataLst>
              <p:tags r:id="rId6"/>
            </p:custDataLst>
          </p:nvPr>
        </p:nvPicPr>
        <p:blipFill>
          <a:blip r:embed="rId7"/>
          <a:srcRect/>
          <a:stretch>
            <a:fillRect/>
          </a:stretch>
        </p:blipFill>
        <p:spPr>
          <a:xfrm>
            <a:off x="8769416" y="0"/>
            <a:ext cx="3422584" cy="3048635"/>
          </a:xfrm>
          <a:prstGeom prst="rect">
            <a:avLst/>
          </a:prstGeom>
          <a:ln>
            <a:noFill/>
          </a:ln>
        </p:spPr>
      </p:pic>
      <p:sp>
        <p:nvSpPr>
          <p:cNvPr id="2" name="标题 1"/>
          <p:cNvSpPr>
            <a:spLocks noGrp="1"/>
          </p:cNvSpPr>
          <p:nvPr>
            <p:ph type="title"/>
            <p:custDataLst>
              <p:tags r:id="rId8"/>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90204" pitchFamily="34" charset="0"/>
                <a:ea typeface="汉仪中黑 简" panose="0002060004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8" name="图片 7"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标题 1"/>
          <p:cNvSpPr>
            <a:spLocks noGrp="1"/>
          </p:cNvSpPr>
          <p:nvPr>
            <p:ph type="title"/>
            <p:custDataLst>
              <p:tags r:id="rId6"/>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90204" pitchFamily="34" charset="0"/>
              <a:buNone/>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汉仪中黑 简" panose="00020600040101010101" charset="-122"/>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90204" pitchFamily="34" charset="0"/>
              <a:buChar char="•"/>
              <a:defRPr kumimoji="0" lang="zh-CN" altLang="en-US" sz="1600" b="0" i="0" u="none" strike="noStrike" kern="1200" cap="none" spc="150" normalizeH="0" baseline="0" noProof="1" dirty="0">
                <a:solidFill>
                  <a:schemeClr val="tx1"/>
                </a:solidFill>
                <a:uFillTx/>
                <a:latin typeface="Arial" panose="020B0604020202090204" pitchFamily="34" charset="0"/>
                <a:ea typeface="汉仪中黑 简" panose="0002060004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0"/>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7" name="灯片编号占位符 6"/>
          <p:cNvSpPr>
            <a:spLocks noGrp="1"/>
          </p:cNvSpPr>
          <p:nvPr>
            <p:ph type="sldNum" sz="quarter" idx="12"/>
            <p:custDataLst>
              <p:tags r:id="rId11"/>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7" name="图片 6"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竖排标题 1"/>
          <p:cNvSpPr>
            <a:spLocks noGrp="1"/>
          </p:cNvSpPr>
          <p:nvPr>
            <p:ph type="title" orient="vert"/>
            <p:custDataLst>
              <p:tags r:id="rId6"/>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90204" pitchFamily="34" charset="0"/>
                <a:ea typeface="汉仪中黑 简" panose="0002060004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a:lstStyle>
            <a:lvl1pPr indent="0" eaLnBrk="1" fontAlgn="auto" latinLnBrk="0" hangingPunct="1">
              <a:defRPr>
                <a:solidFill>
                  <a:schemeClr val="tx1"/>
                </a:solidFill>
                <a:latin typeface="Arial" panose="020B0604020202090204" pitchFamily="34" charset="0"/>
                <a:ea typeface="汉仪中黑 简" panose="00020600040101010101" charset="-122"/>
              </a:defRPr>
            </a:lvl1pPr>
            <a:lvl2pPr indent="0" eaLnBrk="1" fontAlgn="auto" latinLnBrk="0" hangingPunct="1">
              <a:defRPr>
                <a:solidFill>
                  <a:schemeClr val="tx1"/>
                </a:solidFill>
                <a:latin typeface="Arial" panose="020B0604020202090204" pitchFamily="34" charset="0"/>
                <a:ea typeface="汉仪中黑 简" panose="00020600040101010101" charset="-122"/>
              </a:defRPr>
            </a:lvl2pPr>
            <a:lvl3pPr indent="0" eaLnBrk="1" fontAlgn="auto" latinLnBrk="0" hangingPunct="1">
              <a:defRPr>
                <a:solidFill>
                  <a:schemeClr val="tx1"/>
                </a:solidFill>
                <a:latin typeface="Arial" panose="020B0604020202090204" pitchFamily="34" charset="0"/>
                <a:ea typeface="汉仪中黑 简" panose="00020600040101010101" charset="-122"/>
              </a:defRPr>
            </a:lvl3pPr>
            <a:lvl4pPr indent="0" eaLnBrk="1" fontAlgn="auto" latinLnBrk="0" hangingPunct="1">
              <a:defRPr>
                <a:solidFill>
                  <a:schemeClr val="tx1"/>
                </a:solidFill>
                <a:latin typeface="Arial" panose="020B0604020202090204" pitchFamily="34" charset="0"/>
                <a:ea typeface="汉仪中黑 简" panose="00020600040101010101" charset="-122"/>
              </a:defRPr>
            </a:lvl4pPr>
            <a:lvl5pPr indent="0" eaLnBrk="1" fontAlgn="auto" latinLnBrk="0" hangingPunct="1">
              <a:defRPr>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8"/>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2" name="图片 1"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3" name="日期占位符 2"/>
          <p:cNvSpPr>
            <a:spLocks noGrp="1"/>
          </p:cNvSpPr>
          <p:nvPr>
            <p:ph type="dt" sz="half" idx="10"/>
            <p:custDataLst>
              <p:tags r:id="rId6"/>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solidFill>
                  <a:schemeClr val="dk1">
                    <a:tint val="75000"/>
                    <a:lumMod val="85000"/>
                    <a:lumOff val="1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a:lstStyle>
            <a:lvl1pPr>
              <a:defRPr>
                <a:solidFill>
                  <a:schemeClr val="tx1"/>
                </a:solidFill>
                <a:latin typeface="Arial" panose="020B0604020202090204" pitchFamily="34" charset="0"/>
                <a:ea typeface="汉仪中黑 简" panose="00020600040101010101" charset="-122"/>
              </a:defRPr>
            </a:lvl1pPr>
            <a:lvl2pPr>
              <a:defRPr>
                <a:solidFill>
                  <a:schemeClr val="tx1"/>
                </a:solidFill>
                <a:latin typeface="Arial" panose="020B0604020202090204" pitchFamily="34" charset="0"/>
                <a:ea typeface="汉仪中黑 简" panose="00020600040101010101" charset="-122"/>
              </a:defRPr>
            </a:lvl2pPr>
            <a:lvl3pPr>
              <a:defRPr>
                <a:solidFill>
                  <a:schemeClr val="tx1"/>
                </a:solidFill>
                <a:latin typeface="Arial" panose="020B0604020202090204" pitchFamily="34" charset="0"/>
                <a:ea typeface="汉仪中黑 简" panose="00020600040101010101" charset="-122"/>
              </a:defRPr>
            </a:lvl3pPr>
            <a:lvl4pPr>
              <a:defRPr>
                <a:solidFill>
                  <a:schemeClr val="tx1"/>
                </a:solidFill>
                <a:latin typeface="Arial" panose="020B0604020202090204" pitchFamily="34" charset="0"/>
                <a:ea typeface="汉仪中黑 简" panose="00020600040101010101" charset="-122"/>
              </a:defRPr>
            </a:lvl4pPr>
            <a:lvl5pPr>
              <a:defRPr>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C:\Users\Administrator\Desktop\画板 1.png画板 1"/>
          <p:cNvPicPr>
            <a:picLocks noChangeAspect="1"/>
          </p:cNvPicPr>
          <p:nvPr>
            <p:custDataLst>
              <p:tags r:id="rId2"/>
            </p:custDataLst>
          </p:nvPr>
        </p:nvPicPr>
        <p:blipFill>
          <a:blip r:embed="rId3"/>
          <a:srcRect/>
          <a:stretch>
            <a:fillRect/>
          </a:stretch>
        </p:blipFill>
        <p:spPr>
          <a:xfrm>
            <a:off x="0" y="-635"/>
            <a:ext cx="12192000" cy="6858318"/>
          </a:xfrm>
          <a:prstGeom prst="rect">
            <a:avLst/>
          </a:prstGeom>
        </p:spPr>
      </p:pic>
      <p:pic>
        <p:nvPicPr>
          <p:cNvPr id="8" name="图片 7" descr="C:\Users\Administrator\Desktop\画板 2.png画板 2"/>
          <p:cNvPicPr/>
          <p:nvPr>
            <p:custDataLst>
              <p:tags r:id="rId4"/>
            </p:custDataLst>
          </p:nvPr>
        </p:nvPicPr>
        <p:blipFill>
          <a:blip r:embed="rId5"/>
          <a:srcRect/>
          <a:stretch>
            <a:fillRect/>
          </a:stretch>
        </p:blipFill>
        <p:spPr>
          <a:xfrm>
            <a:off x="2235935" y="749742"/>
            <a:ext cx="9168565" cy="5498839"/>
          </a:xfrm>
          <a:prstGeom prst="rect">
            <a:avLst/>
          </a:prstGeom>
        </p:spPr>
      </p:pic>
      <p:pic>
        <p:nvPicPr>
          <p:cNvPr id="6" name="图片 5" descr="C:\Users\Administrator\Desktop\画板 3.png画板 3"/>
          <p:cNvPicPr/>
          <p:nvPr>
            <p:custDataLst>
              <p:tags r:id="rId6"/>
            </p:custDataLst>
          </p:nvPr>
        </p:nvPicPr>
        <p:blipFill>
          <a:blip r:embed="rId7"/>
          <a:srcRect/>
          <a:stretch>
            <a:fillRect/>
          </a:stretch>
        </p:blipFill>
        <p:spPr>
          <a:xfrm>
            <a:off x="1841500" y="1819685"/>
            <a:ext cx="819529" cy="3251002"/>
          </a:xfrm>
          <a:prstGeom prst="rect">
            <a:avLst/>
          </a:prstGeom>
        </p:spPr>
      </p:pic>
      <p:sp>
        <p:nvSpPr>
          <p:cNvPr id="3" name="日期占位符 2"/>
          <p:cNvSpPr>
            <a:spLocks noGrp="1"/>
          </p:cNvSpPr>
          <p:nvPr>
            <p:ph type="dt" sz="half" idx="10"/>
            <p:custDataLst>
              <p:tags r:id="rId8"/>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a:p>
        </p:txBody>
      </p:sp>
      <p:sp>
        <p:nvSpPr>
          <p:cNvPr id="7" name="文本占位符 2"/>
          <p:cNvSpPr/>
          <p:nvPr>
            <p:ph type="body" idx="1" hasCustomPrompt="1"/>
            <p:custDataLst>
              <p:tags r:id="rId11"/>
            </p:custDataLst>
          </p:nvPr>
        </p:nvSpPr>
        <p:spPr>
          <a:xfrm>
            <a:off x="3148965" y="425450"/>
            <a:ext cx="7337284" cy="2671129"/>
          </a:xfrm>
        </p:spPr>
        <p:txBody>
          <a:bodyPr vert="horz" wrap="square" lIns="101600" tIns="0" rIns="82550" bIns="0" rtlCol="0" anchor="ctr" anchorCtr="0">
            <a:normAutofit/>
          </a:bodyPr>
          <a:lstStyle>
            <a:lvl1pPr marL="0" marR="0" indent="-228600" algn="l" defTabSz="914400" rtl="0" eaLnBrk="1" fontAlgn="auto" latinLnBrk="0" hangingPunct="1">
              <a:lnSpc>
                <a:spcPct val="83000"/>
              </a:lnSpc>
              <a:spcBef>
                <a:spcPts val="0"/>
              </a:spcBef>
              <a:spcAft>
                <a:spcPts val="1000"/>
              </a:spcAft>
              <a:buClrTx/>
              <a:buSzTx/>
              <a:buFontTx/>
              <a:buNone/>
              <a:defRPr kumimoji="0" lang="zh-CN" altLang="en-US" sz="5400" b="0" i="0" u="none" strike="noStrike" kern="1200" cap="none" spc="300" normalizeH="0" baseline="0" noProof="1" dirty="0">
                <a:solidFill>
                  <a:schemeClr val="accent1"/>
                </a:solidFill>
                <a:uFillTx/>
                <a:latin typeface="Arial" panose="020B0604020202090204" pitchFamily="34" charset="0"/>
                <a:ea typeface="汉仪中黑 简" panose="00020600040101010101" charset="-122"/>
                <a:cs typeface="汉仪中黑 简" panose="00020600040101010101" charset="-122"/>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微软雅黑" charset="-122"/>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
        <p:nvSpPr>
          <p:cNvPr id="9" name="标题 3"/>
          <p:cNvSpPr/>
          <p:nvPr>
            <p:ph type="title" idx="2" hasCustomPrompt="1"/>
            <p:custDataLst>
              <p:tags r:id="rId12"/>
            </p:custDataLst>
          </p:nvPr>
        </p:nvSpPr>
        <p:spPr>
          <a:xfrm>
            <a:off x="3148965" y="3270569"/>
            <a:ext cx="6960094" cy="768350"/>
          </a:xfrm>
        </p:spPr>
        <p:txBody>
          <a:bodyPr vert="horz" wrap="square" lIns="101600" tIns="38100" rIns="76200" bIns="38100" rtlCol="0" anchor="t" anchorCtr="0">
            <a:normAutofit/>
          </a:bodyPr>
          <a:lstStyle>
            <a:lvl1pPr marL="0" marR="0" algn="l" defTabSz="914400" rtl="0" eaLnBrk="1" fontAlgn="auto" latinLnBrk="0" hangingPunct="1">
              <a:lnSpc>
                <a:spcPct val="100000"/>
              </a:lnSpc>
              <a:spcBef>
                <a:spcPct val="0"/>
              </a:spcBef>
              <a:buClrTx/>
              <a:buSzTx/>
              <a:buFontTx/>
              <a:buNone/>
              <a:defRPr kumimoji="0" lang="zh-CN" altLang="en-US" sz="4000" b="0" i="0" u="none" strike="noStrike" kern="1200" cap="none" spc="0" normalizeH="0" baseline="0" noProof="1" dirty="0">
                <a:solidFill>
                  <a:schemeClr val="accent1"/>
                </a:solidFill>
                <a:uFillTx/>
                <a:latin typeface="Arial" panose="020B0604020202090204" pitchFamily="34" charset="0"/>
                <a:ea typeface="汉仪大黑简" panose="02010600000101010101" charset="-122"/>
                <a:cs typeface="+mn-cs"/>
              </a:defRPr>
            </a:lvl1pPr>
          </a:lstStyle>
          <a:p>
            <a:pPr lvl="0"/>
            <a:r>
              <a:rPr>
                <a:sym typeface="+mn-ea"/>
              </a:rPr>
              <a:t>编辑标题</a:t>
            </a:r>
            <a:endParaRPr>
              <a:sym typeface="+mn-ea"/>
            </a:endParaRPr>
          </a:p>
        </p:txBody>
      </p:sp>
      <p:sp>
        <p:nvSpPr>
          <p:cNvPr id="10" name="文本占位符 4"/>
          <p:cNvSpPr/>
          <p:nvPr>
            <p:ph type="body" idx="3" hasCustomPrompt="1"/>
            <p:custDataLst>
              <p:tags r:id="rId13"/>
            </p:custDataLst>
          </p:nvPr>
        </p:nvSpPr>
        <p:spPr>
          <a:xfrm>
            <a:off x="3148965" y="4585019"/>
            <a:ext cx="6206349" cy="1847531"/>
          </a:xfrm>
        </p:spPr>
        <p:txBody>
          <a:bodyPr vert="horz" wrap="square" lIns="101600" tIns="0" rIns="82550" bIns="0" rtlCol="0" anchor="t" anchorCtr="0">
            <a:normAutofit/>
          </a:bodyPr>
          <a:lstStyle>
            <a:lvl1pPr marL="0" marR="0" indent="-228600" algn="l" defTabSz="914400" rtl="0" eaLnBrk="1" fontAlgn="auto" latinLnBrk="0" hangingPunct="1">
              <a:lnSpc>
                <a:spcPct val="100000"/>
              </a:lnSpc>
              <a:spcBef>
                <a:spcPts val="0"/>
              </a:spcBef>
              <a:spcAft>
                <a:spcPts val="1000"/>
              </a:spcAft>
              <a:buClrTx/>
              <a:buSzTx/>
              <a:buFontTx/>
              <a:buNone/>
              <a:defRPr kumimoji="0" lang="zh-CN" altLang="en-US" sz="6600" b="0" i="0" u="none" strike="noStrike" kern="1200" cap="none" spc="325" normalizeH="0" baseline="0" noProof="1" dirty="0">
                <a:ln w="4762" cmpd="sng">
                  <a:solidFill>
                    <a:schemeClr val="accent1"/>
                  </a:solidFill>
                </a:ln>
                <a:solidFill>
                  <a:schemeClr val="accent1"/>
                </a:solidFill>
                <a:uFillTx/>
                <a:latin typeface="Arial" panose="020B0604020202090204" pitchFamily="34" charset="0"/>
                <a:ea typeface="汉仪中黑 简" panose="00020600040101010101" charset="-122"/>
                <a:cs typeface="汉仪中黑 简" panose="00020600040101010101" charset="-122"/>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微软雅黑" charset="-122"/>
                <a:ea typeface="微软雅黑"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微软雅黑" charset="-122"/>
                <a:ea typeface="微软雅黑"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Users/mac/Desktop/画板 1-5.png画板 1-5"/>
          <p:cNvPicPr>
            <a:picLocks noChangeAspect="1"/>
          </p:cNvPicPr>
          <p:nvPr>
            <p:custDataLst>
              <p:tags r:id="rId2"/>
            </p:custDataLst>
          </p:nvPr>
        </p:nvPicPr>
        <p:blipFill>
          <a:blip r:embed="rId3"/>
          <a:srcRect/>
          <a:stretch>
            <a:fillRect/>
          </a:stretch>
        </p:blipFill>
        <p:spPr>
          <a:xfrm>
            <a:off x="11093461" y="0"/>
            <a:ext cx="1098539" cy="1014213"/>
          </a:xfrm>
          <a:prstGeom prst="rect">
            <a:avLst/>
          </a:prstGeom>
        </p:spPr>
      </p:pic>
      <p:pic>
        <p:nvPicPr>
          <p:cNvPr id="6" name="图片 5" descr="C:\Users\Administrator\Desktop\源文件【智能PPT-NO.12】是道非道wl-工作总结-营销-简约风-1-原创\2-画板 2.png2-画板 2"/>
          <p:cNvPicPr>
            <a:picLocks noChangeAspect="1"/>
          </p:cNvPicPr>
          <p:nvPr>
            <p:custDataLst>
              <p:tags r:id="rId4"/>
            </p:custDataLst>
          </p:nvPr>
        </p:nvPicPr>
        <p:blipFill>
          <a:blip r:embed="rId5"/>
          <a:srcRect/>
          <a:stretch>
            <a:fillRect/>
          </a:stretch>
        </p:blipFill>
        <p:spPr>
          <a:xfrm>
            <a:off x="9129395" y="4871592"/>
            <a:ext cx="3062592" cy="1986408"/>
          </a:xfrm>
          <a:prstGeom prst="rect">
            <a:avLst/>
          </a:prstGeom>
        </p:spPr>
      </p:pic>
      <p:sp>
        <p:nvSpPr>
          <p:cNvPr id="2" name="标题 1"/>
          <p:cNvSpPr>
            <a:spLocks noGrp="1"/>
          </p:cNvSpPr>
          <p:nvPr>
            <p:ph type="title"/>
            <p:custDataLst>
              <p:tags r:id="rId6"/>
            </p:custDataLst>
          </p:nvPr>
        </p:nvSpPr>
        <p:spPr/>
        <p:txBody>
          <a:bodyPr/>
          <a:lstStyle>
            <a:lvl1pPr>
              <a:defRPr baseline="0">
                <a:solidFill>
                  <a:schemeClr val="tx1"/>
                </a:solidFill>
                <a:latin typeface="Arial" panose="020B0604020202090204" pitchFamily="34" charset="0"/>
                <a:ea typeface="汉仪中黑 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8" name="矩形 7"/>
          <p:cNvSpPr/>
          <p:nvPr>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pic>
        <p:nvPicPr>
          <p:cNvPr id="6" name="图片 5" descr="/Users/mac/Desktop/画板 1-5.png画板 1-5"/>
          <p:cNvPicPr>
            <a:picLocks noChangeAspect="1"/>
          </p:cNvPicPr>
          <p:nvPr>
            <p:custDataLst>
              <p:tags r:id="rId3"/>
            </p:custDataLst>
          </p:nvPr>
        </p:nvPicPr>
        <p:blipFill>
          <a:blip r:embed="rId4"/>
          <a:srcRect/>
          <a:stretch>
            <a:fillRect/>
          </a:stretch>
        </p:blipFill>
        <p:spPr>
          <a:xfrm>
            <a:off x="11093461" y="0"/>
            <a:ext cx="1098539" cy="1014213"/>
          </a:xfrm>
          <a:prstGeom prst="rect">
            <a:avLst/>
          </a:prstGeom>
        </p:spPr>
      </p:pic>
      <p:sp>
        <p:nvSpPr>
          <p:cNvPr id="2" name="标题 1"/>
          <p:cNvSpPr>
            <a:spLocks noGrp="1"/>
          </p:cNvSpPr>
          <p:nvPr>
            <p:ph type="title" hasCustomPrompt="1"/>
            <p:custDataLst>
              <p:tags r:id="rId5"/>
            </p:custDataLst>
          </p:nvPr>
        </p:nvSpPr>
        <p:spPr>
          <a:xfrm>
            <a:off x="1281600" y="1249200"/>
            <a:ext cx="9626400" cy="723600"/>
          </a:xfrm>
        </p:spPr>
        <p:txBody>
          <a:bodyPr anchor="ctr"/>
          <a:lstStyle>
            <a:lvl1pPr>
              <a:defRPr sz="3200" baseline="0">
                <a:solidFill>
                  <a:schemeClr val="tx1"/>
                </a:solidFill>
                <a:latin typeface="Arial" panose="020B0604020202090204" pitchFamily="34" charset="0"/>
                <a:ea typeface="汉仪中黑 简" panose="00020600040101010101"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p:custDataLst>
              <p:tags r:id="rId2"/>
            </p:custDataLst>
          </p:nvPr>
        </p:nvSpPr>
        <p:spPr>
          <a:xfrm>
            <a:off x="0" y="-8255"/>
            <a:ext cx="4823460" cy="68662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dirty="0">
              <a:solidFill>
                <a:schemeClr val="lt1"/>
              </a:solidFill>
              <a:sym typeface="+mn-ea"/>
            </a:endParaRPr>
          </a:p>
        </p:txBody>
      </p:sp>
      <p:pic>
        <p:nvPicPr>
          <p:cNvPr id="6" name="图片 5" descr="/Users/mac/Desktop/画板 1-5.png画板 1-5"/>
          <p:cNvPicPr>
            <a:picLocks noChangeAspect="1"/>
          </p:cNvPicPr>
          <p:nvPr>
            <p:custDataLst>
              <p:tags r:id="rId3"/>
            </p:custDataLst>
          </p:nvPr>
        </p:nvPicPr>
        <p:blipFill>
          <a:blip r:embed="rId4"/>
          <a:srcRect/>
          <a:stretch>
            <a:fillRect/>
          </a:stretch>
        </p:blipFill>
        <p:spPr>
          <a:xfrm>
            <a:off x="11093461" y="0"/>
            <a:ext cx="1098539" cy="1014213"/>
          </a:xfrm>
          <a:prstGeom prst="rect">
            <a:avLst/>
          </a:prstGeom>
        </p:spPr>
      </p:pic>
      <p:sp>
        <p:nvSpPr>
          <p:cNvPr id="2" name="标题 1"/>
          <p:cNvSpPr>
            <a:spLocks noGrp="1"/>
          </p:cNvSpPr>
          <p:nvPr>
            <p:ph type="title" hasCustomPrompt="1"/>
            <p:custDataLst>
              <p:tags r:id="rId5"/>
            </p:custDataLst>
          </p:nvPr>
        </p:nvSpPr>
        <p:spPr>
          <a:xfrm>
            <a:off x="583200" y="770400"/>
            <a:ext cx="3960000" cy="882000"/>
          </a:xfrm>
        </p:spPr>
        <p:txBody>
          <a:bodyPr anchor="ctr" anchorCtr="0"/>
          <a:lstStyle>
            <a:lvl1pPr>
              <a:defRPr sz="3600" baseline="0">
                <a:solidFill>
                  <a:schemeClr val="tx1"/>
                </a:solidFill>
                <a:latin typeface="Arial" panose="020B0604020202090204" pitchFamily="34" charset="0"/>
                <a:ea typeface="汉仪中黑 简" panose="00020600040101010101"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12192000" cy="26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pic>
        <p:nvPicPr>
          <p:cNvPr id="6" name="图片 5" descr="C:\Users\Administrator\Desktop\源文件【智能PPT-NO.12】是道非道wl-工作总结-营销-简约风-1-原创\2-画板 2.png2-画板 2"/>
          <p:cNvPicPr>
            <a:picLocks noChangeAspect="1"/>
          </p:cNvPicPr>
          <p:nvPr>
            <p:custDataLst>
              <p:tags r:id="rId3"/>
            </p:custDataLst>
          </p:nvPr>
        </p:nvPicPr>
        <p:blipFill>
          <a:blip r:embed="rId4"/>
          <a:srcRect/>
          <a:stretch>
            <a:fillRect/>
          </a:stretch>
        </p:blipFill>
        <p:spPr>
          <a:xfrm>
            <a:off x="9129395" y="4871592"/>
            <a:ext cx="3062592" cy="1986408"/>
          </a:xfrm>
          <a:prstGeom prst="rect">
            <a:avLst/>
          </a:prstGeom>
        </p:spPr>
      </p:pic>
      <p:sp>
        <p:nvSpPr>
          <p:cNvPr id="2" name="标题 1"/>
          <p:cNvSpPr>
            <a:spLocks noGrp="1"/>
          </p:cNvSpPr>
          <p:nvPr>
            <p:ph type="title"/>
            <p:custDataLst>
              <p:tags r:id="rId5"/>
            </p:custDataLst>
          </p:nvPr>
        </p:nvSpPr>
        <p:spPr>
          <a:xfrm>
            <a:off x="612000" y="781200"/>
            <a:ext cx="10976400" cy="626400"/>
          </a:xfrm>
        </p:spPr>
        <p:txBody>
          <a:bodyPr anchor="ctr"/>
          <a:lstStyle>
            <a:lvl1pPr algn="ctr">
              <a:defRPr sz="3600" baseline="0">
                <a:solidFill>
                  <a:schemeClr val="tx1"/>
                </a:solidFill>
                <a:latin typeface="Arial" panose="020B0604020202090204" pitchFamily="34" charset="0"/>
                <a:ea typeface="汉仪中黑 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tx1"/>
                </a:solidFill>
                <a:latin typeface="Arial" panose="020B0604020202090204" pitchFamily="34" charset="0"/>
                <a:ea typeface="汉仪中黑 简" panose="00020600040101010101"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8" name="矩形 7"/>
          <p:cNvSpPr/>
          <p:nvPr>
            <p:custDataLst>
              <p:tags r:id="rId2"/>
            </p:custDataLst>
          </p:nvPr>
        </p:nvSpPr>
        <p:spPr>
          <a:xfrm>
            <a:off x="0" y="5029836"/>
            <a:ext cx="12192000" cy="1828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pic>
        <p:nvPicPr>
          <p:cNvPr id="6" name="图片 5" descr="/Users/mac/Desktop/画板 1-5.png画板 1-5"/>
          <p:cNvPicPr>
            <a:picLocks noChangeAspect="1"/>
          </p:cNvPicPr>
          <p:nvPr>
            <p:custDataLst>
              <p:tags r:id="rId3"/>
            </p:custDataLst>
          </p:nvPr>
        </p:nvPicPr>
        <p:blipFill>
          <a:blip r:embed="rId4"/>
          <a:srcRect/>
          <a:stretch>
            <a:fillRect/>
          </a:stretch>
        </p:blipFill>
        <p:spPr>
          <a:xfrm>
            <a:off x="11093461" y="0"/>
            <a:ext cx="1098539" cy="1014213"/>
          </a:xfrm>
          <a:prstGeom prst="rect">
            <a:avLst/>
          </a:prstGeom>
        </p:spPr>
      </p:pic>
      <p:sp>
        <p:nvSpPr>
          <p:cNvPr id="2" name="标题 1"/>
          <p:cNvSpPr>
            <a:spLocks noGrp="1"/>
          </p:cNvSpPr>
          <p:nvPr>
            <p:ph type="title"/>
            <p:custDataLst>
              <p:tags r:id="rId5"/>
            </p:custDataLst>
          </p:nvPr>
        </p:nvSpPr>
        <p:spPr>
          <a:xfrm>
            <a:off x="604800" y="669600"/>
            <a:ext cx="10976400" cy="565200"/>
          </a:xfrm>
        </p:spPr>
        <p:txBody>
          <a:bodyPr anchor="ctr" anchorCtr="0"/>
          <a:lstStyle>
            <a:lvl1pPr algn="ctr">
              <a:defRPr sz="3200" baseline="0">
                <a:solidFill>
                  <a:schemeClr val="tx1"/>
                </a:solidFill>
                <a:latin typeface="Arial" panose="020B0604020202090204" pitchFamily="34" charset="0"/>
                <a:ea typeface="汉仪中黑 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94000" y="5180400"/>
            <a:ext cx="11001600" cy="1011600"/>
          </a:xfrm>
        </p:spPr>
        <p:txBody>
          <a:bodyPr/>
          <a:lstStyle>
            <a:lvl1pPr>
              <a:defRPr baseline="0">
                <a:solidFill>
                  <a:schemeClr val="tx1"/>
                </a:solidFill>
                <a:latin typeface="Arial" panose="020B0604020202090204" pitchFamily="34" charset="0"/>
                <a:ea typeface="汉仪中黑 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pic>
        <p:nvPicPr>
          <p:cNvPr id="6" name="图片 5" descr="C:\Users\Administrator\Desktop\源文件【智能PPT-NO.12】是道非道wl-工作总结-营销-简约风-1-原创\2-画板 2.png2-画板 2"/>
          <p:cNvPicPr>
            <a:picLocks noChangeAspect="1"/>
          </p:cNvPicPr>
          <p:nvPr>
            <p:custDataLst>
              <p:tags r:id="rId3"/>
            </p:custDataLst>
          </p:nvPr>
        </p:nvPicPr>
        <p:blipFill>
          <a:blip r:embed="rId4"/>
          <a:srcRect/>
          <a:stretch>
            <a:fillRect/>
          </a:stretch>
        </p:blipFill>
        <p:spPr>
          <a:xfrm>
            <a:off x="9129395" y="4871592"/>
            <a:ext cx="3062592" cy="1986408"/>
          </a:xfrm>
          <a:prstGeom prst="rect">
            <a:avLst/>
          </a:prstGeom>
        </p:spPr>
      </p:pic>
      <p:sp>
        <p:nvSpPr>
          <p:cNvPr id="2" name="标题 1"/>
          <p:cNvSpPr>
            <a:spLocks noGrp="1"/>
          </p:cNvSpPr>
          <p:nvPr>
            <p:ph type="title"/>
            <p:custDataLst>
              <p:tags r:id="rId5"/>
            </p:custDataLst>
          </p:nvPr>
        </p:nvSpPr>
        <p:spPr>
          <a:xfrm>
            <a:off x="579600" y="237600"/>
            <a:ext cx="11037600" cy="441964"/>
          </a:xfrm>
        </p:spPr>
        <p:txBody>
          <a:bodyPr/>
          <a:lstStyle>
            <a:lvl1pPr>
              <a:defRPr baseline="0">
                <a:solidFill>
                  <a:schemeClr val="tx1"/>
                </a:solidFill>
                <a:latin typeface="Arial" panose="020B0604020202090204" pitchFamily="34" charset="0"/>
                <a:ea typeface="汉仪中黑 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lstStyle>
            <a:lvl1pPr>
              <a:defRPr baseline="0">
                <a:solidFill>
                  <a:schemeClr val="tx1"/>
                </a:solidFill>
                <a:latin typeface="Arial" panose="020B0604020202090204" pitchFamily="34" charset="0"/>
                <a:ea typeface="汉仪中黑 简" panose="00020600040101010101" charset="-122"/>
              </a:defRPr>
            </a:lvl1pPr>
            <a:lvl2pPr>
              <a:defRPr baseline="0">
                <a:solidFill>
                  <a:schemeClr val="tx1"/>
                </a:solidFill>
                <a:latin typeface="Arial" panose="020B0604020202090204" pitchFamily="34" charset="0"/>
                <a:ea typeface="汉仪中黑 简" panose="00020600040101010101" charset="-122"/>
              </a:defRPr>
            </a:lvl2pPr>
            <a:lvl3pPr>
              <a:defRPr baseline="0">
                <a:solidFill>
                  <a:schemeClr val="tx1"/>
                </a:solidFill>
                <a:latin typeface="Arial" panose="020B0604020202090204" pitchFamily="34" charset="0"/>
                <a:ea typeface="汉仪中黑 简" panose="00020600040101010101" charset="-122"/>
              </a:defRPr>
            </a:lvl3pPr>
            <a:lvl4pPr>
              <a:defRPr baseline="0">
                <a:solidFill>
                  <a:schemeClr val="tx1"/>
                </a:solidFill>
                <a:latin typeface="Arial" panose="020B0604020202090204" pitchFamily="34" charset="0"/>
                <a:ea typeface="汉仪中黑 简" panose="00020600040101010101" charset="-122"/>
              </a:defRPr>
            </a:lvl4pPr>
            <a:lvl5pPr>
              <a:defRPr baseline="0">
                <a:solidFill>
                  <a:schemeClr val="tx1"/>
                </a:solidFill>
                <a:latin typeface="Arial" panose="020B0604020202090204" pitchFamily="34" charset="0"/>
                <a:ea typeface="汉仪中黑 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lstStyle>
            <a:lvl1pPr>
              <a:defRPr baseline="0">
                <a:solidFill>
                  <a:schemeClr val="tx1"/>
                </a:solidFill>
                <a:latin typeface="Arial" panose="020B0604020202090204" pitchFamily="34" charset="0"/>
                <a:ea typeface="汉仪中黑 简" panose="00020600040101010101"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lstStyle>
            <a:lvl1pPr>
              <a:defRPr baseline="0">
                <a:solidFill>
                  <a:schemeClr val="tx1"/>
                </a:solidFill>
                <a:latin typeface="Arial" panose="020B0604020202090204" pitchFamily="34" charset="0"/>
                <a:ea typeface="汉仪中黑 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9" name="矩形 8"/>
          <p:cNvSpPr/>
          <p:nvPr>
            <p:custDataLst>
              <p:tags r:id="rId2"/>
            </p:custDataLst>
          </p:nvPr>
        </p:nvSpPr>
        <p:spPr>
          <a:xfrm>
            <a:off x="0" y="959224"/>
            <a:ext cx="12192000" cy="49395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pic>
        <p:nvPicPr>
          <p:cNvPr id="8" name="图片 7" descr="/Users/mac/Desktop/画板 1-5.png画板 1-5"/>
          <p:cNvPicPr>
            <a:picLocks noChangeAspect="1"/>
          </p:cNvPicPr>
          <p:nvPr>
            <p:custDataLst>
              <p:tags r:id="rId3"/>
            </p:custDataLst>
          </p:nvPr>
        </p:nvPicPr>
        <p:blipFill>
          <a:blip r:embed="rId4"/>
          <a:srcRect/>
          <a:stretch>
            <a:fillRect/>
          </a:stretch>
        </p:blipFill>
        <p:spPr>
          <a:xfrm>
            <a:off x="10946853" y="0"/>
            <a:ext cx="1245134" cy="1149556"/>
          </a:xfrm>
          <a:prstGeom prst="rect">
            <a:avLst/>
          </a:prstGeom>
        </p:spPr>
      </p:pic>
      <p:pic>
        <p:nvPicPr>
          <p:cNvPr id="6" name="图片 5" descr="C:\Users\Administrator\Desktop\源文件【智能PPT-NO.12】是道非道wl-工作总结-营销-简约风-1-原创\2-画板 2.png2-画板 2"/>
          <p:cNvPicPr>
            <a:picLocks noChangeAspect="1"/>
          </p:cNvPicPr>
          <p:nvPr>
            <p:custDataLst>
              <p:tags r:id="rId5"/>
            </p:custDataLst>
          </p:nvPr>
        </p:nvPicPr>
        <p:blipFill>
          <a:blip r:embed="rId6"/>
          <a:srcRect/>
          <a:stretch>
            <a:fillRect/>
          </a:stretch>
        </p:blipFill>
        <p:spPr>
          <a:xfrm>
            <a:off x="9950450" y="5404110"/>
            <a:ext cx="2241550" cy="1453877"/>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lstStyle>
            <a:lvl1pPr algn="ctr">
              <a:defRPr sz="6000" baseline="0">
                <a:solidFill>
                  <a:schemeClr val="tx1"/>
                </a:solidFill>
                <a:latin typeface="Arial" panose="020B0604020202090204" pitchFamily="34" charset="0"/>
                <a:ea typeface="汉仪中黑 简" panose="00020600040101010101"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lstStyle>
            <a:lvl1pPr algn="ctr">
              <a:defRPr baseline="0">
                <a:solidFill>
                  <a:schemeClr val="tx1"/>
                </a:solidFill>
                <a:latin typeface="Arial" panose="020B0604020202090204" pitchFamily="34" charset="0"/>
                <a:ea typeface="汉仪中黑 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descr="/Users/mac/Downloads/图片1.png图片1"/>
          <p:cNvPicPr>
            <a:picLocks noChangeAspect="1"/>
          </p:cNvPicPr>
          <p:nvPr userDrawn="1"/>
        </p:nvPicPr>
        <p:blipFill rotWithShape="1">
          <a:blip r:embed="rId2"/>
          <a:srcRect l="10806" r="10806"/>
          <a:stretch>
            <a:fillRect/>
          </a:stretch>
        </p:blipFill>
        <p:spPr>
          <a:xfrm>
            <a:off x="2634435" y="0"/>
            <a:ext cx="9557565" cy="6858000"/>
          </a:xfrm>
          <a:prstGeom prst="rect">
            <a:avLst/>
          </a:prstGeom>
        </p:spPr>
      </p:pic>
      <p:sp>
        <p:nvSpPr>
          <p:cNvPr id="3" name="矩形 2"/>
          <p:cNvSpPr/>
          <p:nvPr userDrawn="1"/>
        </p:nvSpPr>
        <p:spPr>
          <a:xfrm>
            <a:off x="0" y="-189"/>
            <a:ext cx="12192000" cy="6858000"/>
          </a:xfrm>
          <a:prstGeom prst="rect">
            <a:avLst/>
          </a:prstGeom>
          <a:gradFill>
            <a:gsLst>
              <a:gs pos="29000">
                <a:schemeClr val="accent3"/>
              </a:gs>
              <a:gs pos="87000">
                <a:srgbClr val="315DB7">
                  <a:alpha val="0"/>
                </a:srgb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tx1"/>
              </a:solidFill>
              <a:latin typeface="思源黑体 CN Bold" panose="020B0800000000000000" pitchFamily="34" charset="-122"/>
              <a:ea typeface="思源黑体 CN Bold" panose="020B0800000000000000" pitchFamily="34" charset="-122"/>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95960" y="360000"/>
            <a:ext cx="10800000" cy="720000"/>
          </a:xfrm>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a:xfrm>
            <a:off x="695960" y="6356350"/>
            <a:ext cx="2743200" cy="365125"/>
          </a:xfrm>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753983" y="6356350"/>
            <a:ext cx="2743200" cy="365125"/>
          </a:xfrm>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2" Type="http://schemas.openxmlformats.org/officeDocument/2006/relationships/theme" Target="../theme/theme2.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6" Type="http://schemas.openxmlformats.org/officeDocument/2006/relationships/theme" Target="../theme/theme3.xml"/><Relationship Id="rId25" Type="http://schemas.openxmlformats.org/officeDocument/2006/relationships/tags" Target="../tags/tag145.xml"/><Relationship Id="rId24" Type="http://schemas.openxmlformats.org/officeDocument/2006/relationships/tags" Target="../tags/tag144.xml"/><Relationship Id="rId23" Type="http://schemas.openxmlformats.org/officeDocument/2006/relationships/tags" Target="../tags/tag143.xml"/><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slideLayout" Target="../slideLayouts/slideLayout18.xml"/><Relationship Id="rId19" Type="http://schemas.openxmlformats.org/officeDocument/2006/relationships/slideLayout" Target="../slideLayouts/slideLayout35.xml"/><Relationship Id="rId18" Type="http://schemas.openxmlformats.org/officeDocument/2006/relationships/slideLayout" Target="../slideLayouts/slideLayout34.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90204" pitchFamily="34" charset="0"/>
              </a:defRPr>
            </a:lvl1pPr>
          </a:lstStyle>
          <a:p>
            <a:fld id="{4D6DD39E-DD49-482A-AA7B-6FCEE7974CC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90204" pitchFamily="34" charset="0"/>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90204" pitchFamily="34" charset="0"/>
              </a:defRPr>
            </a:lvl1pPr>
          </a:lstStyle>
          <a:p>
            <a:fld id="{E4E30313-18DF-4297-BAB8-C3174212619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9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Arial" panose="020B0604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Arial" panose="020B0604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Arial" panose="020B0604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rial" panose="020B0604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Arial" panose="020B0604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90204" pitchFamily="34" charset="0"/>
                <a:ea typeface="汉仪中黑 简" panose="00020600040101010101" charset="-122"/>
                <a:cs typeface="汉仪中黑 简" panose="00020600040101010101" charset="-122"/>
              </a:defRPr>
            </a:lvl1pPr>
          </a:lstStyle>
          <a:p>
            <a:fld id="{49AE70B2-8BF9-45C0-BB95-33D1B9D3A854}" type="slidenum">
              <a:rPr lang="zh-CN" altLang="en-US" smtClean="0"/>
            </a:fld>
            <a:endParaRPr lang="zh-CN" altLang="en-US" dirty="0"/>
          </a:p>
        </p:txBody>
      </p:sp>
      <p:sp>
        <p:nvSpPr>
          <p:cNvPr id="8" name="KSO_TEMPLATE" hidden="1"/>
          <p:cNvSpPr/>
          <p:nvPr userDrawn="1">
            <p:custDataLst>
              <p:tags r:id="rId25"/>
            </p:custDataLst>
          </p:nvPr>
        </p:nvSpPr>
        <p:spPr>
          <a:xfrm>
            <a:off x="0" y="0"/>
            <a:ext cx="0" cy="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90204" pitchFamily="34" charset="0"/>
          <a:ea typeface="汉仪中黑 简"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汉仪中黑 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90204" pitchFamily="34" charset="0"/>
        <a:buChar char="•"/>
        <a:tabLst>
          <a:tab pos="1609725" algn="l"/>
        </a:tabLst>
        <a:defRPr sz="1600" u="none" strike="noStrike" kern="1200" cap="none" spc="150" normalizeH="0" baseline="0">
          <a:solidFill>
            <a:schemeClr val="tx1"/>
          </a:solidFill>
          <a:uFillTx/>
          <a:latin typeface="Arial" panose="020B0604020202090204" pitchFamily="34" charset="0"/>
          <a:ea typeface="汉仪中黑 简" panose="0002060004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汉仪中黑 简" panose="0002060004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汉仪中黑 简" panose="0002060004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90204" pitchFamily="34" charset="0"/>
        <a:buChar char="•"/>
        <a:defRPr sz="1600" u="none" strike="noStrike" kern="1200" cap="none" spc="150" normalizeH="0" baseline="0">
          <a:solidFill>
            <a:schemeClr val="tx1"/>
          </a:solidFill>
          <a:uFillTx/>
          <a:latin typeface="Arial" panose="020B0604020202090204" pitchFamily="34" charset="0"/>
          <a:ea typeface="汉仪中黑 简" panose="00020600040101010101"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tags" Target="../tags/tag154.xml"/><Relationship Id="rId6" Type="http://schemas.openxmlformats.org/officeDocument/2006/relationships/image" Target="../media/image13.png"/><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2.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3.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8" Type="http://schemas.openxmlformats.org/officeDocument/2006/relationships/notesSlide" Target="../notesSlides/notesSlide3.xml"/><Relationship Id="rId17" Type="http://schemas.openxmlformats.org/officeDocument/2006/relationships/slideLayout" Target="../slideLayouts/slideLayout12.xml"/><Relationship Id="rId16" Type="http://schemas.openxmlformats.org/officeDocument/2006/relationships/tags" Target="../tags/tag175.xml"/><Relationship Id="rId15" Type="http://schemas.openxmlformats.org/officeDocument/2006/relationships/tags" Target="../tags/tag174.xml"/><Relationship Id="rId14" Type="http://schemas.openxmlformats.org/officeDocument/2006/relationships/tags" Target="../tags/tag173.xml"/><Relationship Id="rId13" Type="http://schemas.openxmlformats.org/officeDocument/2006/relationships/tags" Target="../tags/tag172.xml"/><Relationship Id="rId12" Type="http://schemas.openxmlformats.org/officeDocument/2006/relationships/tags" Target="../tags/tag171.xml"/><Relationship Id="rId11" Type="http://schemas.openxmlformats.org/officeDocument/2006/relationships/tags" Target="../tags/tag170.xml"/><Relationship Id="rId10" Type="http://schemas.openxmlformats.org/officeDocument/2006/relationships/tags" Target="../tags/tag169.xml"/><Relationship Id="rId1" Type="http://schemas.openxmlformats.org/officeDocument/2006/relationships/tags" Target="../tags/tag160.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3.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3.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s>
</file>

<file path=ppt/slides/_rels/slide6.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5" Type="http://schemas.openxmlformats.org/officeDocument/2006/relationships/notesSlide" Target="../notesSlides/notesSlide6.xml"/><Relationship Id="rId14" Type="http://schemas.openxmlformats.org/officeDocument/2006/relationships/slideLayout" Target="../slideLayouts/slideLayout23.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7.xml"/></Relationships>
</file>

<file path=ppt/slides/_rels/slide7.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1" Type="http://schemas.openxmlformats.org/officeDocument/2006/relationships/notesSlide" Target="../notesSlides/notesSlide7.xml"/><Relationship Id="rId10" Type="http://schemas.openxmlformats.org/officeDocument/2006/relationships/slideLayout" Target="../slideLayouts/slideLayout23.xml"/><Relationship Id="rId1" Type="http://schemas.openxmlformats.org/officeDocument/2006/relationships/tags" Target="../tags/tag200.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tags" Target="../tags/tag211.xml"/><Relationship Id="rId4" Type="http://schemas.openxmlformats.org/officeDocument/2006/relationships/image" Target="../media/image14.jpeg"/><Relationship Id="rId3" Type="http://schemas.openxmlformats.org/officeDocument/2006/relationships/image" Target="../media/image13.png"/><Relationship Id="rId2" Type="http://schemas.openxmlformats.org/officeDocument/2006/relationships/tags" Target="../tags/tag210.xml"/><Relationship Id="rId1" Type="http://schemas.openxmlformats.org/officeDocument/2006/relationships/tags" Target="../tags/tag209.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39.xml"/><Relationship Id="rId7" Type="http://schemas.openxmlformats.org/officeDocument/2006/relationships/tags" Target="../tags/tag216.xml"/><Relationship Id="rId6" Type="http://schemas.openxmlformats.org/officeDocument/2006/relationships/image" Target="../media/image16.GIF"/><Relationship Id="rId5" Type="http://schemas.openxmlformats.org/officeDocument/2006/relationships/tags" Target="../tags/tag215.xml"/><Relationship Id="rId4" Type="http://schemas.openxmlformats.org/officeDocument/2006/relationships/tags" Target="../tags/tag214.xml"/><Relationship Id="rId3" Type="http://schemas.openxmlformats.org/officeDocument/2006/relationships/tags" Target="../tags/tag213.xml"/><Relationship Id="rId2" Type="http://schemas.openxmlformats.org/officeDocument/2006/relationships/image" Target="../media/image15.jpeg"/><Relationship Id="rId1" Type="http://schemas.openxmlformats.org/officeDocument/2006/relationships/tags" Target="../tags/tag212.xml"/></Relationships>
</file>

<file path=ppt/slides/_rels/slide10.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image" Target="../media/image15.jpeg"/><Relationship Id="rId15" Type="http://schemas.openxmlformats.org/officeDocument/2006/relationships/notesSlide" Target="../notesSlides/notesSlide10.xml"/><Relationship Id="rId14" Type="http://schemas.openxmlformats.org/officeDocument/2006/relationships/slideLayout" Target="../slideLayouts/slideLayout39.xml"/><Relationship Id="rId13" Type="http://schemas.openxmlformats.org/officeDocument/2006/relationships/tags" Target="../tags/tag225.xml"/><Relationship Id="rId12" Type="http://schemas.openxmlformats.org/officeDocument/2006/relationships/image" Target="../media/image18.GIF"/><Relationship Id="rId11" Type="http://schemas.openxmlformats.org/officeDocument/2006/relationships/image" Target="../media/image17.GIF"/><Relationship Id="rId10" Type="http://schemas.openxmlformats.org/officeDocument/2006/relationships/image" Target="../media/image14.jpeg"/><Relationship Id="rId1" Type="http://schemas.openxmlformats.org/officeDocument/2006/relationships/tags" Target="../tags/tag21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tags" Target="../tags/tag228.xml"/><Relationship Id="rId3" Type="http://schemas.openxmlformats.org/officeDocument/2006/relationships/tags" Target="../tags/tag227.xml"/><Relationship Id="rId2" Type="http://schemas.openxmlformats.org/officeDocument/2006/relationships/image" Target="../media/image19.png"/><Relationship Id="rId1" Type="http://schemas.openxmlformats.org/officeDocument/2006/relationships/tags" Target="../tags/tag226.xml"/></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2.xml"/><Relationship Id="rId7" Type="http://schemas.openxmlformats.org/officeDocument/2006/relationships/image" Target="../media/image21.jpeg"/><Relationship Id="rId6" Type="http://schemas.openxmlformats.org/officeDocument/2006/relationships/tags" Target="../tags/tag233.xml"/><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image" Target="../media/image20.jpeg"/><Relationship Id="rId1" Type="http://schemas.openxmlformats.org/officeDocument/2006/relationships/tags" Target="../tags/tag229.xml"/></Relationships>
</file>

<file path=ppt/slides/_rels/slide13.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4" Type="http://schemas.openxmlformats.org/officeDocument/2006/relationships/notesSlide" Target="../notesSlides/notesSlide13.xml"/><Relationship Id="rId23" Type="http://schemas.openxmlformats.org/officeDocument/2006/relationships/slideLayout" Target="../slideLayouts/slideLayout23.xml"/><Relationship Id="rId22" Type="http://schemas.openxmlformats.org/officeDocument/2006/relationships/image" Target="../media/image27.svg"/><Relationship Id="rId21" Type="http://schemas.openxmlformats.org/officeDocument/2006/relationships/image" Target="../media/image26.png"/><Relationship Id="rId20" Type="http://schemas.openxmlformats.org/officeDocument/2006/relationships/image" Target="../media/image25.svg"/><Relationship Id="rId2" Type="http://schemas.openxmlformats.org/officeDocument/2006/relationships/tags" Target="../tags/tag235.xml"/><Relationship Id="rId19" Type="http://schemas.openxmlformats.org/officeDocument/2006/relationships/image" Target="../media/image24.png"/><Relationship Id="rId18" Type="http://schemas.openxmlformats.org/officeDocument/2006/relationships/image" Target="../media/image23.svg"/><Relationship Id="rId17" Type="http://schemas.openxmlformats.org/officeDocument/2006/relationships/image" Target="../media/image22.png"/><Relationship Id="rId16" Type="http://schemas.openxmlformats.org/officeDocument/2006/relationships/tags" Target="../tags/tag249.xml"/><Relationship Id="rId15" Type="http://schemas.openxmlformats.org/officeDocument/2006/relationships/tags" Target="../tags/tag248.xml"/><Relationship Id="rId14" Type="http://schemas.openxmlformats.org/officeDocument/2006/relationships/tags" Target="../tags/tag247.xml"/><Relationship Id="rId13" Type="http://schemas.openxmlformats.org/officeDocument/2006/relationships/tags" Target="../tags/tag246.xml"/><Relationship Id="rId12" Type="http://schemas.openxmlformats.org/officeDocument/2006/relationships/tags" Target="../tags/tag245.xml"/><Relationship Id="rId11" Type="http://schemas.openxmlformats.org/officeDocument/2006/relationships/tags" Target="../tags/tag244.xml"/><Relationship Id="rId10" Type="http://schemas.openxmlformats.org/officeDocument/2006/relationships/tags" Target="../tags/tag243.xml"/><Relationship Id="rId1" Type="http://schemas.openxmlformats.org/officeDocument/2006/relationships/tags" Target="../tags/tag234.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image" Target="../media/image13.png"/><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46" name="文本框 245"/>
          <p:cNvSpPr txBox="1"/>
          <p:nvPr/>
        </p:nvSpPr>
        <p:spPr>
          <a:xfrm>
            <a:off x="1055440" y="2901137"/>
            <a:ext cx="6935561" cy="1753235"/>
          </a:xfrm>
          <a:prstGeom prst="rect">
            <a:avLst/>
          </a:prstGeom>
          <a:noFill/>
        </p:spPr>
        <p:txBody>
          <a:bodyPr wrap="square" rtlCol="0">
            <a:spAutoFit/>
          </a:bodyPr>
          <a:lstStyle/>
          <a:p>
            <a:r>
              <a:rPr lang="zh-CN" altLang="en-US" sz="5400" dirty="0">
                <a:solidFill>
                  <a:schemeClr val="lt1"/>
                </a:solidFill>
                <a:latin typeface="思源黑体 CN Bold" panose="020B0800000000000000" pitchFamily="34" charset="-122"/>
                <a:ea typeface="思源黑体 CN Bold" panose="020B0800000000000000" pitchFamily="34" charset="-122"/>
              </a:rPr>
              <a:t>管家婆辉煌小工单</a:t>
            </a:r>
            <a:endParaRPr lang="zh-CN" altLang="en-US" sz="5400" dirty="0">
              <a:solidFill>
                <a:schemeClr val="lt1"/>
              </a:solidFill>
              <a:latin typeface="思源黑体 CN Bold" panose="020B0800000000000000" pitchFamily="34" charset="-122"/>
              <a:ea typeface="思源黑体 CN Bold" panose="020B0800000000000000" pitchFamily="34" charset="-122"/>
            </a:endParaRPr>
          </a:p>
          <a:p>
            <a:r>
              <a:rPr lang="zh-CN" altLang="en-US" sz="5400" dirty="0">
                <a:solidFill>
                  <a:schemeClr val="lt1"/>
                </a:solidFill>
                <a:latin typeface="思源黑体 CN Bold" panose="020B0800000000000000" pitchFamily="34" charset="-122"/>
                <a:ea typeface="思源黑体 CN Bold" panose="020B0800000000000000" pitchFamily="34" charset="-122"/>
              </a:rPr>
              <a:t>奔赴数字化透明工厂</a:t>
            </a:r>
            <a:endParaRPr lang="zh-CN" altLang="en-US" sz="5400" dirty="0">
              <a:solidFill>
                <a:schemeClr val="lt1"/>
              </a:solidFill>
              <a:latin typeface="思源黑体 CN Bold" panose="020B0800000000000000" pitchFamily="34" charset="-122"/>
              <a:ea typeface="思源黑体 CN Bold" panose="020B0800000000000000" pitchFamily="34" charset="-122"/>
            </a:endParaRPr>
          </a:p>
        </p:txBody>
      </p:sp>
      <p:sp>
        <p:nvSpPr>
          <p:cNvPr id="252" name="文本框 251"/>
          <p:cNvSpPr txBox="1"/>
          <p:nvPr>
            <p:custDataLst>
              <p:tags r:id="rId2"/>
            </p:custDataLst>
          </p:nvPr>
        </p:nvSpPr>
        <p:spPr>
          <a:xfrm>
            <a:off x="1090373" y="1916832"/>
            <a:ext cx="3185997" cy="1198880"/>
          </a:xfrm>
          <a:prstGeom prst="rect">
            <a:avLst/>
          </a:prstGeom>
          <a:noFill/>
        </p:spPr>
        <p:txBody>
          <a:bodyPr wrap="square" rtlCol="0">
            <a:spAutoFit/>
          </a:bodyPr>
          <a:lstStyle/>
          <a:p>
            <a:r>
              <a:rPr lang="en-US" altLang="zh-CN" sz="7200" dirty="0">
                <a:ln>
                  <a:solidFill>
                    <a:schemeClr val="lt1">
                      <a:alpha val="56000"/>
                    </a:schemeClr>
                  </a:solidFill>
                </a:ln>
                <a:noFill/>
                <a:latin typeface="思源黑体 CN Bold" panose="020B0800000000000000" pitchFamily="34" charset="-122"/>
                <a:ea typeface="思源黑体 CN Bold" panose="020B0800000000000000" pitchFamily="34" charset="-122"/>
              </a:rPr>
              <a:t>2025</a:t>
            </a:r>
            <a:endParaRPr lang="en-US" altLang="zh-CN" sz="7200" dirty="0">
              <a:ln>
                <a:solidFill>
                  <a:schemeClr val="lt1">
                    <a:alpha val="56000"/>
                  </a:schemeClr>
                </a:solidFill>
              </a:ln>
              <a:noFill/>
              <a:latin typeface="思源黑体 CN Bold" panose="020B0800000000000000" pitchFamily="34" charset="-122"/>
              <a:ea typeface="思源黑体 CN Bold" panose="020B0800000000000000" pitchFamily="34" charset="-122"/>
            </a:endParaRPr>
          </a:p>
        </p:txBody>
      </p:sp>
      <p:sp>
        <p:nvSpPr>
          <p:cNvPr id="253" name="文本框 252"/>
          <p:cNvSpPr txBox="1"/>
          <p:nvPr>
            <p:custDataLst>
              <p:tags r:id="rId3"/>
            </p:custDataLst>
          </p:nvPr>
        </p:nvSpPr>
        <p:spPr>
          <a:xfrm>
            <a:off x="1090366" y="4677550"/>
            <a:ext cx="4130746" cy="337185"/>
          </a:xfrm>
          <a:prstGeom prst="rect">
            <a:avLst/>
          </a:prstGeom>
          <a:noFill/>
        </p:spPr>
        <p:txBody>
          <a:bodyPr wrap="square" rtlCol="0">
            <a:spAutoFit/>
          </a:bodyPr>
          <a:lstStyle/>
          <a:p>
            <a:r>
              <a:rPr lang="zh-CN" altLang="en-US" sz="1600" dirty="0">
                <a:solidFill>
                  <a:schemeClr val="lt1">
                    <a:alpha val="67000"/>
                  </a:schemeClr>
                </a:solidFill>
                <a:latin typeface="+mn-ea"/>
              </a:rPr>
              <a:t>管工序进度</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rPr>
              <a:t>算工人工资</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sym typeface="+mn-ea"/>
              </a:rPr>
              <a:t>可落地</a:t>
            </a:r>
            <a:r>
              <a:rPr lang="en-US" altLang="zh-CN" sz="1600" dirty="0">
                <a:solidFill>
                  <a:schemeClr val="lt1">
                    <a:alpha val="67000"/>
                  </a:schemeClr>
                </a:solidFill>
                <a:latin typeface="+mn-ea"/>
                <a:sym typeface="+mn-ea"/>
              </a:rPr>
              <a:t> </a:t>
            </a:r>
            <a:r>
              <a:rPr lang="en-US" altLang="zh-CN" sz="1600" dirty="0">
                <a:solidFill>
                  <a:schemeClr val="lt1">
                    <a:alpha val="67000"/>
                  </a:schemeClr>
                </a:solidFill>
                <a:latin typeface="+mn-ea"/>
              </a:rPr>
              <a:t> </a:t>
            </a:r>
            <a:endParaRPr lang="en-US" altLang="zh-CN" sz="1600" dirty="0">
              <a:solidFill>
                <a:schemeClr val="lt1">
                  <a:alpha val="67000"/>
                </a:schemeClr>
              </a:solidFill>
              <a:latin typeface="+mn-ea"/>
            </a:endParaRPr>
          </a:p>
        </p:txBody>
      </p:sp>
      <p:sp>
        <p:nvSpPr>
          <p:cNvPr id="255" name="矩形 254"/>
          <p:cNvSpPr/>
          <p:nvPr>
            <p:custDataLst>
              <p:tags r:id="rId4"/>
            </p:custDataLst>
          </p:nvPr>
        </p:nvSpPr>
        <p:spPr>
          <a:xfrm rot="5400000">
            <a:off x="6010290" y="3447657"/>
            <a:ext cx="18000" cy="28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dk1"/>
              </a:solidFill>
              <a:latin typeface="思源黑体 CN Bold" panose="020B0800000000000000" pitchFamily="34" charset="-122"/>
              <a:ea typeface="思源黑体 CN Bold" panose="020B0800000000000000" pitchFamily="34" charset="-122"/>
            </a:endParaRPr>
          </a:p>
        </p:txBody>
      </p:sp>
      <p:pic>
        <p:nvPicPr>
          <p:cNvPr id="8" name="图片 7" descr="小工单logo-白色@3x"/>
          <p:cNvPicPr>
            <a:picLocks noChangeAspect="1"/>
          </p:cNvPicPr>
          <p:nvPr>
            <p:custDataLst>
              <p:tags r:id="rId5"/>
            </p:custDataLst>
          </p:nvPr>
        </p:nvPicPr>
        <p:blipFill>
          <a:blip r:embed="rId6"/>
          <a:stretch>
            <a:fillRect/>
          </a:stretch>
        </p:blipFill>
        <p:spPr>
          <a:xfrm>
            <a:off x="10289931" y="653213"/>
            <a:ext cx="1532886" cy="385312"/>
          </a:xfrm>
          <a:prstGeom prst="rect">
            <a:avLst/>
          </a:prstGeom>
        </p:spPr>
      </p:pic>
      <p:sp>
        <p:nvSpPr>
          <p:cNvPr id="2" name="平行四边形 1"/>
          <p:cNvSpPr/>
          <p:nvPr>
            <p:custDataLst>
              <p:tags r:id="rId7"/>
            </p:custDataLst>
          </p:nvPr>
        </p:nvSpPr>
        <p:spPr>
          <a:xfrm>
            <a:off x="6711950" y="3351530"/>
            <a:ext cx="619125" cy="234950"/>
          </a:xfrm>
          <a:prstGeom prst="parallelogram">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p>
            <a:pPr algn="ctr"/>
            <a:r>
              <a:rPr lang="en-US" altLang="zh-CN" sz="1400" dirty="0">
                <a:solidFill>
                  <a:schemeClr val="lt1"/>
                </a:solidFill>
                <a:latin typeface="+mj-ea"/>
                <a:ea typeface="+mj-ea"/>
              </a:rPr>
              <a:t>mes</a:t>
            </a:r>
            <a:endParaRPr lang="en-US" altLang="zh-CN" sz="1400" dirty="0">
              <a:solidFill>
                <a:schemeClr val="l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p:sp>
        <p:nvSpPr>
          <p:cNvPr id="7" name="任意多边形: 形状 33"/>
          <p:cNvSpPr/>
          <p:nvPr>
            <p:custDataLst>
              <p:tags r:id="rId1"/>
            </p:custDataLst>
          </p:nvPr>
        </p:nvSpPr>
        <p:spPr>
          <a:xfrm>
            <a:off x="1102995" y="1213485"/>
            <a:ext cx="10206355" cy="4611370"/>
          </a:xfrm>
          <a:custGeom>
            <a:avLst/>
            <a:gdLst>
              <a:gd name="connsiteX0" fmla="*/ 5569744 w 5733954"/>
              <a:gd name="connsiteY0" fmla="*/ 2314575 h 2590490"/>
              <a:gd name="connsiteX1" fmla="*/ 391001 w 5733954"/>
              <a:gd name="connsiteY1" fmla="*/ 2314575 h 2590490"/>
              <a:gd name="connsiteX2" fmla="*/ 276797 w 5733954"/>
              <a:gd name="connsiteY2" fmla="*/ 2360295 h 2590490"/>
              <a:gd name="connsiteX3" fmla="*/ 42672 w 5733954"/>
              <a:gd name="connsiteY3" fmla="*/ 2583466 h 2590490"/>
              <a:gd name="connsiteX4" fmla="*/ 0 w 5733954"/>
              <a:gd name="connsiteY4" fmla="*/ 2565178 h 2590490"/>
              <a:gd name="connsiteX5" fmla="*/ 0 w 5733954"/>
              <a:gd name="connsiteY5" fmla="*/ 164211 h 2590490"/>
              <a:gd name="connsiteX6" fmla="*/ 164211 w 5733954"/>
              <a:gd name="connsiteY6" fmla="*/ 0 h 2590490"/>
              <a:gd name="connsiteX7" fmla="*/ 5569744 w 5733954"/>
              <a:gd name="connsiteY7" fmla="*/ 0 h 2590490"/>
              <a:gd name="connsiteX8" fmla="*/ 5733955 w 5733954"/>
              <a:gd name="connsiteY8" fmla="*/ 164211 h 2590490"/>
              <a:gd name="connsiteX9" fmla="*/ 5733955 w 5733954"/>
              <a:gd name="connsiteY9" fmla="*/ 2150364 h 2590490"/>
              <a:gd name="connsiteX10" fmla="*/ 5569744 w 5733954"/>
              <a:gd name="connsiteY10" fmla="*/ 2314575 h 25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3954" h="2590490">
                <a:moveTo>
                  <a:pt x="5569744" y="2314575"/>
                </a:moveTo>
                <a:lnTo>
                  <a:pt x="391001" y="2314575"/>
                </a:lnTo>
                <a:cubicBezTo>
                  <a:pt x="348425" y="2314575"/>
                  <a:pt x="307562" y="2330958"/>
                  <a:pt x="276797" y="2360295"/>
                </a:cubicBezTo>
                <a:lnTo>
                  <a:pt x="42672" y="2583466"/>
                </a:lnTo>
                <a:cubicBezTo>
                  <a:pt x="26575" y="2598801"/>
                  <a:pt x="0" y="2587371"/>
                  <a:pt x="0" y="2565178"/>
                </a:cubicBezTo>
                <a:lnTo>
                  <a:pt x="0" y="164211"/>
                </a:lnTo>
                <a:cubicBezTo>
                  <a:pt x="0" y="73533"/>
                  <a:pt x="73533" y="0"/>
                  <a:pt x="164211" y="0"/>
                </a:cubicBezTo>
                <a:lnTo>
                  <a:pt x="5569744" y="0"/>
                </a:lnTo>
                <a:cubicBezTo>
                  <a:pt x="5660422" y="0"/>
                  <a:pt x="5733955" y="73533"/>
                  <a:pt x="5733955" y="164211"/>
                </a:cubicBezTo>
                <a:lnTo>
                  <a:pt x="5733955" y="2150364"/>
                </a:lnTo>
                <a:cubicBezTo>
                  <a:pt x="5733955" y="2241042"/>
                  <a:pt x="5660422" y="2314575"/>
                  <a:pt x="5569744" y="2314575"/>
                </a:cubicBezTo>
                <a:close/>
              </a:path>
            </a:pathLst>
          </a:custGeom>
          <a:noFill/>
          <a:ln w="12700" cap="flat" cmpd="sng">
            <a:solidFill>
              <a:schemeClr val="accent1">
                <a:lumMod val="75000"/>
                <a:alpha val="48000"/>
              </a:schemeClr>
            </a:solidFill>
            <a:prstDash val="dash"/>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dk1"/>
              </a:solidFill>
              <a:sym typeface="+mn-ea"/>
            </a:endParaRPr>
          </a:p>
        </p:txBody>
      </p:sp>
      <p:sp>
        <p:nvSpPr>
          <p:cNvPr id="6" name="任意多边形: 形状 32"/>
          <p:cNvSpPr/>
          <p:nvPr>
            <p:custDataLst>
              <p:tags r:id="rId2"/>
            </p:custDataLst>
          </p:nvPr>
        </p:nvSpPr>
        <p:spPr>
          <a:xfrm>
            <a:off x="908685" y="984885"/>
            <a:ext cx="10206355" cy="4611370"/>
          </a:xfrm>
          <a:custGeom>
            <a:avLst/>
            <a:gdLst>
              <a:gd name="connsiteX0" fmla="*/ 5569744 w 5733954"/>
              <a:gd name="connsiteY0" fmla="*/ 2314575 h 2590490"/>
              <a:gd name="connsiteX1" fmla="*/ 391001 w 5733954"/>
              <a:gd name="connsiteY1" fmla="*/ 2314575 h 2590490"/>
              <a:gd name="connsiteX2" fmla="*/ 276797 w 5733954"/>
              <a:gd name="connsiteY2" fmla="*/ 2360295 h 2590490"/>
              <a:gd name="connsiteX3" fmla="*/ 42672 w 5733954"/>
              <a:gd name="connsiteY3" fmla="*/ 2583466 h 2590490"/>
              <a:gd name="connsiteX4" fmla="*/ 0 w 5733954"/>
              <a:gd name="connsiteY4" fmla="*/ 2565178 h 2590490"/>
              <a:gd name="connsiteX5" fmla="*/ 0 w 5733954"/>
              <a:gd name="connsiteY5" fmla="*/ 164211 h 2590490"/>
              <a:gd name="connsiteX6" fmla="*/ 164116 w 5733954"/>
              <a:gd name="connsiteY6" fmla="*/ 0 h 2590490"/>
              <a:gd name="connsiteX7" fmla="*/ 5569744 w 5733954"/>
              <a:gd name="connsiteY7" fmla="*/ 0 h 2590490"/>
              <a:gd name="connsiteX8" fmla="*/ 5733955 w 5733954"/>
              <a:gd name="connsiteY8" fmla="*/ 164211 h 2590490"/>
              <a:gd name="connsiteX9" fmla="*/ 5733955 w 5733954"/>
              <a:gd name="connsiteY9" fmla="*/ 2150364 h 2590490"/>
              <a:gd name="connsiteX10" fmla="*/ 5569744 w 5733954"/>
              <a:gd name="connsiteY10" fmla="*/ 2314575 h 259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33954" h="2590490">
                <a:moveTo>
                  <a:pt x="5569744" y="2314575"/>
                </a:moveTo>
                <a:lnTo>
                  <a:pt x="391001" y="2314575"/>
                </a:lnTo>
                <a:cubicBezTo>
                  <a:pt x="348425" y="2314575"/>
                  <a:pt x="307562" y="2330958"/>
                  <a:pt x="276797" y="2360295"/>
                </a:cubicBezTo>
                <a:lnTo>
                  <a:pt x="42672" y="2583466"/>
                </a:lnTo>
                <a:cubicBezTo>
                  <a:pt x="26575" y="2598801"/>
                  <a:pt x="0" y="2587371"/>
                  <a:pt x="0" y="2565178"/>
                </a:cubicBezTo>
                <a:lnTo>
                  <a:pt x="0" y="164211"/>
                </a:lnTo>
                <a:cubicBezTo>
                  <a:pt x="-95" y="73533"/>
                  <a:pt x="73438" y="0"/>
                  <a:pt x="164116" y="0"/>
                </a:cubicBezTo>
                <a:lnTo>
                  <a:pt x="5569744" y="0"/>
                </a:lnTo>
                <a:cubicBezTo>
                  <a:pt x="5660422" y="0"/>
                  <a:pt x="5733955" y="73533"/>
                  <a:pt x="5733955" y="164211"/>
                </a:cubicBezTo>
                <a:lnTo>
                  <a:pt x="5733955" y="2150364"/>
                </a:lnTo>
                <a:cubicBezTo>
                  <a:pt x="5733955" y="2241042"/>
                  <a:pt x="5660422" y="2314575"/>
                  <a:pt x="5569744" y="2314575"/>
                </a:cubicBezTo>
                <a:close/>
              </a:path>
            </a:pathLst>
          </a:custGeom>
          <a:gradFill>
            <a:gsLst>
              <a:gs pos="100000">
                <a:schemeClr val="accent1">
                  <a:lumMod val="75000"/>
                </a:schemeClr>
              </a:gs>
              <a:gs pos="67000">
                <a:schemeClr val="accent1"/>
              </a:gs>
            </a:gsLst>
            <a:path path="circle">
              <a:fillToRect r="100000" b="100000"/>
            </a:path>
            <a:tileRect l="-100000" t="-100000"/>
          </a:gradFill>
          <a:ln w="9525" cap="flat">
            <a:noFill/>
            <a:prstDash val="solid"/>
            <a:miter/>
          </a:ln>
          <a:effectLst>
            <a:outerShdw blurRad="342900" dist="38100" dir="5400000" algn="t" rotWithShape="0">
              <a:schemeClr val="accent1">
                <a:lumMod val="75000"/>
                <a:alpha val="80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dk1"/>
              </a:solidFill>
              <a:sym typeface="+mn-ea"/>
            </a:endParaRPr>
          </a:p>
        </p:txBody>
      </p:sp>
      <p:sp>
        <p:nvSpPr>
          <p:cNvPr id="8" name="任意多边形: 形状 34"/>
          <p:cNvSpPr/>
          <p:nvPr>
            <p:custDataLst>
              <p:tags r:id="rId3"/>
            </p:custDataLst>
          </p:nvPr>
        </p:nvSpPr>
        <p:spPr>
          <a:xfrm>
            <a:off x="7579360" y="984885"/>
            <a:ext cx="3534410" cy="4119880"/>
          </a:xfrm>
          <a:custGeom>
            <a:avLst/>
            <a:gdLst>
              <a:gd name="connsiteX0" fmla="*/ 1821752 w 1985962"/>
              <a:gd name="connsiteY0" fmla="*/ 0 h 2314575"/>
              <a:gd name="connsiteX1" fmla="*/ 1182434 w 1985962"/>
              <a:gd name="connsiteY1" fmla="*/ 0 h 2314575"/>
              <a:gd name="connsiteX2" fmla="*/ 0 w 1985962"/>
              <a:gd name="connsiteY2" fmla="*/ 1566863 h 2314575"/>
              <a:gd name="connsiteX3" fmla="*/ 181451 w 1985962"/>
              <a:gd name="connsiteY3" fmla="*/ 2314575 h 2314575"/>
              <a:gd name="connsiteX4" fmla="*/ 1821752 w 1985962"/>
              <a:gd name="connsiteY4" fmla="*/ 2314575 h 2314575"/>
              <a:gd name="connsiteX5" fmla="*/ 1985963 w 1985962"/>
              <a:gd name="connsiteY5" fmla="*/ 2150364 h 2314575"/>
              <a:gd name="connsiteX6" fmla="*/ 1985963 w 1985962"/>
              <a:gd name="connsiteY6" fmla="*/ 164211 h 2314575"/>
              <a:gd name="connsiteX7" fmla="*/ 1821752 w 1985962"/>
              <a:gd name="connsiteY7" fmla="*/ 0 h 231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5962" h="2314575">
                <a:moveTo>
                  <a:pt x="1821752" y="0"/>
                </a:moveTo>
                <a:lnTo>
                  <a:pt x="1182434" y="0"/>
                </a:lnTo>
                <a:cubicBezTo>
                  <a:pt x="499872" y="194024"/>
                  <a:pt x="0" y="822103"/>
                  <a:pt x="0" y="1566863"/>
                </a:cubicBezTo>
                <a:cubicBezTo>
                  <a:pt x="0" y="1836420"/>
                  <a:pt x="65532" y="2090642"/>
                  <a:pt x="181451" y="2314575"/>
                </a:cubicBezTo>
                <a:lnTo>
                  <a:pt x="1821752" y="2314575"/>
                </a:lnTo>
                <a:cubicBezTo>
                  <a:pt x="1912430" y="2314575"/>
                  <a:pt x="1985963" y="2241042"/>
                  <a:pt x="1985963" y="2150364"/>
                </a:cubicBezTo>
                <a:lnTo>
                  <a:pt x="1985963" y="164211"/>
                </a:lnTo>
                <a:cubicBezTo>
                  <a:pt x="1985963" y="73533"/>
                  <a:pt x="1912430" y="0"/>
                  <a:pt x="1821752" y="0"/>
                </a:cubicBezTo>
                <a:close/>
              </a:path>
            </a:pathLst>
          </a:custGeom>
          <a:gradFill>
            <a:gsLst>
              <a:gs pos="100000">
                <a:schemeClr val="accent1">
                  <a:lumMod val="75000"/>
                  <a:alpha val="0"/>
                </a:schemeClr>
              </a:gs>
              <a:gs pos="0">
                <a:schemeClr val="accent1">
                  <a:lumMod val="40000"/>
                  <a:lumOff val="60000"/>
                  <a:alpha val="40000"/>
                </a:schemeClr>
              </a:gs>
            </a:gsLst>
            <a:path path="circle">
              <a:fillToRect r="100000" b="100000"/>
            </a:path>
            <a:tileRect l="-100000" t="-10000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dk1"/>
              </a:solidFill>
              <a:sym typeface="+mn-ea"/>
            </a:endParaRPr>
          </a:p>
        </p:txBody>
      </p:sp>
      <p:sp>
        <p:nvSpPr>
          <p:cNvPr id="2" name="标题 1"/>
          <p:cNvSpPr>
            <a:spLocks noGrp="1"/>
          </p:cNvSpPr>
          <p:nvPr>
            <p:ph type="title"/>
            <p:custDataLst>
              <p:tags r:id="rId4"/>
            </p:custDataLst>
          </p:nvPr>
        </p:nvSpPr>
        <p:spPr>
          <a:xfrm>
            <a:off x="1656715" y="1617345"/>
            <a:ext cx="8453755" cy="2826385"/>
          </a:xfrm>
        </p:spPr>
        <p:txBody>
          <a:bodyPr>
            <a:normAutofit/>
          </a:bodyPr>
          <a:p>
            <a:pPr marL="0" indent="0" fontAlgn="auto">
              <a:lnSpc>
                <a:spcPct val="130000"/>
              </a:lnSpc>
            </a:pPr>
            <a:r>
              <a:rPr lang="zh-CN" altLang="en-US" sz="4000">
                <a:solidFill>
                  <a:srgbClr val="FFFFFF"/>
                </a:solidFill>
              </a:rPr>
              <a:t>我有在用</a:t>
            </a:r>
            <a:r>
              <a:rPr lang="en-US" altLang="zh-CN" sz="4000">
                <a:solidFill>
                  <a:srgbClr val="FFFFFF"/>
                </a:solidFill>
              </a:rPr>
              <a:t>ERP</a:t>
            </a:r>
            <a:r>
              <a:rPr lang="zh-CN" altLang="en-US" sz="4000">
                <a:solidFill>
                  <a:srgbClr val="FFFFFF"/>
                </a:solidFill>
              </a:rPr>
              <a:t>或生产软件</a:t>
            </a:r>
            <a:br>
              <a:rPr lang="zh-CN" altLang="en-US" sz="4000">
                <a:solidFill>
                  <a:srgbClr val="FFFFFF"/>
                </a:solidFill>
              </a:rPr>
            </a:br>
            <a:r>
              <a:rPr lang="zh-CN" altLang="en-US" sz="4000">
                <a:solidFill>
                  <a:srgbClr val="FFFFFF"/>
                </a:solidFill>
              </a:rPr>
              <a:t>车间管理还需要小工单嘛</a:t>
            </a:r>
            <a:endParaRPr lang="en-US" altLang="zh-CN" sz="4000">
              <a:solidFill>
                <a:srgbClr val="FFFFFF"/>
              </a:solidFill>
            </a:endParaRPr>
          </a:p>
        </p:txBody>
      </p:sp>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noAutofit/>
          </a:bodyPr>
          <a:lstStyle/>
          <a:p>
            <a:r>
              <a:rPr lang="zh-CN" altLang="en-US" dirty="0">
                <a:solidFill>
                  <a:schemeClr val="lt1"/>
                </a:solidFill>
                <a:latin typeface="+mj-ea"/>
                <a:ea typeface="+mj-ea"/>
              </a:rPr>
              <a:t>生产数据滞后是关键</a:t>
            </a:r>
            <a:endParaRPr lang="zh-CN" altLang="en-US" dirty="0">
              <a:solidFill>
                <a:schemeClr val="lt1"/>
              </a:solidFill>
              <a:latin typeface="+mj-ea"/>
              <a:ea typeface="+mj-ea"/>
            </a:endParaRPr>
          </a:p>
        </p:txBody>
      </p:sp>
      <p:sp>
        <p:nvSpPr>
          <p:cNvPr id="6" name="圆角矩形 9"/>
          <p:cNvSpPr/>
          <p:nvPr>
            <p:custDataLst>
              <p:tags r:id="rId2"/>
            </p:custDataLst>
          </p:nvPr>
        </p:nvSpPr>
        <p:spPr>
          <a:xfrm>
            <a:off x="1691716" y="1684060"/>
            <a:ext cx="9491817" cy="1146746"/>
          </a:xfrm>
          <a:prstGeom prst="roundRect">
            <a:avLst>
              <a:gd name="adj" fmla="val 50000"/>
            </a:avLst>
          </a:prstGeom>
          <a:solidFill>
            <a:schemeClr val="dk1">
              <a:lumMod val="50000"/>
              <a:lumOff val="5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latin typeface="+mn-ea"/>
              <a:sym typeface="+mn-ea"/>
            </a:endParaRPr>
          </a:p>
        </p:txBody>
      </p:sp>
      <p:sp>
        <p:nvSpPr>
          <p:cNvPr id="8" name="圆角矩形 71"/>
          <p:cNvSpPr/>
          <p:nvPr>
            <p:custDataLst>
              <p:tags r:id="rId3"/>
            </p:custDataLst>
          </p:nvPr>
        </p:nvSpPr>
        <p:spPr>
          <a:xfrm flipH="1">
            <a:off x="1924757" y="1852967"/>
            <a:ext cx="1965322" cy="809611"/>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algn="ctr">
              <a:spcBef>
                <a:spcPct val="0"/>
              </a:spcBef>
              <a:spcAft>
                <a:spcPct val="0"/>
              </a:spcAft>
            </a:pPr>
            <a:r>
              <a:rPr lang="zh-CN" altLang="en-US" b="1" dirty="0">
                <a:solidFill>
                  <a:schemeClr val="lt1"/>
                </a:solidFill>
                <a:latin typeface="+mn-ea"/>
                <a:cs typeface="+mn-ea"/>
                <a:sym typeface="+mn-ea"/>
              </a:rPr>
              <a:t>现状</a:t>
            </a:r>
            <a:endParaRPr lang="zh-CN" altLang="en-US" b="1" dirty="0">
              <a:solidFill>
                <a:schemeClr val="lt1"/>
              </a:solidFill>
              <a:latin typeface="+mn-ea"/>
              <a:cs typeface="+mn-ea"/>
              <a:sym typeface="+mn-ea"/>
            </a:endParaRPr>
          </a:p>
        </p:txBody>
      </p:sp>
      <p:sp>
        <p:nvSpPr>
          <p:cNvPr id="9" name="矩形 1"/>
          <p:cNvSpPr/>
          <p:nvPr>
            <p:custDataLst>
              <p:tags r:id="rId4"/>
            </p:custDataLst>
          </p:nvPr>
        </p:nvSpPr>
        <p:spPr>
          <a:xfrm>
            <a:off x="4123724" y="1771688"/>
            <a:ext cx="6489088" cy="971533"/>
          </a:xfrm>
          <a:prstGeom prst="rect">
            <a:avLst/>
          </a:prstGeom>
          <a:noFill/>
        </p:spPr>
        <p:txBody>
          <a:bodyPr wrap="square" lIns="0" tIns="0" rIns="0" bIns="0" rtlCol="0" anchor="ctr" anchorCtr="0">
            <a:noAutofit/>
          </a:bodyPr>
          <a:p>
            <a:pPr>
              <a:lnSpc>
                <a:spcPct val="150000"/>
              </a:lnSpc>
              <a:spcBef>
                <a:spcPct val="0"/>
              </a:spcBef>
              <a:spcAft>
                <a:spcPct val="0"/>
              </a:spcAft>
            </a:pPr>
            <a:r>
              <a:rPr lang="zh-CN" altLang="en-US" sz="1600">
                <a:solidFill>
                  <a:schemeClr val="lt1"/>
                </a:solidFill>
                <a:latin typeface="+mn-ea"/>
                <a:cs typeface="+mn-ea"/>
              </a:rPr>
              <a:t>绝大多数生产型企业在软件上的生产数据体现最多的是</a:t>
            </a:r>
            <a:r>
              <a:rPr lang="en-US" altLang="zh-CN" sz="1600">
                <a:solidFill>
                  <a:schemeClr val="lt1"/>
                </a:solidFill>
                <a:latin typeface="+mn-ea"/>
                <a:cs typeface="+mn-ea"/>
              </a:rPr>
              <a:t> </a:t>
            </a:r>
            <a:r>
              <a:rPr lang="zh-CN" altLang="en-US" sz="1600">
                <a:solidFill>
                  <a:schemeClr val="lt1"/>
                </a:solidFill>
                <a:latin typeface="+mn-ea"/>
                <a:cs typeface="+mn-ea"/>
              </a:rPr>
              <a:t>领料</a:t>
            </a:r>
            <a:r>
              <a:rPr lang="en-US" altLang="zh-CN" sz="1600">
                <a:solidFill>
                  <a:schemeClr val="lt1"/>
                </a:solidFill>
                <a:latin typeface="+mn-ea"/>
                <a:cs typeface="+mn-ea"/>
              </a:rPr>
              <a:t>-</a:t>
            </a:r>
            <a:r>
              <a:rPr lang="zh-CN" altLang="en-US" sz="1600">
                <a:solidFill>
                  <a:schemeClr val="lt1"/>
                </a:solidFill>
                <a:latin typeface="+mn-ea"/>
                <a:cs typeface="+mn-ea"/>
              </a:rPr>
              <a:t>完工</a:t>
            </a:r>
            <a:r>
              <a:rPr lang="en-US" altLang="zh-CN" sz="1600">
                <a:solidFill>
                  <a:schemeClr val="lt1"/>
                </a:solidFill>
                <a:latin typeface="+mn-ea"/>
                <a:cs typeface="+mn-ea"/>
              </a:rPr>
              <a:t>-</a:t>
            </a:r>
            <a:r>
              <a:rPr lang="zh-CN" altLang="en-US" sz="1600">
                <a:solidFill>
                  <a:schemeClr val="lt1"/>
                </a:solidFill>
                <a:latin typeface="+mn-ea"/>
                <a:cs typeface="+mn-ea"/>
              </a:rPr>
              <a:t>结束</a:t>
            </a:r>
            <a:endParaRPr lang="en-US" altLang="zh-CN" sz="1600">
              <a:solidFill>
                <a:schemeClr val="lt1"/>
              </a:solidFill>
              <a:latin typeface="+mn-ea"/>
              <a:cs typeface="+mn-ea"/>
            </a:endParaRPr>
          </a:p>
          <a:p>
            <a:pPr>
              <a:lnSpc>
                <a:spcPct val="150000"/>
              </a:lnSpc>
              <a:spcBef>
                <a:spcPct val="0"/>
              </a:spcBef>
              <a:spcAft>
                <a:spcPct val="0"/>
              </a:spcAft>
            </a:pPr>
            <a:r>
              <a:rPr lang="zh-CN" altLang="zh-CN" sz="1600">
                <a:solidFill>
                  <a:schemeClr val="lt1"/>
                </a:solidFill>
                <a:latin typeface="+mn-ea"/>
                <a:cs typeface="+mn-ea"/>
              </a:rPr>
              <a:t>生产型就算有工序交接数据</a:t>
            </a:r>
            <a:r>
              <a:rPr lang="en-US" altLang="zh-CN" sz="1600">
                <a:solidFill>
                  <a:schemeClr val="lt1"/>
                </a:solidFill>
                <a:latin typeface="+mn-ea"/>
                <a:cs typeface="+mn-ea"/>
              </a:rPr>
              <a:t> </a:t>
            </a:r>
            <a:r>
              <a:rPr lang="zh-CN" altLang="en-US" sz="1600">
                <a:solidFill>
                  <a:schemeClr val="lt1"/>
                </a:solidFill>
                <a:latin typeface="+mn-ea"/>
                <a:cs typeface="+mn-ea"/>
              </a:rPr>
              <a:t>也是纸单管理，流转完成后到办公室后录入</a:t>
            </a:r>
            <a:endParaRPr lang="zh-CN" altLang="en-US" sz="1600">
              <a:solidFill>
                <a:schemeClr val="lt1"/>
              </a:solidFill>
              <a:latin typeface="+mn-ea"/>
              <a:cs typeface="+mn-ea"/>
            </a:endParaRPr>
          </a:p>
        </p:txBody>
      </p:sp>
      <p:sp>
        <p:nvSpPr>
          <p:cNvPr id="11" name="圆角矩形 9"/>
          <p:cNvSpPr/>
          <p:nvPr>
            <p:custDataLst>
              <p:tags r:id="rId5"/>
            </p:custDataLst>
          </p:nvPr>
        </p:nvSpPr>
        <p:spPr>
          <a:xfrm>
            <a:off x="1691716" y="3430280"/>
            <a:ext cx="9491817" cy="1146746"/>
          </a:xfrm>
          <a:prstGeom prst="roundRect">
            <a:avLst>
              <a:gd name="adj" fmla="val 50000"/>
            </a:avLst>
          </a:prstGeom>
          <a:solidFill>
            <a:schemeClr val="dk1">
              <a:lumMod val="50000"/>
              <a:lumOff val="5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algn="ctr"/>
            <a:endParaRPr lang="zh-CN" altLang="en-US">
              <a:solidFill>
                <a:schemeClr val="lt1"/>
              </a:solidFill>
              <a:latin typeface="+mn-ea"/>
              <a:sym typeface="+mn-ea"/>
            </a:endParaRPr>
          </a:p>
        </p:txBody>
      </p:sp>
      <p:sp>
        <p:nvSpPr>
          <p:cNvPr id="13" name="圆角矩形 6"/>
          <p:cNvSpPr/>
          <p:nvPr>
            <p:custDataLst>
              <p:tags r:id="rId6"/>
            </p:custDataLst>
          </p:nvPr>
        </p:nvSpPr>
        <p:spPr>
          <a:xfrm flipH="1">
            <a:off x="1924757" y="3599187"/>
            <a:ext cx="1965322" cy="809611"/>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b="1">
                <a:solidFill>
                  <a:schemeClr val="lt1"/>
                </a:solidFill>
                <a:latin typeface="+mn-ea"/>
                <a:cs typeface="+mn-ea"/>
                <a:sym typeface="+mn-ea"/>
              </a:rPr>
              <a:t>结果记录</a:t>
            </a:r>
            <a:endParaRPr lang="zh-CN" altLang="en-US" b="1">
              <a:solidFill>
                <a:schemeClr val="lt1"/>
              </a:solidFill>
              <a:latin typeface="+mn-ea"/>
              <a:cs typeface="+mn-ea"/>
              <a:sym typeface="+mn-ea"/>
            </a:endParaRPr>
          </a:p>
        </p:txBody>
      </p:sp>
      <p:sp>
        <p:nvSpPr>
          <p:cNvPr id="19" name="矩形 2"/>
          <p:cNvSpPr/>
          <p:nvPr>
            <p:custDataLst>
              <p:tags r:id="rId7"/>
            </p:custDataLst>
          </p:nvPr>
        </p:nvSpPr>
        <p:spPr>
          <a:xfrm>
            <a:off x="4123724" y="3517908"/>
            <a:ext cx="6489088" cy="971533"/>
          </a:xfrm>
          <a:prstGeom prst="rect">
            <a:avLst/>
          </a:prstGeom>
          <a:noFill/>
        </p:spPr>
        <p:txBody>
          <a:bodyPr wrap="square" lIns="0" tIns="0" rIns="0" bIns="0" rtlCol="0" anchor="ctr" anchorCtr="0">
            <a:noAutofit/>
          </a:bodyPr>
          <a:p>
            <a:pPr>
              <a:lnSpc>
                <a:spcPct val="150000"/>
              </a:lnSpc>
              <a:spcBef>
                <a:spcPct val="0"/>
              </a:spcBef>
              <a:spcAft>
                <a:spcPct val="0"/>
              </a:spcAft>
            </a:pPr>
            <a:r>
              <a:rPr lang="zh-CN" altLang="en-US" sz="1600">
                <a:solidFill>
                  <a:schemeClr val="lt1"/>
                </a:solidFill>
                <a:latin typeface="+mn-ea"/>
                <a:cs typeface="+mn-ea"/>
              </a:rPr>
              <a:t>电脑上体现的要么是原材料减少</a:t>
            </a:r>
            <a:r>
              <a:rPr lang="en-US" altLang="zh-CN" sz="1600">
                <a:solidFill>
                  <a:schemeClr val="lt1"/>
                </a:solidFill>
                <a:latin typeface="+mn-ea"/>
                <a:cs typeface="+mn-ea"/>
              </a:rPr>
              <a:t> </a:t>
            </a:r>
            <a:r>
              <a:rPr lang="zh-CN" altLang="en-US" sz="1600">
                <a:solidFill>
                  <a:schemeClr val="lt1"/>
                </a:solidFill>
                <a:latin typeface="+mn-ea"/>
                <a:cs typeface="+mn-ea"/>
              </a:rPr>
              <a:t>成品库存增加的信息</a:t>
            </a:r>
            <a:endParaRPr lang="en-US" altLang="zh-CN" sz="1600">
              <a:solidFill>
                <a:schemeClr val="lt1"/>
              </a:solidFill>
              <a:latin typeface="+mn-ea"/>
              <a:cs typeface="+mn-ea"/>
            </a:endParaRPr>
          </a:p>
          <a:p>
            <a:pPr>
              <a:lnSpc>
                <a:spcPct val="150000"/>
              </a:lnSpc>
              <a:spcBef>
                <a:spcPct val="0"/>
              </a:spcBef>
              <a:spcAft>
                <a:spcPct val="0"/>
              </a:spcAft>
            </a:pPr>
            <a:r>
              <a:rPr lang="zh-CN" altLang="zh-CN" sz="1600">
                <a:solidFill>
                  <a:schemeClr val="lt1"/>
                </a:solidFill>
                <a:latin typeface="+mn-ea"/>
                <a:cs typeface="+mn-ea"/>
              </a:rPr>
              <a:t>或者生产完成后录入的工序交接信息</a:t>
            </a:r>
            <a:r>
              <a:rPr lang="en-US" altLang="zh-CN" sz="1600">
                <a:solidFill>
                  <a:schemeClr val="lt1"/>
                </a:solidFill>
                <a:latin typeface="+mn-ea"/>
                <a:cs typeface="+mn-ea"/>
              </a:rPr>
              <a:t> </a:t>
            </a:r>
            <a:r>
              <a:rPr lang="zh-CN" altLang="en-US" sz="1600">
                <a:solidFill>
                  <a:schemeClr val="lt1"/>
                </a:solidFill>
                <a:latin typeface="+mn-ea"/>
                <a:cs typeface="+mn-ea"/>
              </a:rPr>
              <a:t>没有过程管控</a:t>
            </a:r>
            <a:endParaRPr lang="zh-CN" altLang="en-US" sz="1600">
              <a:solidFill>
                <a:schemeClr val="lt1"/>
              </a:solidFill>
              <a:latin typeface="+mn-ea"/>
              <a:cs typeface="+mn-ea"/>
            </a:endParaRPr>
          </a:p>
        </p:txBody>
      </p:sp>
      <p:sp>
        <p:nvSpPr>
          <p:cNvPr id="21" name="圆角矩形 9"/>
          <p:cNvSpPr/>
          <p:nvPr>
            <p:custDataLst>
              <p:tags r:id="rId8"/>
            </p:custDataLst>
          </p:nvPr>
        </p:nvSpPr>
        <p:spPr>
          <a:xfrm>
            <a:off x="1691716" y="5176500"/>
            <a:ext cx="9491817" cy="1146746"/>
          </a:xfrm>
          <a:prstGeom prst="roundRect">
            <a:avLst>
              <a:gd name="adj" fmla="val 50000"/>
            </a:avLst>
          </a:prstGeom>
          <a:solidFill>
            <a:schemeClr val="dk1">
              <a:lumMod val="50000"/>
              <a:lumOff val="5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algn="ctr"/>
            <a:endParaRPr lang="zh-CN" altLang="en-US">
              <a:solidFill>
                <a:schemeClr val="lt1"/>
              </a:solidFill>
              <a:latin typeface="+mn-ea"/>
              <a:sym typeface="+mn-ea"/>
            </a:endParaRPr>
          </a:p>
        </p:txBody>
      </p:sp>
      <p:sp>
        <p:nvSpPr>
          <p:cNvPr id="22" name="圆角矩形 11"/>
          <p:cNvSpPr/>
          <p:nvPr>
            <p:custDataLst>
              <p:tags r:id="rId9"/>
            </p:custDataLst>
          </p:nvPr>
        </p:nvSpPr>
        <p:spPr>
          <a:xfrm flipH="1">
            <a:off x="1924757" y="5345407"/>
            <a:ext cx="1965322" cy="809611"/>
          </a:xfrm>
          <a:prstGeom prst="round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b="1">
                <a:solidFill>
                  <a:schemeClr val="lt1"/>
                </a:solidFill>
                <a:latin typeface="+mn-ea"/>
                <a:cs typeface="+mn-ea"/>
                <a:sym typeface="+mn-ea"/>
              </a:rPr>
              <a:t>滞后性</a:t>
            </a:r>
            <a:endParaRPr lang="zh-CN" altLang="en-US" b="1">
              <a:solidFill>
                <a:schemeClr val="lt1"/>
              </a:solidFill>
              <a:latin typeface="+mn-ea"/>
              <a:cs typeface="+mn-ea"/>
              <a:sym typeface="+mn-ea"/>
            </a:endParaRPr>
          </a:p>
        </p:txBody>
      </p:sp>
      <p:sp>
        <p:nvSpPr>
          <p:cNvPr id="23" name="矩形 3"/>
          <p:cNvSpPr/>
          <p:nvPr>
            <p:custDataLst>
              <p:tags r:id="rId10"/>
            </p:custDataLst>
          </p:nvPr>
        </p:nvSpPr>
        <p:spPr>
          <a:xfrm>
            <a:off x="4123724" y="5264128"/>
            <a:ext cx="6489088" cy="971533"/>
          </a:xfrm>
          <a:prstGeom prst="rect">
            <a:avLst/>
          </a:prstGeom>
          <a:noFill/>
        </p:spPr>
        <p:txBody>
          <a:bodyPr wrap="square" lIns="0" tIns="0" rIns="0" bIns="0" rtlCol="0" anchor="ctr" anchorCtr="0">
            <a:noAutofit/>
          </a:bodyPr>
          <a:p>
            <a:pPr>
              <a:lnSpc>
                <a:spcPct val="150000"/>
              </a:lnSpc>
              <a:spcBef>
                <a:spcPct val="0"/>
              </a:spcBef>
              <a:spcAft>
                <a:spcPct val="0"/>
              </a:spcAft>
            </a:pPr>
            <a:r>
              <a:rPr lang="zh-CN" altLang="en-US" sz="1600">
                <a:solidFill>
                  <a:schemeClr val="lt1"/>
                </a:solidFill>
                <a:latin typeface="+mn-ea"/>
                <a:cs typeface="+mn-ea"/>
              </a:rPr>
              <a:t>过程黑洞：逾期</a:t>
            </a:r>
            <a:r>
              <a:rPr lang="en-US" altLang="zh-CN" sz="1600">
                <a:solidFill>
                  <a:schemeClr val="lt1"/>
                </a:solidFill>
                <a:latin typeface="+mn-ea"/>
                <a:cs typeface="+mn-ea"/>
              </a:rPr>
              <a:t> </a:t>
            </a:r>
            <a:r>
              <a:rPr lang="zh-CN" altLang="en-US" sz="1600">
                <a:solidFill>
                  <a:schemeClr val="lt1"/>
                </a:solidFill>
                <a:latin typeface="+mn-ea"/>
                <a:cs typeface="+mn-ea"/>
              </a:rPr>
              <a:t>超期</a:t>
            </a:r>
            <a:r>
              <a:rPr lang="en-US" altLang="zh-CN" sz="1600">
                <a:solidFill>
                  <a:schemeClr val="lt1"/>
                </a:solidFill>
                <a:latin typeface="+mn-ea"/>
                <a:cs typeface="+mn-ea"/>
              </a:rPr>
              <a:t> </a:t>
            </a:r>
            <a:r>
              <a:rPr lang="zh-CN" altLang="en-US" sz="1600">
                <a:solidFill>
                  <a:schemeClr val="lt1"/>
                </a:solidFill>
                <a:latin typeface="+mn-ea"/>
                <a:cs typeface="+mn-ea"/>
              </a:rPr>
              <a:t>超额</a:t>
            </a:r>
            <a:r>
              <a:rPr lang="en-US" altLang="zh-CN" sz="1600">
                <a:solidFill>
                  <a:schemeClr val="lt1"/>
                </a:solidFill>
                <a:latin typeface="+mn-ea"/>
                <a:cs typeface="+mn-ea"/>
              </a:rPr>
              <a:t> </a:t>
            </a:r>
            <a:r>
              <a:rPr lang="zh-CN" altLang="en-US" sz="1600">
                <a:solidFill>
                  <a:schemeClr val="lt1"/>
                </a:solidFill>
                <a:latin typeface="+mn-ea"/>
                <a:cs typeface="+mn-ea"/>
              </a:rPr>
              <a:t>超报</a:t>
            </a:r>
            <a:r>
              <a:rPr lang="en-US" altLang="zh-CN" sz="1600">
                <a:solidFill>
                  <a:schemeClr val="lt1"/>
                </a:solidFill>
                <a:latin typeface="+mn-ea"/>
                <a:cs typeface="+mn-ea"/>
              </a:rPr>
              <a:t> </a:t>
            </a:r>
            <a:r>
              <a:rPr lang="zh-CN" altLang="en-US" sz="1600">
                <a:solidFill>
                  <a:schemeClr val="lt1"/>
                </a:solidFill>
                <a:latin typeface="+mn-ea"/>
                <a:cs typeface="+mn-ea"/>
              </a:rPr>
              <a:t>不良品率</a:t>
            </a:r>
            <a:r>
              <a:rPr lang="en-US" altLang="zh-CN" sz="1600">
                <a:solidFill>
                  <a:schemeClr val="lt1"/>
                </a:solidFill>
                <a:latin typeface="+mn-ea"/>
                <a:cs typeface="+mn-ea"/>
              </a:rPr>
              <a:t> </a:t>
            </a:r>
            <a:r>
              <a:rPr lang="zh-CN" altLang="en-US" sz="1600">
                <a:solidFill>
                  <a:schemeClr val="lt1"/>
                </a:solidFill>
                <a:latin typeface="+mn-ea"/>
                <a:cs typeface="+mn-ea"/>
              </a:rPr>
              <a:t>工人效率</a:t>
            </a:r>
            <a:r>
              <a:rPr lang="en-US" altLang="zh-CN" sz="1600">
                <a:solidFill>
                  <a:schemeClr val="lt1"/>
                </a:solidFill>
                <a:latin typeface="+mn-ea"/>
                <a:cs typeface="+mn-ea"/>
              </a:rPr>
              <a:t> </a:t>
            </a:r>
            <a:r>
              <a:rPr lang="zh-CN" altLang="en-US" sz="1600">
                <a:solidFill>
                  <a:schemeClr val="lt1"/>
                </a:solidFill>
                <a:latin typeface="+mn-ea"/>
                <a:cs typeface="+mn-ea"/>
              </a:rPr>
              <a:t>时效性不够</a:t>
            </a:r>
            <a:r>
              <a:rPr lang="en-US" altLang="zh-CN" sz="1600">
                <a:solidFill>
                  <a:schemeClr val="lt1"/>
                </a:solidFill>
                <a:latin typeface="+mn-ea"/>
                <a:cs typeface="+mn-ea"/>
              </a:rPr>
              <a:t> </a:t>
            </a:r>
            <a:r>
              <a:rPr lang="zh-CN" altLang="en-US" sz="1600">
                <a:solidFill>
                  <a:schemeClr val="lt1"/>
                </a:solidFill>
                <a:latin typeface="+mn-ea"/>
                <a:cs typeface="+mn-ea"/>
              </a:rPr>
              <a:t>靠人盯</a:t>
            </a:r>
            <a:r>
              <a:rPr lang="en-US" altLang="zh-CN" sz="1600">
                <a:solidFill>
                  <a:schemeClr val="lt1"/>
                </a:solidFill>
                <a:latin typeface="+mn-ea"/>
                <a:cs typeface="+mn-ea"/>
              </a:rPr>
              <a:t> </a:t>
            </a:r>
            <a:r>
              <a:rPr lang="zh-CN" altLang="en-US" sz="1600">
                <a:solidFill>
                  <a:schemeClr val="lt1"/>
                </a:solidFill>
                <a:latin typeface="+mn-ea"/>
                <a:cs typeface="+mn-ea"/>
              </a:rPr>
              <a:t>不稳定</a:t>
            </a:r>
            <a:r>
              <a:rPr lang="en-US" altLang="zh-CN" sz="1600">
                <a:solidFill>
                  <a:schemeClr val="lt1"/>
                </a:solidFill>
                <a:latin typeface="+mn-ea"/>
                <a:cs typeface="+mn-ea"/>
              </a:rPr>
              <a:t>,</a:t>
            </a:r>
            <a:r>
              <a:rPr lang="zh-CN" altLang="en-US" sz="1600">
                <a:solidFill>
                  <a:schemeClr val="lt1"/>
                </a:solidFill>
                <a:latin typeface="+mn-ea"/>
                <a:cs typeface="+mn-ea"/>
              </a:rPr>
              <a:t>只能事后补救</a:t>
            </a:r>
            <a:endParaRPr lang="zh-CN" altLang="en-US" sz="1600">
              <a:solidFill>
                <a:schemeClr val="lt1"/>
              </a:solidFill>
              <a:latin typeface="+mn-ea"/>
              <a:cs typeface="+mn-ea"/>
            </a:endParaRPr>
          </a:p>
        </p:txBody>
      </p:sp>
      <p:cxnSp>
        <p:nvCxnSpPr>
          <p:cNvPr id="24" name="直接连接符 13"/>
          <p:cNvCxnSpPr/>
          <p:nvPr>
            <p:custDataLst>
              <p:tags r:id="rId11"/>
            </p:custDataLst>
          </p:nvPr>
        </p:nvCxnSpPr>
        <p:spPr>
          <a:xfrm>
            <a:off x="1277068" y="2525420"/>
            <a:ext cx="0" cy="1209829"/>
          </a:xfrm>
          <a:prstGeom prst="line">
            <a:avLst/>
          </a:prstGeom>
          <a:ln w="19050">
            <a:solidFill>
              <a:schemeClr val="dk1">
                <a:alpha val="20000"/>
              </a:schemeClr>
            </a:solidFill>
          </a:ln>
        </p:spPr>
        <p:style>
          <a:lnRef idx="1">
            <a:schemeClr val="accent1"/>
          </a:lnRef>
          <a:fillRef idx="0">
            <a:schemeClr val="accent1"/>
          </a:fillRef>
          <a:effectRef idx="0">
            <a:schemeClr val="accent1"/>
          </a:effectRef>
          <a:fontRef idx="minor">
            <a:schemeClr val="tx1"/>
          </a:fontRef>
        </p:style>
      </p:cxnSp>
      <p:sp>
        <p:nvSpPr>
          <p:cNvPr id="25" name="序号"/>
          <p:cNvSpPr/>
          <p:nvPr>
            <p:custDataLst>
              <p:tags r:id="rId12"/>
            </p:custDataLst>
          </p:nvPr>
        </p:nvSpPr>
        <p:spPr>
          <a:xfrm>
            <a:off x="1008468" y="1989490"/>
            <a:ext cx="536391" cy="536391"/>
          </a:xfrm>
          <a:prstGeom prst="ellipse">
            <a:avLst/>
          </a:prstGeom>
          <a:solidFill>
            <a:schemeClr val="dk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p>
            <a:pPr lvl="0" algn="ctr">
              <a:spcBef>
                <a:spcPct val="0"/>
              </a:spcBef>
              <a:spcAft>
                <a:spcPct val="0"/>
              </a:spcAft>
              <a:buClrTx/>
              <a:buSzTx/>
              <a:buFontTx/>
            </a:pPr>
            <a:r>
              <a:rPr lang="en-US" altLang="zh-CN" dirty="0">
                <a:solidFill>
                  <a:schemeClr val="lt1"/>
                </a:solidFill>
                <a:latin typeface="+mn-ea"/>
                <a:cs typeface="+mn-ea"/>
                <a:sym typeface="+mn-ea"/>
              </a:rPr>
              <a:t>1</a:t>
            </a:r>
            <a:endParaRPr lang="en-US" altLang="zh-CN" dirty="0">
              <a:solidFill>
                <a:schemeClr val="lt1"/>
              </a:solidFill>
              <a:latin typeface="+mn-ea"/>
              <a:cs typeface="+mn-ea"/>
              <a:sym typeface="+mn-ea"/>
            </a:endParaRPr>
          </a:p>
        </p:txBody>
      </p:sp>
      <p:sp>
        <p:nvSpPr>
          <p:cNvPr id="26" name="序号"/>
          <p:cNvSpPr/>
          <p:nvPr>
            <p:custDataLst>
              <p:tags r:id="rId13"/>
            </p:custDataLst>
          </p:nvPr>
        </p:nvSpPr>
        <p:spPr>
          <a:xfrm>
            <a:off x="1008468" y="3735710"/>
            <a:ext cx="536391" cy="536391"/>
          </a:xfrm>
          <a:prstGeom prst="ellipse">
            <a:avLst/>
          </a:prstGeom>
          <a:solidFill>
            <a:schemeClr val="dk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p>
            <a:pPr lvl="0" algn="ctr">
              <a:spcBef>
                <a:spcPct val="0"/>
              </a:spcBef>
              <a:spcAft>
                <a:spcPct val="0"/>
              </a:spcAft>
              <a:buClrTx/>
              <a:buSzTx/>
              <a:buFontTx/>
            </a:pPr>
            <a:r>
              <a:rPr lang="en-US" altLang="zh-CN">
                <a:solidFill>
                  <a:schemeClr val="lt1"/>
                </a:solidFill>
                <a:latin typeface="+mn-ea"/>
                <a:cs typeface="+mn-ea"/>
                <a:sym typeface="+mn-ea"/>
              </a:rPr>
              <a:t>2</a:t>
            </a:r>
            <a:endParaRPr lang="en-US" altLang="zh-CN">
              <a:solidFill>
                <a:schemeClr val="lt1"/>
              </a:solidFill>
              <a:latin typeface="+mn-ea"/>
              <a:cs typeface="+mn-ea"/>
              <a:sym typeface="+mn-ea"/>
            </a:endParaRPr>
          </a:p>
        </p:txBody>
      </p:sp>
      <p:sp>
        <p:nvSpPr>
          <p:cNvPr id="27" name="序号"/>
          <p:cNvSpPr/>
          <p:nvPr>
            <p:custDataLst>
              <p:tags r:id="rId14"/>
            </p:custDataLst>
          </p:nvPr>
        </p:nvSpPr>
        <p:spPr>
          <a:xfrm>
            <a:off x="1008468" y="5481930"/>
            <a:ext cx="536391" cy="536391"/>
          </a:xfrm>
          <a:prstGeom prst="ellipse">
            <a:avLst/>
          </a:prstGeom>
          <a:solidFill>
            <a:schemeClr val="dk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p>
            <a:pPr algn="ctr">
              <a:spcBef>
                <a:spcPct val="0"/>
              </a:spcBef>
              <a:spcAft>
                <a:spcPct val="0"/>
              </a:spcAft>
            </a:pPr>
            <a:r>
              <a:rPr lang="en-US" altLang="zh-CN">
                <a:solidFill>
                  <a:schemeClr val="lt1"/>
                </a:solidFill>
                <a:latin typeface="+mn-ea"/>
                <a:cs typeface="+mn-ea"/>
                <a:sym typeface="+mn-ea"/>
              </a:rPr>
              <a:t>3</a:t>
            </a:r>
            <a:endParaRPr lang="en-US" altLang="zh-CN">
              <a:solidFill>
                <a:schemeClr val="lt1"/>
              </a:solidFill>
              <a:latin typeface="+mn-ea"/>
              <a:cs typeface="+mn-ea"/>
              <a:sym typeface="+mn-ea"/>
            </a:endParaRPr>
          </a:p>
        </p:txBody>
      </p:sp>
      <p:cxnSp>
        <p:nvCxnSpPr>
          <p:cNvPr id="28" name="直接连接符 19"/>
          <p:cNvCxnSpPr/>
          <p:nvPr>
            <p:custDataLst>
              <p:tags r:id="rId15"/>
            </p:custDataLst>
          </p:nvPr>
        </p:nvCxnSpPr>
        <p:spPr>
          <a:xfrm>
            <a:off x="1277068" y="4271640"/>
            <a:ext cx="0" cy="1209829"/>
          </a:xfrm>
          <a:prstGeom prst="line">
            <a:avLst/>
          </a:prstGeom>
          <a:ln w="19050">
            <a:solidFill>
              <a:schemeClr val="dk1">
                <a:alpha val="20000"/>
              </a:schemeClr>
            </a:solidFill>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a:xfrm>
            <a:off x="2442845" y="2763520"/>
            <a:ext cx="2976245" cy="1447800"/>
          </a:xfrm>
        </p:spPr>
        <p:txBody>
          <a:bodyPr lIns="0" tIns="0" rIns="0" bIns="0" anchor="ctr" anchorCtr="0">
            <a:normAutofit/>
          </a:bodyPr>
          <a:lstStyle/>
          <a:p>
            <a:pPr algn="l"/>
            <a:r>
              <a:rPr lang="en-US" altLang="zh-CN" sz="4400">
                <a:solidFill>
                  <a:schemeClr val="lt1"/>
                </a:solidFill>
                <a:sym typeface="+mn-ea"/>
              </a:rPr>
              <a:t>1</a:t>
            </a:r>
            <a:r>
              <a:rPr lang="zh-CN" altLang="en-US" sz="4400">
                <a:solidFill>
                  <a:schemeClr val="lt1"/>
                </a:solidFill>
                <a:sym typeface="+mn-ea"/>
              </a:rPr>
              <a:t>排产</a:t>
            </a:r>
            <a:endParaRPr lang="zh-CN" altLang="en-US" sz="4400">
              <a:solidFill>
                <a:schemeClr val="lt1"/>
              </a:solidFill>
              <a:sym typeface="+mn-ea"/>
            </a:endParaRPr>
          </a:p>
        </p:txBody>
      </p:sp>
      <p:sp>
        <p:nvSpPr>
          <p:cNvPr id="22" name="任意多边形 21"/>
          <p:cNvSpPr/>
          <p:nvPr>
            <p:custDataLst>
              <p:tags r:id="rId2"/>
            </p:custDataLst>
          </p:nvPr>
        </p:nvSpPr>
        <p:spPr>
          <a:xfrm>
            <a:off x="1818640" y="1058545"/>
            <a:ext cx="4249420" cy="4857750"/>
          </a:xfrm>
          <a:custGeom>
            <a:avLst/>
            <a:gdLst>
              <a:gd name="connisteX0" fmla="*/ 2085975 w 2095500"/>
              <a:gd name="connsiteY0" fmla="*/ 733425 h 2486025"/>
              <a:gd name="connisteX1" fmla="*/ 2085975 w 2095500"/>
              <a:gd name="connsiteY1" fmla="*/ 409575 h 2486025"/>
              <a:gd name="connisteX2" fmla="*/ 0 w 2095500"/>
              <a:gd name="connsiteY2" fmla="*/ 0 h 2486025"/>
              <a:gd name="connisteX3" fmla="*/ 0 w 2095500"/>
              <a:gd name="connsiteY3" fmla="*/ 2486025 h 2486025"/>
              <a:gd name="connisteX4" fmla="*/ 2095500 w 2095500"/>
              <a:gd name="connsiteY4" fmla="*/ 2085975 h 2486025"/>
              <a:gd name="connisteX5" fmla="*/ 2095500 w 2095500"/>
              <a:gd name="connsiteY5" fmla="*/ 1724025 h 24860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2095500" h="2486025">
                <a:moveTo>
                  <a:pt x="2085975" y="733425"/>
                </a:moveTo>
                <a:lnTo>
                  <a:pt x="2085975" y="409575"/>
                </a:lnTo>
                <a:lnTo>
                  <a:pt x="0" y="0"/>
                </a:lnTo>
                <a:lnTo>
                  <a:pt x="0" y="2486025"/>
                </a:lnTo>
                <a:lnTo>
                  <a:pt x="2095500" y="2085975"/>
                </a:lnTo>
                <a:lnTo>
                  <a:pt x="2095500" y="1724025"/>
                </a:lnTo>
              </a:path>
            </a:pathLst>
          </a:custGeom>
          <a:noFill/>
          <a:ln w="381000">
            <a:gradFill>
              <a:gsLst>
                <a:gs pos="0">
                  <a:srgbClr val="FFA28B">
                    <a:lumMod val="40000"/>
                    <a:lumOff val="60000"/>
                    <a:alpha val="50000"/>
                  </a:srgbClr>
                </a:gs>
                <a:gs pos="59000">
                  <a:srgbClr val="FF7451">
                    <a:lumMod val="60000"/>
                    <a:lumOff val="40000"/>
                    <a:alpha val="65000"/>
                  </a:srgbClr>
                </a:gs>
              </a:gsLst>
              <a:lin ang="0" scaled="0"/>
            </a:gra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23" name="直接连接符 22"/>
          <p:cNvCxnSpPr/>
          <p:nvPr>
            <p:custDataLst>
              <p:tags r:id="rId3"/>
            </p:custDataLst>
          </p:nvPr>
        </p:nvCxnSpPr>
        <p:spPr>
          <a:xfrm>
            <a:off x="5640705" y="2880995"/>
            <a:ext cx="0" cy="1212850"/>
          </a:xfrm>
          <a:prstGeom prst="line">
            <a:avLst/>
          </a:prstGeom>
          <a:ln cap="rnd">
            <a:solidFill>
              <a:schemeClr val="dk1">
                <a:lumMod val="50000"/>
                <a:lumOff val="50000"/>
                <a:alpha val="63000"/>
              </a:schemeClr>
            </a:solidFill>
          </a:ln>
        </p:spPr>
        <p:style>
          <a:lnRef idx="2">
            <a:schemeClr val="accent1"/>
          </a:lnRef>
          <a:fillRef idx="0">
            <a:srgbClr val="FFFFFF"/>
          </a:fillRef>
          <a:effectRef idx="0">
            <a:srgbClr val="FFFFFF"/>
          </a:effectRef>
          <a:fontRef idx="minor">
            <a:schemeClr val="tx1"/>
          </a:fontRef>
        </p:style>
      </p:cxnSp>
      <p:sp>
        <p:nvSpPr>
          <p:cNvPr id="25" name="文本框 24"/>
          <p:cNvSpPr txBox="1"/>
          <p:nvPr>
            <p:custDataLst>
              <p:tags r:id="rId4"/>
            </p:custDataLst>
          </p:nvPr>
        </p:nvSpPr>
        <p:spPr>
          <a:xfrm>
            <a:off x="5862320" y="2763520"/>
            <a:ext cx="5715000" cy="1617980"/>
          </a:xfrm>
          <a:prstGeom prst="rect">
            <a:avLst/>
          </a:prstGeom>
          <a:noFill/>
        </p:spPr>
        <p:txBody>
          <a:bodyPr wrap="square" rtlCol="0" anchor="ctr" anchorCtr="0">
            <a:normAutofit/>
          </a:bodyPr>
          <a:lstStyle/>
          <a:p>
            <a:pPr indent="0" algn="l">
              <a:lnSpc>
                <a:spcPct val="150000"/>
              </a:lnSpc>
              <a:spcBef>
                <a:spcPct val="0"/>
              </a:spcBef>
              <a:spcAft>
                <a:spcPct val="0"/>
              </a:spcAft>
              <a:buNone/>
            </a:pPr>
            <a:r>
              <a:rPr lang="zh-CN" altLang="en-US" sz="2400">
                <a:ln>
                  <a:noFill/>
                  <a:prstDash val="sysDot"/>
                </a:ln>
                <a:solidFill>
                  <a:schemeClr val="lt1"/>
                </a:solidFill>
                <a:effectLst/>
                <a:latin typeface="+mn-ea"/>
                <a:cs typeface="+mn-ea"/>
                <a:sym typeface="+mn-ea"/>
              </a:rPr>
              <a:t>排产</a:t>
            </a:r>
            <a:r>
              <a:rPr lang="en-US" altLang="zh-CN" sz="2400">
                <a:ln>
                  <a:noFill/>
                  <a:prstDash val="sysDot"/>
                </a:ln>
                <a:solidFill>
                  <a:schemeClr val="lt1"/>
                </a:solidFill>
                <a:effectLst/>
                <a:latin typeface="+mn-ea"/>
                <a:cs typeface="+mn-ea"/>
                <a:sym typeface="+mn-ea"/>
              </a:rPr>
              <a:t> </a:t>
            </a:r>
            <a:r>
              <a:rPr lang="zh-CN" altLang="en-US" sz="2400">
                <a:ln>
                  <a:noFill/>
                  <a:prstDash val="sysDot"/>
                </a:ln>
                <a:solidFill>
                  <a:schemeClr val="lt1"/>
                </a:solidFill>
                <a:effectLst/>
                <a:latin typeface="+mn-ea"/>
                <a:cs typeface="+mn-ea"/>
                <a:sym typeface="+mn-ea"/>
              </a:rPr>
              <a:t>明天后天做什么</a:t>
            </a:r>
            <a:r>
              <a:rPr lang="en-US" altLang="zh-CN" sz="2400">
                <a:ln>
                  <a:noFill/>
                  <a:prstDash val="sysDot"/>
                </a:ln>
                <a:solidFill>
                  <a:schemeClr val="lt1"/>
                </a:solidFill>
                <a:effectLst/>
                <a:latin typeface="+mn-ea"/>
                <a:cs typeface="+mn-ea"/>
                <a:sym typeface="+mn-ea"/>
              </a:rPr>
              <a:t>？</a:t>
            </a:r>
            <a:br>
              <a:rPr lang="zh-CN" altLang="en-US" sz="2400">
                <a:ln>
                  <a:noFill/>
                  <a:prstDash val="sysDot"/>
                </a:ln>
                <a:solidFill>
                  <a:schemeClr val="lt1"/>
                </a:solidFill>
                <a:effectLst/>
                <a:latin typeface="+mn-ea"/>
                <a:cs typeface="+mn-ea"/>
                <a:sym typeface="+mn-ea"/>
              </a:rPr>
            </a:br>
            <a:r>
              <a:rPr lang="zh-CN" altLang="en-US" sz="2400">
                <a:ln>
                  <a:noFill/>
                  <a:prstDash val="sysDot"/>
                </a:ln>
                <a:solidFill>
                  <a:schemeClr val="lt1"/>
                </a:solidFill>
                <a:effectLst/>
                <a:latin typeface="+mn-ea"/>
                <a:cs typeface="+mn-ea"/>
                <a:sym typeface="+mn-ea"/>
              </a:rPr>
              <a:t>插单</a:t>
            </a:r>
            <a:r>
              <a:rPr lang="en-US" altLang="zh-CN" sz="2400">
                <a:ln>
                  <a:noFill/>
                  <a:prstDash val="sysDot"/>
                </a:ln>
                <a:solidFill>
                  <a:schemeClr val="lt1"/>
                </a:solidFill>
                <a:effectLst/>
                <a:latin typeface="+mn-ea"/>
                <a:cs typeface="+mn-ea"/>
                <a:sym typeface="+mn-ea"/>
              </a:rPr>
              <a:t> </a:t>
            </a:r>
            <a:r>
              <a:rPr lang="zh-CN" altLang="en-US" sz="2400">
                <a:ln>
                  <a:noFill/>
                  <a:prstDash val="sysDot"/>
                </a:ln>
                <a:solidFill>
                  <a:schemeClr val="lt1"/>
                </a:solidFill>
                <a:effectLst/>
                <a:latin typeface="+mn-ea"/>
                <a:cs typeface="+mn-ea"/>
                <a:sym typeface="+mn-ea"/>
              </a:rPr>
              <a:t>急单</a:t>
            </a:r>
            <a:r>
              <a:rPr lang="en-US" altLang="zh-CN" sz="2400">
                <a:ln>
                  <a:noFill/>
                  <a:prstDash val="sysDot"/>
                </a:ln>
                <a:solidFill>
                  <a:schemeClr val="lt1"/>
                </a:solidFill>
                <a:effectLst/>
                <a:latin typeface="+mn-ea"/>
                <a:cs typeface="+mn-ea"/>
                <a:sym typeface="+mn-ea"/>
              </a:rPr>
              <a:t> </a:t>
            </a:r>
            <a:r>
              <a:rPr lang="zh-CN" altLang="en-US" sz="2400">
                <a:ln>
                  <a:noFill/>
                  <a:prstDash val="sysDot"/>
                </a:ln>
                <a:solidFill>
                  <a:schemeClr val="lt1"/>
                </a:solidFill>
                <a:effectLst/>
                <a:latin typeface="+mn-ea"/>
                <a:cs typeface="+mn-ea"/>
                <a:sym typeface="+mn-ea"/>
              </a:rPr>
              <a:t>正常单</a:t>
            </a:r>
            <a:r>
              <a:rPr lang="en-US" altLang="zh-CN" sz="2400">
                <a:ln>
                  <a:noFill/>
                  <a:prstDash val="sysDot"/>
                </a:ln>
                <a:solidFill>
                  <a:schemeClr val="lt1"/>
                </a:solidFill>
                <a:effectLst/>
                <a:latin typeface="+mn-ea"/>
                <a:cs typeface="+mn-ea"/>
                <a:sym typeface="+mn-ea"/>
              </a:rPr>
              <a:t> </a:t>
            </a:r>
            <a:r>
              <a:rPr lang="zh-CN" altLang="en-US" sz="2400">
                <a:ln>
                  <a:noFill/>
                  <a:prstDash val="sysDot"/>
                </a:ln>
                <a:solidFill>
                  <a:schemeClr val="lt1"/>
                </a:solidFill>
                <a:effectLst/>
                <a:latin typeface="+mn-ea"/>
                <a:cs typeface="+mn-ea"/>
                <a:sym typeface="+mn-ea"/>
              </a:rPr>
              <a:t>忙起来怎么确保不遗忘？</a:t>
            </a:r>
            <a:r>
              <a:rPr lang="en-US" altLang="zh-CN" sz="2400">
                <a:ln>
                  <a:noFill/>
                  <a:prstDash val="sysDot"/>
                </a:ln>
                <a:solidFill>
                  <a:schemeClr val="lt1"/>
                </a:solidFill>
                <a:effectLst/>
                <a:latin typeface="+mn-ea"/>
                <a:cs typeface="+mn-ea"/>
                <a:sym typeface="+mn-ea"/>
              </a:rPr>
              <a:t> </a:t>
            </a:r>
            <a:endParaRPr lang="en-US" altLang="zh-CN" sz="2400">
              <a:ln>
                <a:noFill/>
                <a:prstDash val="sysDot"/>
              </a:ln>
              <a:solidFill>
                <a:schemeClr val="lt1"/>
              </a:solidFill>
              <a:effectLst/>
              <a:latin typeface="+mn-ea"/>
              <a:cs typeface="+mn-ea"/>
              <a:sym typeface="+mn-ea"/>
            </a:endParaRPr>
          </a:p>
        </p:txBody>
      </p:sp>
    </p:spTree>
    <p:custDataLst>
      <p:tags r:id="rId5"/>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custDataLst>
              <p:tags r:id="rId1"/>
            </p:custDataLst>
          </p:nvPr>
        </p:nvSpPr>
        <p:spPr>
          <a:xfrm>
            <a:off x="0" y="0"/>
            <a:ext cx="12192000" cy="5060315"/>
          </a:xfrm>
          <a:custGeom>
            <a:avLst/>
            <a:gdLst/>
            <a:ahLst/>
            <a:cxnLst>
              <a:cxn ang="3">
                <a:pos x="hc" y="t"/>
              </a:cxn>
              <a:cxn ang="cd2">
                <a:pos x="l" y="vc"/>
              </a:cxn>
              <a:cxn ang="cd4">
                <a:pos x="hc" y="b"/>
              </a:cxn>
              <a:cxn ang="0">
                <a:pos x="r" y="vc"/>
              </a:cxn>
            </a:cxnLst>
            <a:rect l="l" t="t" r="r" b="b"/>
            <a:pathLst>
              <a:path w="19220" h="7969">
                <a:moveTo>
                  <a:pt x="1" y="0"/>
                </a:moveTo>
                <a:lnTo>
                  <a:pt x="19220" y="0"/>
                </a:lnTo>
                <a:lnTo>
                  <a:pt x="19220" y="7245"/>
                </a:lnTo>
                <a:lnTo>
                  <a:pt x="12845" y="7229"/>
                </a:lnTo>
                <a:lnTo>
                  <a:pt x="11288" y="7969"/>
                </a:lnTo>
                <a:lnTo>
                  <a:pt x="11284" y="7243"/>
                </a:lnTo>
                <a:lnTo>
                  <a:pt x="0" y="7210"/>
                </a:lnTo>
                <a:lnTo>
                  <a:pt x="1" y="0"/>
                </a:lnTo>
                <a:close/>
              </a:path>
            </a:pathLst>
          </a:custGeom>
          <a:gradFill>
            <a:gsLst>
              <a:gs pos="0">
                <a:schemeClr val="accent1"/>
              </a:gs>
              <a:gs pos="38000">
                <a:schemeClr val="accent1">
                  <a:lumMod val="90000"/>
                </a:schemeClr>
              </a:gs>
            </a:gsLst>
            <a:lin ang="0" scaled="0"/>
          </a:gradFill>
          <a:ln w="38100" cap="rnd">
            <a:noFill/>
            <a:round/>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effectLst/>
              <a:latin typeface="+mn-ea"/>
              <a:sym typeface="+mn-ea"/>
            </a:endParaRPr>
          </a:p>
        </p:txBody>
      </p:sp>
      <p:sp>
        <p:nvSpPr>
          <p:cNvPr id="4" name="标题 3"/>
          <p:cNvSpPr>
            <a:spLocks noGrp="1"/>
          </p:cNvSpPr>
          <p:nvPr>
            <p:ph type="title"/>
            <p:custDataLst>
              <p:tags r:id="rId2"/>
            </p:custDataLst>
          </p:nvPr>
        </p:nvSpPr>
        <p:spPr>
          <a:xfrm>
            <a:off x="2911475" y="5281295"/>
            <a:ext cx="7008495" cy="1229995"/>
          </a:xfrm>
          <a:effectLst/>
        </p:spPr>
        <p:txBody>
          <a:bodyPr vert="horz" wrap="square" lIns="0" tIns="0" rIns="0" bIns="0" rtlCol="0" anchor="t" anchorCtr="0">
            <a:normAutofit/>
          </a:bodyPr>
          <a:lstStyle/>
          <a:p>
            <a:pPr lvl="0" algn="l">
              <a:lnSpc>
                <a:spcPct val="130000"/>
              </a:lnSpc>
              <a:buClrTx/>
              <a:buSzTx/>
              <a:buFontTx/>
            </a:pPr>
            <a:r>
              <a:rPr lang="en-US" altLang="zh-CN" sz="5000">
                <a:solidFill>
                  <a:schemeClr val="lt1">
                    <a:alpha val="80000"/>
                  </a:schemeClr>
                </a:solidFill>
                <a:effectLst/>
                <a:sym typeface="+mn-ea"/>
              </a:rPr>
              <a:t>       2</a:t>
            </a:r>
            <a:r>
              <a:rPr lang="zh-CN" altLang="en-US" sz="5000">
                <a:solidFill>
                  <a:schemeClr val="lt1">
                    <a:alpha val="80000"/>
                  </a:schemeClr>
                </a:solidFill>
                <a:effectLst/>
                <a:sym typeface="+mn-ea"/>
              </a:rPr>
              <a:t>生产进度</a:t>
            </a:r>
            <a:endParaRPr lang="zh-CN" altLang="en-US" sz="5000">
              <a:solidFill>
                <a:schemeClr val="lt1">
                  <a:alpha val="80000"/>
                </a:schemeClr>
              </a:solidFill>
              <a:effectLst/>
              <a:sym typeface="+mn-ea"/>
            </a:endParaRPr>
          </a:p>
        </p:txBody>
      </p:sp>
      <p:sp>
        <p:nvSpPr>
          <p:cNvPr id="11" name="文本框 10"/>
          <p:cNvSpPr txBox="1"/>
          <p:nvPr>
            <p:custDataLst>
              <p:tags r:id="rId3"/>
            </p:custDataLst>
          </p:nvPr>
        </p:nvSpPr>
        <p:spPr>
          <a:xfrm>
            <a:off x="1677035" y="1327785"/>
            <a:ext cx="9476740" cy="2355850"/>
          </a:xfrm>
          <a:prstGeom prst="rect">
            <a:avLst/>
          </a:prstGeom>
          <a:noFill/>
        </p:spPr>
        <p:txBody>
          <a:bodyPr wrap="square" tIns="36195" bIns="323850" rtlCol="0" anchor="t" anchorCtr="0">
            <a:normAutofit fontScale="65000" lnSpcReduction="10000"/>
          </a:bodyPr>
          <a:lstStyle/>
          <a:p>
            <a:pPr indent="0" algn="just" fontAlgn="auto">
              <a:lnSpc>
                <a:spcPct val="120000"/>
              </a:lnSpc>
              <a:spcBef>
                <a:spcPct val="0"/>
              </a:spcBef>
              <a:spcAft>
                <a:spcPct val="0"/>
              </a:spcAft>
              <a:buNone/>
            </a:pPr>
            <a:r>
              <a:rPr lang="zh-CN" altLang="en-US" sz="8000" spc="100">
                <a:ln>
                  <a:noFill/>
                  <a:prstDash val="sysDot"/>
                </a:ln>
                <a:solidFill>
                  <a:schemeClr val="lt1"/>
                </a:solidFill>
                <a:effectLst/>
                <a:uFillTx/>
                <a:latin typeface="+mn-ea"/>
                <a:cs typeface="+mn-ea"/>
                <a:sym typeface="+mn-ea"/>
              </a:rPr>
              <a:t>进度跟踪沟通成本高，人盯人一忙就乱</a:t>
            </a:r>
            <a:r>
              <a:rPr lang="en-US" altLang="zh-CN" sz="8000" spc="100">
                <a:ln>
                  <a:noFill/>
                  <a:prstDash val="sysDot"/>
                </a:ln>
                <a:solidFill>
                  <a:schemeClr val="lt1"/>
                </a:solidFill>
                <a:effectLst/>
                <a:uFillTx/>
                <a:latin typeface="+mn-ea"/>
                <a:cs typeface="+mn-ea"/>
                <a:sym typeface="+mn-ea"/>
              </a:rPr>
              <a:t> </a:t>
            </a:r>
            <a:endParaRPr lang="en-US" altLang="zh-CN" sz="8000" spc="100">
              <a:ln>
                <a:noFill/>
                <a:prstDash val="sysDot"/>
              </a:ln>
              <a:solidFill>
                <a:schemeClr val="lt1"/>
              </a:solidFill>
              <a:effectLst/>
              <a:uFillTx/>
              <a:latin typeface="+mn-ea"/>
              <a:cs typeface="+mn-ea"/>
              <a:sym typeface="+mn-ea"/>
            </a:endParaRPr>
          </a:p>
        </p:txBody>
      </p:sp>
      <p:cxnSp>
        <p:nvCxnSpPr>
          <p:cNvPr id="3" name="直接连接符 2"/>
          <p:cNvCxnSpPr/>
          <p:nvPr>
            <p:custDataLst>
              <p:tags r:id="rId4"/>
            </p:custDataLst>
          </p:nvPr>
        </p:nvCxnSpPr>
        <p:spPr>
          <a:xfrm>
            <a:off x="1487805" y="947420"/>
            <a:ext cx="0" cy="972185"/>
          </a:xfrm>
          <a:prstGeom prst="line">
            <a:avLst/>
          </a:prstGeom>
          <a:ln w="31750" cap="rnd">
            <a:solidFill>
              <a:srgbClr val="FFFFFF">
                <a:alpha val="60000"/>
              </a:srgbClr>
            </a:solidFill>
          </a:ln>
        </p:spPr>
        <p:style>
          <a:lnRef idx="2">
            <a:schemeClr val="accent1"/>
          </a:lnRef>
          <a:fillRef idx="0">
            <a:srgbClr val="FFFFFF"/>
          </a:fillRef>
          <a:effectRef idx="0">
            <a:srgbClr val="FFFFFF"/>
          </a:effectRef>
          <a:fontRef idx="minor">
            <a:schemeClr val="tx1"/>
          </a:fontRef>
        </p:style>
      </p:cxnSp>
      <p:cxnSp>
        <p:nvCxnSpPr>
          <p:cNvPr id="5" name="直接连接符 4"/>
          <p:cNvCxnSpPr/>
          <p:nvPr>
            <p:custDataLst>
              <p:tags r:id="rId5"/>
            </p:custDataLst>
          </p:nvPr>
        </p:nvCxnSpPr>
        <p:spPr>
          <a:xfrm>
            <a:off x="1322070" y="1137920"/>
            <a:ext cx="1283970" cy="0"/>
          </a:xfrm>
          <a:prstGeom prst="line">
            <a:avLst/>
          </a:prstGeom>
          <a:ln w="31750" cap="rnd">
            <a:solidFill>
              <a:srgbClr val="FFFFFF">
                <a:alpha val="60000"/>
              </a:srgbClr>
            </a:solidFill>
          </a:ln>
        </p:spPr>
        <p:style>
          <a:lnRef idx="2">
            <a:schemeClr val="accent1"/>
          </a:lnRef>
          <a:fillRef idx="0">
            <a:srgbClr val="FFFFFF"/>
          </a:fillRef>
          <a:effectRef idx="0">
            <a:srgbClr val="FFFFFF"/>
          </a:effectRef>
          <a:fontRef idx="minor">
            <a:schemeClr val="tx1"/>
          </a:fontRef>
        </p:style>
      </p:cxnSp>
    </p:spTree>
    <p:custDataLst>
      <p:tags r:id="rId6"/>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
        <p:cNvGrpSpPr/>
        <p:nvPr/>
      </p:nvGrpSpPr>
      <p:grpSpPr>
        <a:xfrm>
          <a:off x="0" y="0"/>
          <a:ext cx="0" cy="0"/>
          <a:chOff x="0" y="0"/>
          <a:chExt cx="0" cy="0"/>
        </a:xfrm>
      </p:grpSpPr>
      <p:sp>
        <p:nvSpPr>
          <p:cNvPr id="2" name="矩形 11"/>
          <p:cNvSpPr/>
          <p:nvPr>
            <p:custDataLst>
              <p:tags r:id="rId1"/>
            </p:custDataLst>
          </p:nvPr>
        </p:nvSpPr>
        <p:spPr>
          <a:xfrm>
            <a:off x="449580" y="617220"/>
            <a:ext cx="11412220" cy="5821680"/>
          </a:xfrm>
          <a:prstGeom prst="rect">
            <a:avLst/>
          </a:prstGeom>
          <a:noFill/>
          <a:ln w="1270">
            <a:solidFill>
              <a:schemeClr val="accent1"/>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600" b="1">
              <a:solidFill>
                <a:schemeClr val="lt1"/>
              </a:solidFill>
              <a:latin typeface="汉仪中黑 简" panose="00020600040101010101" charset="-122"/>
              <a:ea typeface="汉仪中黑 简" panose="00020600040101010101" charset="-122"/>
            </a:endParaRPr>
          </a:p>
        </p:txBody>
      </p:sp>
      <p:sp>
        <p:nvSpPr>
          <p:cNvPr id="6" name="矩形 5"/>
          <p:cNvSpPr/>
          <p:nvPr>
            <p:custDataLst>
              <p:tags r:id="rId2"/>
            </p:custDataLst>
          </p:nvPr>
        </p:nvSpPr>
        <p:spPr>
          <a:xfrm>
            <a:off x="351155" y="518160"/>
            <a:ext cx="11412220" cy="5821680"/>
          </a:xfrm>
          <a:prstGeom prst="rect">
            <a:avLst/>
          </a:prstGeom>
          <a:noFill/>
          <a:ln w="127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600" b="1">
              <a:solidFill>
                <a:schemeClr val="lt1"/>
              </a:solidFill>
              <a:latin typeface="汉仪中黑 简" panose="00020600040101010101" charset="-122"/>
              <a:ea typeface="汉仪中黑 简" panose="00020600040101010101" charset="-122"/>
            </a:endParaRPr>
          </a:p>
        </p:txBody>
      </p:sp>
      <p:sp>
        <p:nvSpPr>
          <p:cNvPr id="10" name="矩形 9"/>
          <p:cNvSpPr/>
          <p:nvPr>
            <p:custDataLst>
              <p:tags r:id="rId3"/>
            </p:custDataLst>
          </p:nvPr>
        </p:nvSpPr>
        <p:spPr>
          <a:xfrm>
            <a:off x="252095" y="419100"/>
            <a:ext cx="11412220" cy="5821680"/>
          </a:xfrm>
          <a:prstGeom prst="rect">
            <a:avLst/>
          </a:prstGeom>
          <a:noFill/>
          <a:ln w="127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600" b="1">
              <a:solidFill>
                <a:schemeClr val="lt1"/>
              </a:solidFill>
              <a:latin typeface="汉仪中黑 简" panose="00020600040101010101" charset="-122"/>
              <a:ea typeface="汉仪中黑 简" panose="00020600040101010101" charset="-122"/>
            </a:endParaRPr>
          </a:p>
        </p:txBody>
      </p:sp>
      <p:grpSp>
        <p:nvGrpSpPr>
          <p:cNvPr id="30" name="组合 29"/>
          <p:cNvGrpSpPr>
            <a:grpSpLocks noChangeAspect="1"/>
          </p:cNvGrpSpPr>
          <p:nvPr>
            <p:custDataLst>
              <p:tags r:id="rId4"/>
            </p:custDataLst>
          </p:nvPr>
        </p:nvGrpSpPr>
        <p:grpSpPr>
          <a:xfrm rot="10800000">
            <a:off x="671830" y="822325"/>
            <a:ext cx="637540" cy="556260"/>
            <a:chOff x="3213087" y="1347855"/>
            <a:chExt cx="723913" cy="631688"/>
          </a:xfrm>
          <a:solidFill>
            <a:schemeClr val="accent5">
              <a:alpha val="20000"/>
            </a:schemeClr>
          </a:solidFill>
        </p:grpSpPr>
        <p:sp>
          <p:nvSpPr>
            <p:cNvPr id="31" name="任意多边形: 形状 17"/>
            <p:cNvSpPr>
              <a:spLocks noChangeAspect="1"/>
            </p:cNvSpPr>
            <p:nvPr>
              <p:custDataLst>
                <p:tags r:id="rId5"/>
              </p:custDataLst>
            </p:nvPr>
          </p:nvSpPr>
          <p:spPr>
            <a:xfrm>
              <a:off x="3213087" y="1347855"/>
              <a:ext cx="311295" cy="631688"/>
            </a:xfrm>
            <a:custGeom>
              <a:avLst/>
              <a:gdLst>
                <a:gd name="connsiteX0" fmla="*/ 0 w 311295"/>
                <a:gd name="connsiteY0" fmla="*/ 0 h 631688"/>
                <a:gd name="connsiteX1" fmla="*/ 311295 w 311295"/>
                <a:gd name="connsiteY1" fmla="*/ 0 h 631688"/>
                <a:gd name="connsiteX2" fmla="*/ 311295 w 311295"/>
                <a:gd name="connsiteY2" fmla="*/ 278573 h 631688"/>
                <a:gd name="connsiteX3" fmla="*/ 92015 w 311295"/>
                <a:gd name="connsiteY3" fmla="*/ 631688 h 631688"/>
                <a:gd name="connsiteX4" fmla="*/ 80962 w 311295"/>
                <a:gd name="connsiteY4" fmla="*/ 613739 h 631688"/>
                <a:gd name="connsiteX5" fmla="*/ 33054 w 311295"/>
                <a:gd name="connsiteY5" fmla="*/ 568483 h 631688"/>
                <a:gd name="connsiteX6" fmla="*/ 20355 w 311295"/>
                <a:gd name="connsiteY6" fmla="*/ 561364 h 631688"/>
                <a:gd name="connsiteX7" fmla="*/ 150652 w 311295"/>
                <a:gd name="connsiteY7" fmla="*/ 311295 h 631688"/>
                <a:gd name="connsiteX8" fmla="*/ 0 w 311295"/>
                <a:gd name="connsiteY8" fmla="*/ 311295 h 6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295" h="631688">
                  <a:moveTo>
                    <a:pt x="0" y="0"/>
                  </a:moveTo>
                  <a:lnTo>
                    <a:pt x="311295" y="0"/>
                  </a:lnTo>
                  <a:lnTo>
                    <a:pt x="311295" y="278573"/>
                  </a:lnTo>
                  <a:cubicBezTo>
                    <a:pt x="300365" y="511936"/>
                    <a:pt x="92393" y="629207"/>
                    <a:pt x="92015" y="631688"/>
                  </a:cubicBezTo>
                  <a:lnTo>
                    <a:pt x="80962" y="613739"/>
                  </a:lnTo>
                  <a:cubicBezTo>
                    <a:pt x="67726" y="597568"/>
                    <a:pt x="51617" y="582153"/>
                    <a:pt x="33054" y="568483"/>
                  </a:cubicBezTo>
                  <a:lnTo>
                    <a:pt x="20355" y="561364"/>
                  </a:lnTo>
                  <a:cubicBezTo>
                    <a:pt x="21645" y="561467"/>
                    <a:pt x="135315" y="475631"/>
                    <a:pt x="150652" y="311295"/>
                  </a:cubicBezTo>
                  <a:lnTo>
                    <a:pt x="0" y="311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中黑 简" panose="00020600040101010101" charset="-122"/>
                <a:ea typeface="汉仪中黑 简" panose="00020600040101010101" charset="-122"/>
              </a:endParaRPr>
            </a:p>
          </p:txBody>
        </p:sp>
        <p:sp>
          <p:nvSpPr>
            <p:cNvPr id="32" name="任意多边形: 形状 18"/>
            <p:cNvSpPr>
              <a:spLocks noChangeAspect="1"/>
            </p:cNvSpPr>
            <p:nvPr>
              <p:custDataLst>
                <p:tags r:id="rId6"/>
              </p:custDataLst>
            </p:nvPr>
          </p:nvSpPr>
          <p:spPr>
            <a:xfrm>
              <a:off x="3625705" y="1347855"/>
              <a:ext cx="311295" cy="631688"/>
            </a:xfrm>
            <a:custGeom>
              <a:avLst/>
              <a:gdLst>
                <a:gd name="connsiteX0" fmla="*/ 0 w 311295"/>
                <a:gd name="connsiteY0" fmla="*/ 0 h 631688"/>
                <a:gd name="connsiteX1" fmla="*/ 311295 w 311295"/>
                <a:gd name="connsiteY1" fmla="*/ 0 h 631688"/>
                <a:gd name="connsiteX2" fmla="*/ 311295 w 311295"/>
                <a:gd name="connsiteY2" fmla="*/ 278573 h 631688"/>
                <a:gd name="connsiteX3" fmla="*/ 92015 w 311295"/>
                <a:gd name="connsiteY3" fmla="*/ 631688 h 631688"/>
                <a:gd name="connsiteX4" fmla="*/ 80961 w 311295"/>
                <a:gd name="connsiteY4" fmla="*/ 613739 h 631688"/>
                <a:gd name="connsiteX5" fmla="*/ 33054 w 311295"/>
                <a:gd name="connsiteY5" fmla="*/ 568483 h 631688"/>
                <a:gd name="connsiteX6" fmla="*/ 20355 w 311295"/>
                <a:gd name="connsiteY6" fmla="*/ 561364 h 631688"/>
                <a:gd name="connsiteX7" fmla="*/ 150652 w 311295"/>
                <a:gd name="connsiteY7" fmla="*/ 311295 h 631688"/>
                <a:gd name="connsiteX8" fmla="*/ 0 w 311295"/>
                <a:gd name="connsiteY8" fmla="*/ 311295 h 6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295" h="631688">
                  <a:moveTo>
                    <a:pt x="0" y="0"/>
                  </a:moveTo>
                  <a:lnTo>
                    <a:pt x="311295" y="0"/>
                  </a:lnTo>
                  <a:lnTo>
                    <a:pt x="311295" y="278573"/>
                  </a:lnTo>
                  <a:cubicBezTo>
                    <a:pt x="300365" y="511936"/>
                    <a:pt x="92393" y="629207"/>
                    <a:pt x="92015" y="631688"/>
                  </a:cubicBezTo>
                  <a:lnTo>
                    <a:pt x="80961" y="613739"/>
                  </a:lnTo>
                  <a:cubicBezTo>
                    <a:pt x="67726" y="597568"/>
                    <a:pt x="51617" y="582153"/>
                    <a:pt x="33054" y="568483"/>
                  </a:cubicBezTo>
                  <a:lnTo>
                    <a:pt x="20355" y="561364"/>
                  </a:lnTo>
                  <a:cubicBezTo>
                    <a:pt x="21645" y="561467"/>
                    <a:pt x="135315" y="475631"/>
                    <a:pt x="150652" y="311295"/>
                  </a:cubicBezTo>
                  <a:lnTo>
                    <a:pt x="0" y="311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中黑 简" panose="00020600040101010101" charset="-122"/>
                <a:ea typeface="汉仪中黑 简" panose="00020600040101010101" charset="-122"/>
              </a:endParaRPr>
            </a:p>
          </p:txBody>
        </p:sp>
      </p:grpSp>
      <p:grpSp>
        <p:nvGrpSpPr>
          <p:cNvPr id="33" name="组合 32"/>
          <p:cNvGrpSpPr>
            <a:grpSpLocks noChangeAspect="1"/>
          </p:cNvGrpSpPr>
          <p:nvPr>
            <p:custDataLst>
              <p:tags r:id="rId7"/>
            </p:custDataLst>
          </p:nvPr>
        </p:nvGrpSpPr>
        <p:grpSpPr>
          <a:xfrm>
            <a:off x="10511790" y="5229860"/>
            <a:ext cx="923290" cy="805180"/>
            <a:chOff x="3213087" y="1347855"/>
            <a:chExt cx="723913" cy="631688"/>
          </a:xfrm>
          <a:solidFill>
            <a:schemeClr val="accent5">
              <a:alpha val="20000"/>
            </a:schemeClr>
          </a:solidFill>
        </p:grpSpPr>
        <p:sp>
          <p:nvSpPr>
            <p:cNvPr id="34" name="任意多边形: 形状 21"/>
            <p:cNvSpPr>
              <a:spLocks noChangeAspect="1"/>
            </p:cNvSpPr>
            <p:nvPr>
              <p:custDataLst>
                <p:tags r:id="rId8"/>
              </p:custDataLst>
            </p:nvPr>
          </p:nvSpPr>
          <p:spPr>
            <a:xfrm>
              <a:off x="3213087" y="1347855"/>
              <a:ext cx="311295" cy="631688"/>
            </a:xfrm>
            <a:custGeom>
              <a:avLst/>
              <a:gdLst>
                <a:gd name="connsiteX0" fmla="*/ 0 w 311295"/>
                <a:gd name="connsiteY0" fmla="*/ 0 h 631688"/>
                <a:gd name="connsiteX1" fmla="*/ 311295 w 311295"/>
                <a:gd name="connsiteY1" fmla="*/ 0 h 631688"/>
                <a:gd name="connsiteX2" fmla="*/ 311295 w 311295"/>
                <a:gd name="connsiteY2" fmla="*/ 278573 h 631688"/>
                <a:gd name="connsiteX3" fmla="*/ 92015 w 311295"/>
                <a:gd name="connsiteY3" fmla="*/ 631688 h 631688"/>
                <a:gd name="connsiteX4" fmla="*/ 80962 w 311295"/>
                <a:gd name="connsiteY4" fmla="*/ 613739 h 631688"/>
                <a:gd name="connsiteX5" fmla="*/ 33054 w 311295"/>
                <a:gd name="connsiteY5" fmla="*/ 568483 h 631688"/>
                <a:gd name="connsiteX6" fmla="*/ 20355 w 311295"/>
                <a:gd name="connsiteY6" fmla="*/ 561364 h 631688"/>
                <a:gd name="connsiteX7" fmla="*/ 150652 w 311295"/>
                <a:gd name="connsiteY7" fmla="*/ 311295 h 631688"/>
                <a:gd name="connsiteX8" fmla="*/ 0 w 311295"/>
                <a:gd name="connsiteY8" fmla="*/ 311295 h 6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295" h="631688">
                  <a:moveTo>
                    <a:pt x="0" y="0"/>
                  </a:moveTo>
                  <a:lnTo>
                    <a:pt x="311295" y="0"/>
                  </a:lnTo>
                  <a:lnTo>
                    <a:pt x="311295" y="278573"/>
                  </a:lnTo>
                  <a:cubicBezTo>
                    <a:pt x="300365" y="511936"/>
                    <a:pt x="92393" y="629207"/>
                    <a:pt x="92015" y="631688"/>
                  </a:cubicBezTo>
                  <a:lnTo>
                    <a:pt x="80962" y="613739"/>
                  </a:lnTo>
                  <a:cubicBezTo>
                    <a:pt x="67726" y="597568"/>
                    <a:pt x="51617" y="582153"/>
                    <a:pt x="33054" y="568483"/>
                  </a:cubicBezTo>
                  <a:lnTo>
                    <a:pt x="20355" y="561364"/>
                  </a:lnTo>
                  <a:cubicBezTo>
                    <a:pt x="21645" y="561467"/>
                    <a:pt x="135315" y="475631"/>
                    <a:pt x="150652" y="311295"/>
                  </a:cubicBezTo>
                  <a:lnTo>
                    <a:pt x="0" y="311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中黑 简" panose="00020600040101010101" charset="-122"/>
                <a:ea typeface="汉仪中黑 简" panose="00020600040101010101" charset="-122"/>
              </a:endParaRPr>
            </a:p>
          </p:txBody>
        </p:sp>
        <p:sp>
          <p:nvSpPr>
            <p:cNvPr id="35" name="任意多边形: 形状 22"/>
            <p:cNvSpPr>
              <a:spLocks noChangeAspect="1"/>
            </p:cNvSpPr>
            <p:nvPr>
              <p:custDataLst>
                <p:tags r:id="rId9"/>
              </p:custDataLst>
            </p:nvPr>
          </p:nvSpPr>
          <p:spPr>
            <a:xfrm>
              <a:off x="3625705" y="1347855"/>
              <a:ext cx="311295" cy="631688"/>
            </a:xfrm>
            <a:custGeom>
              <a:avLst/>
              <a:gdLst>
                <a:gd name="connsiteX0" fmla="*/ 0 w 311295"/>
                <a:gd name="connsiteY0" fmla="*/ 0 h 631688"/>
                <a:gd name="connsiteX1" fmla="*/ 311295 w 311295"/>
                <a:gd name="connsiteY1" fmla="*/ 0 h 631688"/>
                <a:gd name="connsiteX2" fmla="*/ 311295 w 311295"/>
                <a:gd name="connsiteY2" fmla="*/ 278573 h 631688"/>
                <a:gd name="connsiteX3" fmla="*/ 92015 w 311295"/>
                <a:gd name="connsiteY3" fmla="*/ 631688 h 631688"/>
                <a:gd name="connsiteX4" fmla="*/ 80961 w 311295"/>
                <a:gd name="connsiteY4" fmla="*/ 613739 h 631688"/>
                <a:gd name="connsiteX5" fmla="*/ 33054 w 311295"/>
                <a:gd name="connsiteY5" fmla="*/ 568483 h 631688"/>
                <a:gd name="connsiteX6" fmla="*/ 20355 w 311295"/>
                <a:gd name="connsiteY6" fmla="*/ 561364 h 631688"/>
                <a:gd name="connsiteX7" fmla="*/ 150652 w 311295"/>
                <a:gd name="connsiteY7" fmla="*/ 311295 h 631688"/>
                <a:gd name="connsiteX8" fmla="*/ 0 w 311295"/>
                <a:gd name="connsiteY8" fmla="*/ 311295 h 6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1295" h="631688">
                  <a:moveTo>
                    <a:pt x="0" y="0"/>
                  </a:moveTo>
                  <a:lnTo>
                    <a:pt x="311295" y="0"/>
                  </a:lnTo>
                  <a:lnTo>
                    <a:pt x="311295" y="278573"/>
                  </a:lnTo>
                  <a:cubicBezTo>
                    <a:pt x="300365" y="511936"/>
                    <a:pt x="92393" y="629207"/>
                    <a:pt x="92015" y="631688"/>
                  </a:cubicBezTo>
                  <a:lnTo>
                    <a:pt x="80961" y="613739"/>
                  </a:lnTo>
                  <a:cubicBezTo>
                    <a:pt x="67726" y="597568"/>
                    <a:pt x="51617" y="582153"/>
                    <a:pt x="33054" y="568483"/>
                  </a:cubicBezTo>
                  <a:lnTo>
                    <a:pt x="20355" y="561364"/>
                  </a:lnTo>
                  <a:cubicBezTo>
                    <a:pt x="21645" y="561467"/>
                    <a:pt x="135315" y="475631"/>
                    <a:pt x="150652" y="311295"/>
                  </a:cubicBezTo>
                  <a:lnTo>
                    <a:pt x="0" y="3112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汉仪中黑 简" panose="00020600040101010101" charset="-122"/>
                <a:ea typeface="汉仪中黑 简" panose="00020600040101010101" charset="-122"/>
              </a:endParaRPr>
            </a:p>
          </p:txBody>
        </p:sp>
      </p:grpSp>
      <p:cxnSp>
        <p:nvCxnSpPr>
          <p:cNvPr id="36" name="直接连接符 35"/>
          <p:cNvCxnSpPr/>
          <p:nvPr>
            <p:custDataLst>
              <p:tags r:id="rId10"/>
            </p:custDataLst>
          </p:nvPr>
        </p:nvCxnSpPr>
        <p:spPr>
          <a:xfrm>
            <a:off x="2247932" y="2895600"/>
            <a:ext cx="7543800" cy="0"/>
          </a:xfrm>
          <a:prstGeom prst="line">
            <a:avLst/>
          </a:prstGeom>
          <a:ln w="1270">
            <a:solidFill>
              <a:schemeClr val="lt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11"/>
            </p:custDataLst>
          </p:nvPr>
        </p:nvSpPr>
        <p:spPr>
          <a:xfrm>
            <a:off x="1981200" y="1828815"/>
            <a:ext cx="8077264" cy="762000"/>
          </a:xfrm>
          <a:prstGeom prst="rect">
            <a:avLst/>
          </a:prstGeom>
          <a:noFill/>
        </p:spPr>
        <p:txBody>
          <a:bodyPr wrap="square" lIns="63500" tIns="25400" rIns="63500" bIns="25400" rtlCol="0" anchor="ctr" anchorCtr="0">
            <a:normAutofit lnSpcReduction="10000"/>
          </a:bodyPr>
          <a:p>
            <a:pPr marL="0" indent="0" algn="l">
              <a:lnSpc>
                <a:spcPct val="100000"/>
              </a:lnSpc>
              <a:spcBef>
                <a:spcPts val="0"/>
              </a:spcBef>
              <a:spcAft>
                <a:spcPts val="0"/>
              </a:spcAft>
              <a:buSzPct val="100000"/>
              <a:buNone/>
            </a:pPr>
            <a:r>
              <a:rPr lang="en-US" altLang="zh-CN" sz="4400" b="1" spc="280">
                <a:solidFill>
                  <a:schemeClr val="lt1"/>
                </a:solidFill>
                <a:uFillTx/>
                <a:latin typeface="汉仪大黑简" panose="02010600000101010101" charset="-122"/>
                <a:ea typeface="汉仪大黑简" panose="02010600000101010101" charset="-122"/>
                <a:cs typeface="汉仪大黑简" panose="02010600000101010101" charset="-122"/>
                <a:sym typeface="+mn-ea"/>
              </a:rPr>
              <a:t>3</a:t>
            </a:r>
            <a:r>
              <a:rPr lang="zh-CN" altLang="en-US" sz="4400" b="1" spc="280">
                <a:solidFill>
                  <a:schemeClr val="lt1"/>
                </a:solidFill>
                <a:uFillTx/>
                <a:latin typeface="汉仪大黑简" panose="02010600000101010101" charset="-122"/>
                <a:ea typeface="汉仪大黑简" panose="02010600000101010101" charset="-122"/>
                <a:cs typeface="汉仪大黑简" panose="02010600000101010101" charset="-122"/>
                <a:sym typeface="+mn-ea"/>
              </a:rPr>
              <a:t>工资统计</a:t>
            </a:r>
            <a:endParaRPr lang="zh-CN" altLang="en-US" sz="4400" b="1" spc="280">
              <a:solidFill>
                <a:schemeClr val="lt1"/>
              </a:solidFill>
              <a:uFillTx/>
              <a:latin typeface="汉仪大黑简" panose="02010600000101010101" charset="-122"/>
              <a:ea typeface="汉仪大黑简" panose="02010600000101010101" charset="-122"/>
              <a:cs typeface="汉仪大黑简" panose="02010600000101010101" charset="-122"/>
              <a:sym typeface="+mn-ea"/>
            </a:endParaRPr>
          </a:p>
        </p:txBody>
      </p:sp>
      <p:sp>
        <p:nvSpPr>
          <p:cNvPr id="12" name="Title 6"/>
          <p:cNvSpPr txBox="1"/>
          <p:nvPr>
            <p:custDataLst>
              <p:tags r:id="rId12"/>
            </p:custDataLst>
          </p:nvPr>
        </p:nvSpPr>
        <p:spPr>
          <a:xfrm>
            <a:off x="1981200" y="3200400"/>
            <a:ext cx="9782810" cy="1828800"/>
          </a:xfrm>
          <a:prstGeom prst="rect">
            <a:avLst/>
          </a:prstGeom>
          <a:noFill/>
          <a:ln w="3175">
            <a:noFill/>
            <a:prstDash val="dash"/>
          </a:ln>
        </p:spPr>
        <p:txBody>
          <a:bodyPr wrap="square" lIns="63500" tIns="25400" rIns="63500" bIns="25400" anchor="ctr" anchorCtr="0">
            <a:normAutofit fontScale="90000"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20000"/>
              </a:lnSpc>
              <a:spcBef>
                <a:spcPts val="0"/>
              </a:spcBef>
              <a:spcAft>
                <a:spcPts val="800"/>
              </a:spcAft>
              <a:buSzPct val="100000"/>
              <a:buFont typeface="Wingdings" panose="05000000000000000000" charset="0"/>
              <a:buNone/>
            </a:pPr>
            <a:r>
              <a:rPr lang="zh-CN" altLang="en-US"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t>工价计算统计难</a:t>
            </a:r>
            <a:r>
              <a:rPr altLang="zh-CN"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t>，excel</a:t>
            </a:r>
            <a:br>
              <a:rPr lang="zh-CN" altLang="en-US"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br>
            <a:r>
              <a:rPr lang="zh-CN" altLang="en-US"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t>数据复盘没支撑</a:t>
            </a:r>
            <a:r>
              <a:rPr altLang="zh-CN"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t> </a:t>
            </a:r>
            <a:r>
              <a:rPr lang="zh-CN" altLang="en-US"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rPr>
              <a:t>绩效不透明员工积极性受影响</a:t>
            </a:r>
            <a:endParaRPr lang="zh-CN" altLang="en-US" sz="4000" spc="320">
              <a:ln w="3175">
                <a:noFill/>
                <a:prstDash val="dash"/>
              </a:ln>
              <a:solidFill>
                <a:schemeClr val="lt1"/>
              </a:solidFill>
              <a:uFillTx/>
              <a:latin typeface="汉仪中黑 简" panose="00020600040101010101" charset="-122"/>
              <a:ea typeface="汉仪中黑 简" panose="00020600040101010101" charset="-122"/>
              <a:cs typeface="汉仪中黑 简" panose="00020600040101010101" charset="-122"/>
              <a:sym typeface="+mn-ea"/>
            </a:endParaRPr>
          </a:p>
        </p:txBody>
      </p:sp>
    </p:spTree>
    <p:custDataLst>
      <p:tags r:id="rId1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装饰 1"/>
          <p:cNvSpPr/>
          <p:nvPr>
            <p:custDataLst>
              <p:tags r:id="rId1"/>
            </p:custDataLst>
          </p:nvPr>
        </p:nvSpPr>
        <p:spPr>
          <a:xfrm>
            <a:off x="1066809" y="914407"/>
            <a:ext cx="10058481" cy="5029240"/>
          </a:xfrm>
          <a:prstGeom prst="rect">
            <a:avLst/>
          </a:prstGeom>
          <a:solidFill>
            <a:schemeClr val="l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20000"/>
              </a:lnSpc>
              <a:spcBef>
                <a:spcPts val="0"/>
              </a:spcBef>
              <a:spcAft>
                <a:spcPts val="0"/>
              </a:spcAft>
              <a:buClrTx/>
              <a:buSzTx/>
              <a:buFontTx/>
              <a:buNone/>
            </a:pPr>
            <a:endParaRPr kumimoji="1" lang="zh-CN" altLang="en-US" sz="1600" b="1" i="0" u="none" strike="noStrike" kern="1200" cap="none" spc="0" normalizeH="0" baseline="0" noProof="0">
              <a:ln>
                <a:noFill/>
              </a:ln>
              <a:solidFill>
                <a:srgbClr val="FFFFFF"/>
              </a:solidFill>
              <a:effectLst/>
              <a:uLnTx/>
              <a:uFillTx/>
              <a:latin typeface="微软雅黑" charset="-122"/>
              <a:ea typeface="微软雅黑" charset="-122"/>
              <a:cs typeface="+mn-cs"/>
              <a:sym typeface="Arial" panose="020B0604020202090204" pitchFamily="34" charset="0"/>
            </a:endParaRPr>
          </a:p>
        </p:txBody>
      </p:sp>
      <p:cxnSp>
        <p:nvCxnSpPr>
          <p:cNvPr id="9" name="装饰 2"/>
          <p:cNvCxnSpPr/>
          <p:nvPr>
            <p:custDataLst>
              <p:tags r:id="rId2"/>
            </p:custDataLst>
          </p:nvPr>
        </p:nvCxnSpPr>
        <p:spPr>
          <a:xfrm>
            <a:off x="6400851" y="2133617"/>
            <a:ext cx="0" cy="2705100"/>
          </a:xfrm>
          <a:prstGeom prst="line">
            <a:avLst/>
          </a:prstGeom>
          <a:ln w="1270">
            <a:solidFill>
              <a:schemeClr val="lt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任意多边形: 形状 13"/>
          <p:cNvSpPr>
            <a:spLocks noChangeAspect="1"/>
          </p:cNvSpPr>
          <p:nvPr>
            <p:custDataLst>
              <p:tags r:id="rId3"/>
            </p:custDataLst>
          </p:nvPr>
        </p:nvSpPr>
        <p:spPr>
          <a:xfrm rot="10800000">
            <a:off x="5356860" y="4800600"/>
            <a:ext cx="281940" cy="57213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5">
              <a:alpha val="80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dirty="0">
              <a:solidFill>
                <a:schemeClr val="lt1"/>
              </a:solidFill>
              <a:latin typeface="Arial" panose="020B0604020202090204" pitchFamily="34" charset="0"/>
              <a:ea typeface="微软雅黑" charset="-122"/>
            </a:endParaRPr>
          </a:p>
        </p:txBody>
      </p:sp>
      <p:sp>
        <p:nvSpPr>
          <p:cNvPr id="22" name="任意多边形: 形状 14"/>
          <p:cNvSpPr>
            <a:spLocks noChangeAspect="1"/>
          </p:cNvSpPr>
          <p:nvPr>
            <p:custDataLst>
              <p:tags r:id="rId4"/>
            </p:custDataLst>
          </p:nvPr>
        </p:nvSpPr>
        <p:spPr>
          <a:xfrm rot="10800000">
            <a:off x="4983480" y="4800600"/>
            <a:ext cx="281940" cy="57213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5">
              <a:alpha val="80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90204" pitchFamily="34" charset="0"/>
              <a:ea typeface="微软雅黑" charset="-122"/>
            </a:endParaRPr>
          </a:p>
        </p:txBody>
      </p:sp>
      <p:sp>
        <p:nvSpPr>
          <p:cNvPr id="27" name="任意多边形: 形状 13"/>
          <p:cNvSpPr>
            <a:spLocks noChangeAspect="1"/>
          </p:cNvSpPr>
          <p:nvPr>
            <p:custDataLst>
              <p:tags r:id="rId5"/>
            </p:custDataLst>
          </p:nvPr>
        </p:nvSpPr>
        <p:spPr>
          <a:xfrm rot="10800000" flipH="1" flipV="1">
            <a:off x="1862455" y="1484630"/>
            <a:ext cx="281940" cy="57213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5">
              <a:alpha val="80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dirty="0">
              <a:solidFill>
                <a:schemeClr val="lt1"/>
              </a:solidFill>
              <a:latin typeface="Arial" panose="020B0604020202090204" pitchFamily="34" charset="0"/>
              <a:ea typeface="微软雅黑" charset="-122"/>
            </a:endParaRPr>
          </a:p>
        </p:txBody>
      </p:sp>
      <p:sp>
        <p:nvSpPr>
          <p:cNvPr id="28" name="任意多边形: 形状 14"/>
          <p:cNvSpPr>
            <a:spLocks noChangeAspect="1"/>
          </p:cNvSpPr>
          <p:nvPr>
            <p:custDataLst>
              <p:tags r:id="rId6"/>
            </p:custDataLst>
          </p:nvPr>
        </p:nvSpPr>
        <p:spPr>
          <a:xfrm rot="10800000" flipH="1" flipV="1">
            <a:off x="2235835" y="1484630"/>
            <a:ext cx="281940" cy="57213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5275" h="599179">
                <a:moveTo>
                  <a:pt x="207995" y="0"/>
                </a:moveTo>
                <a:lnTo>
                  <a:pt x="218480" y="17025"/>
                </a:lnTo>
                <a:cubicBezTo>
                  <a:pt x="231034" y="32364"/>
                  <a:pt x="246314" y="46986"/>
                  <a:pt x="263922" y="59952"/>
                </a:cubicBezTo>
                <a:lnTo>
                  <a:pt x="275967" y="66705"/>
                </a:lnTo>
                <a:cubicBezTo>
                  <a:pt x="274744" y="66607"/>
                  <a:pt x="166924" y="148026"/>
                  <a:pt x="152376" y="303904"/>
                </a:cubicBezTo>
                <a:lnTo>
                  <a:pt x="295275" y="303904"/>
                </a:lnTo>
                <a:lnTo>
                  <a:pt x="295275" y="599179"/>
                </a:lnTo>
                <a:lnTo>
                  <a:pt x="0" y="599179"/>
                </a:lnTo>
                <a:lnTo>
                  <a:pt x="0" y="334942"/>
                </a:lnTo>
                <a:cubicBezTo>
                  <a:pt x="10368" y="113589"/>
                  <a:pt x="207637" y="2353"/>
                  <a:pt x="207995" y="0"/>
                </a:cubicBezTo>
                <a:close/>
              </a:path>
            </a:pathLst>
          </a:custGeom>
          <a:solidFill>
            <a:schemeClr val="accent5">
              <a:alpha val="80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zh-CN" altLang="en-US">
              <a:solidFill>
                <a:schemeClr val="lt1"/>
              </a:solidFill>
              <a:latin typeface="Arial" panose="020B0604020202090204" pitchFamily="34" charset="0"/>
              <a:ea typeface="微软雅黑" charset="-122"/>
            </a:endParaRPr>
          </a:p>
        </p:txBody>
      </p:sp>
      <p:sp>
        <p:nvSpPr>
          <p:cNvPr id="31" name="文本框 30"/>
          <p:cNvSpPr txBox="1"/>
          <p:nvPr>
            <p:custDataLst>
              <p:tags r:id="rId7"/>
            </p:custDataLst>
          </p:nvPr>
        </p:nvSpPr>
        <p:spPr>
          <a:xfrm>
            <a:off x="7163435" y="1484630"/>
            <a:ext cx="3351530" cy="3887470"/>
          </a:xfrm>
          <a:prstGeom prst="rect">
            <a:avLst/>
          </a:prstGeom>
          <a:noFill/>
        </p:spPr>
        <p:txBody>
          <a:bodyPr wrap="square" rtlCol="0" anchor="ctr" anchorCtr="0">
            <a:normAutofit/>
          </a:bodyPr>
          <a:lstStyle/>
          <a:p>
            <a:pPr indent="0" algn="just" fontAlgn="auto">
              <a:lnSpc>
                <a:spcPct val="150000"/>
              </a:lnSpc>
              <a:spcAft>
                <a:spcPts val="1200"/>
              </a:spcAft>
            </a:pPr>
            <a:r>
              <a:rPr lang="zh-CN" altLang="en-US" sz="2000">
                <a:solidFill>
                  <a:schemeClr val="lt1"/>
                </a:solidFill>
              </a:rPr>
              <a:t>打印作业指导书</a:t>
            </a:r>
            <a:r>
              <a:rPr lang="en-US" altLang="zh-CN" sz="2000">
                <a:solidFill>
                  <a:schemeClr val="lt1"/>
                </a:solidFill>
              </a:rPr>
              <a:t>  </a:t>
            </a:r>
            <a:r>
              <a:rPr lang="zh-CN" altLang="en-US" sz="2000">
                <a:solidFill>
                  <a:schemeClr val="lt1"/>
                </a:solidFill>
              </a:rPr>
              <a:t>看可以</a:t>
            </a:r>
            <a:r>
              <a:rPr lang="en-US" altLang="zh-CN" sz="2000">
                <a:solidFill>
                  <a:schemeClr val="lt1"/>
                </a:solidFill>
              </a:rPr>
              <a:t>   </a:t>
            </a:r>
            <a:r>
              <a:rPr lang="zh-CN" altLang="en-US" sz="2000">
                <a:solidFill>
                  <a:schemeClr val="lt1"/>
                </a:solidFill>
              </a:rPr>
              <a:t>某道流程什么时候完成的？谁完成的？如何留痕</a:t>
            </a:r>
            <a:r>
              <a:rPr lang="en-US" altLang="zh-CN" sz="2000">
                <a:solidFill>
                  <a:schemeClr val="lt1"/>
                </a:solidFill>
              </a:rPr>
              <a:t> </a:t>
            </a:r>
            <a:r>
              <a:rPr lang="zh-CN" altLang="en-US" sz="2000">
                <a:solidFill>
                  <a:schemeClr val="lt1"/>
                </a:solidFill>
              </a:rPr>
              <a:t>手写？</a:t>
            </a:r>
            <a:r>
              <a:rPr lang="en-US" altLang="zh-CN" sz="2000">
                <a:solidFill>
                  <a:schemeClr val="lt1"/>
                </a:solidFill>
              </a:rPr>
              <a:t> </a:t>
            </a:r>
            <a:r>
              <a:rPr lang="zh-CN" altLang="en-US" sz="2000">
                <a:solidFill>
                  <a:schemeClr val="lt1"/>
                </a:solidFill>
              </a:rPr>
              <a:t>还是</a:t>
            </a:r>
            <a:r>
              <a:rPr lang="en-US" altLang="zh-CN" sz="2000">
                <a:solidFill>
                  <a:schemeClr val="lt1"/>
                </a:solidFill>
              </a:rPr>
              <a:t>excel</a:t>
            </a:r>
            <a:endParaRPr lang="en-US" altLang="zh-CN" sz="2000">
              <a:solidFill>
                <a:schemeClr val="lt1"/>
              </a:solidFill>
            </a:endParaRPr>
          </a:p>
        </p:txBody>
      </p:sp>
      <p:sp>
        <p:nvSpPr>
          <p:cNvPr id="3" name="标题 2"/>
          <p:cNvSpPr>
            <a:spLocks noGrp="1"/>
          </p:cNvSpPr>
          <p:nvPr>
            <p:ph type="title"/>
            <p:custDataLst>
              <p:tags r:id="rId8"/>
            </p:custDataLst>
          </p:nvPr>
        </p:nvSpPr>
        <p:spPr>
          <a:xfrm>
            <a:off x="1863090" y="2244725"/>
            <a:ext cx="3775075" cy="2363470"/>
          </a:xfrm>
        </p:spPr>
        <p:txBody>
          <a:bodyPr/>
          <a:lstStyle/>
          <a:p>
            <a:r>
              <a:rPr lang="en-US" sz="4400" spc="280">
                <a:solidFill>
                  <a:schemeClr val="lt1"/>
                </a:solidFill>
                <a:latin typeface="汉仪大黑简" panose="02010600000101010101" charset="-122"/>
                <a:ea typeface="汉仪大黑简" panose="02010600000101010101" charset="-122"/>
                <a:cs typeface="汉仪大黑简" panose="02010600000101010101" charset="-122"/>
                <a:sym typeface="+mn-ea"/>
              </a:rPr>
              <a:t>4</a:t>
            </a:r>
            <a:r>
              <a:rPr lang="zh-CN" altLang="en-US" sz="4400" spc="280">
                <a:solidFill>
                  <a:schemeClr val="lt1"/>
                </a:solidFill>
                <a:latin typeface="汉仪大黑简" panose="02010600000101010101" charset="-122"/>
                <a:ea typeface="汉仪大黑简" panose="02010600000101010101" charset="-122"/>
                <a:cs typeface="汉仪大黑简" panose="02010600000101010101" charset="-122"/>
                <a:sym typeface="+mn-ea"/>
              </a:rPr>
              <a:t>数据流转</a:t>
            </a:r>
            <a:endParaRPr lang="zh-CN" altLang="en-US" sz="4400" spc="280">
              <a:solidFill>
                <a:schemeClr val="lt1"/>
              </a:solidFill>
              <a:latin typeface="汉仪大黑简" panose="02010600000101010101" charset="-122"/>
              <a:ea typeface="汉仪大黑简" panose="02010600000101010101" charset="-122"/>
              <a:cs typeface="汉仪大黑简" panose="02010600000101010101" charset="-122"/>
              <a:sym typeface="+mn-ea"/>
            </a:endParaRPr>
          </a:p>
        </p:txBody>
      </p:sp>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80340" y="2459990"/>
            <a:ext cx="7852410" cy="2861310"/>
          </a:xfrm>
          <a:prstGeom prst="rect">
            <a:avLst/>
          </a:prstGeom>
          <a:noFill/>
        </p:spPr>
        <p:txBody>
          <a:bodyPr wrap="square" rtlCol="0">
            <a:spAutoFit/>
          </a:bodyPr>
          <a:p>
            <a:r>
              <a:rPr lang="zh-CN" altLang="en-US" sz="6000" dirty="0">
                <a:solidFill>
                  <a:schemeClr val="lt1"/>
                </a:solidFill>
                <a:latin typeface="思源黑体 CN Bold" panose="020B0800000000000000" pitchFamily="34" charset="-122"/>
                <a:ea typeface="思源黑体 CN Bold" panose="020B0800000000000000" pitchFamily="34" charset="-122"/>
              </a:rPr>
              <a:t>车间还在靠纸单？</a:t>
            </a:r>
            <a:br>
              <a:rPr lang="zh-CN" altLang="en-US" sz="6000" dirty="0">
                <a:solidFill>
                  <a:schemeClr val="lt1"/>
                </a:solidFill>
                <a:latin typeface="思源黑体 CN Bold" panose="020B0800000000000000" pitchFamily="34" charset="-122"/>
                <a:ea typeface="思源黑体 CN Bold" panose="020B0800000000000000" pitchFamily="34" charset="-122"/>
              </a:rPr>
            </a:br>
            <a:r>
              <a:rPr lang="zh-CN" altLang="en-US" sz="6000" dirty="0">
                <a:solidFill>
                  <a:schemeClr val="lt1"/>
                </a:solidFill>
                <a:latin typeface="思源黑体 CN Bold" panose="020B0800000000000000" pitchFamily="34" charset="-122"/>
                <a:ea typeface="思源黑体 CN Bold" panose="020B0800000000000000" pitchFamily="34" charset="-122"/>
              </a:rPr>
              <a:t>打破黑匣子</a:t>
            </a:r>
            <a:br>
              <a:rPr lang="zh-CN" altLang="en-US" sz="6000" dirty="0">
                <a:solidFill>
                  <a:schemeClr val="lt1"/>
                </a:solidFill>
                <a:latin typeface="思源黑体 CN Bold" panose="020B0800000000000000" pitchFamily="34" charset="-122"/>
                <a:ea typeface="思源黑体 CN Bold" panose="020B0800000000000000" pitchFamily="34" charset="-122"/>
              </a:rPr>
            </a:br>
            <a:endParaRPr lang="zh-CN" altLang="en-US" sz="6000" dirty="0">
              <a:solidFill>
                <a:schemeClr val="lt1"/>
              </a:solidFill>
              <a:latin typeface="思源黑体 CN Bold" panose="020B0800000000000000" pitchFamily="34" charset="-122"/>
              <a:ea typeface="思源黑体 CN Bold" panose="020B0800000000000000" pitchFamily="34" charset="-122"/>
            </a:endParaRPr>
          </a:p>
        </p:txBody>
      </p:sp>
      <p:pic>
        <p:nvPicPr>
          <p:cNvPr id="8" name="图片 7" descr="小工单logo-白色@3x"/>
          <p:cNvPicPr>
            <a:picLocks noChangeAspect="1"/>
          </p:cNvPicPr>
          <p:nvPr>
            <p:custDataLst>
              <p:tags r:id="rId2"/>
            </p:custDataLst>
          </p:nvPr>
        </p:nvPicPr>
        <p:blipFill>
          <a:blip r:embed="rId3"/>
          <a:stretch>
            <a:fillRect/>
          </a:stretch>
        </p:blipFill>
        <p:spPr>
          <a:xfrm>
            <a:off x="10289931" y="653213"/>
            <a:ext cx="1532886" cy="385312"/>
          </a:xfrm>
          <a:prstGeom prst="rect">
            <a:avLst/>
          </a:prstGeom>
        </p:spPr>
      </p:pic>
      <p:pic>
        <p:nvPicPr>
          <p:cNvPr id="10" name="图片 9" descr="/Users/mac/Library/Containers/com.kingsoft.wpsoffice.mac/Data/tmp/picturecompress_20250519120011/output_1.jpgoutput_1"/>
          <p:cNvPicPr>
            <a:picLocks noChangeAspect="1"/>
          </p:cNvPicPr>
          <p:nvPr/>
        </p:nvPicPr>
        <p:blipFill>
          <a:blip r:embed="rId4"/>
          <a:stretch>
            <a:fillRect/>
          </a:stretch>
        </p:blipFill>
        <p:spPr>
          <a:xfrm>
            <a:off x="6082665" y="1303655"/>
            <a:ext cx="5893435" cy="8331835"/>
          </a:xfrm>
          <a:prstGeom prst="rect">
            <a:avLst/>
          </a:prstGeom>
        </p:spPr>
      </p:pic>
      <p:sp>
        <p:nvSpPr>
          <p:cNvPr id="3" name="文本框 2"/>
          <p:cNvSpPr txBox="1"/>
          <p:nvPr>
            <p:custDataLst>
              <p:tags r:id="rId5"/>
            </p:custDataLst>
          </p:nvPr>
        </p:nvSpPr>
        <p:spPr>
          <a:xfrm>
            <a:off x="279400" y="4571365"/>
            <a:ext cx="4953000" cy="337185"/>
          </a:xfrm>
          <a:prstGeom prst="rect">
            <a:avLst/>
          </a:prstGeom>
          <a:noFill/>
        </p:spPr>
        <p:txBody>
          <a:bodyPr wrap="square" rtlCol="0">
            <a:spAutoFit/>
          </a:bodyPr>
          <a:lstStyle/>
          <a:p>
            <a:r>
              <a:rPr lang="zh-CN" altLang="en-US" sz="1600" dirty="0">
                <a:solidFill>
                  <a:schemeClr val="lt1">
                    <a:alpha val="67000"/>
                  </a:schemeClr>
                </a:solidFill>
                <a:latin typeface="+mn-ea"/>
              </a:rPr>
              <a:t>创建工单</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rPr>
              <a:t>像支付一样</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rPr>
              <a:t>扫码确认报工</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rPr>
              <a:t>人人会用</a:t>
            </a:r>
            <a:endParaRPr lang="zh-CN" altLang="en-US" sz="1600" dirty="0">
              <a:solidFill>
                <a:schemeClr val="lt1">
                  <a:alpha val="67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VCG41N1402826970"/>
          <p:cNvPicPr>
            <a:picLocks noChangeAspect="1"/>
          </p:cNvPicPr>
          <p:nvPr>
            <p:custDataLst>
              <p:tags r:id="rId1"/>
            </p:custDataLst>
          </p:nvPr>
        </p:nvPicPr>
        <p:blipFill>
          <a:blip r:embed="rId2">
            <a:alphaModFix amt="20000"/>
            <a:lum bright="18000"/>
          </a:blip>
          <a:srcRect t="5017" b="14933"/>
          <a:stretch>
            <a:fillRect/>
          </a:stretch>
        </p:blipFill>
        <p:spPr>
          <a:xfrm>
            <a:off x="0" y="0"/>
            <a:ext cx="12192635" cy="6858000"/>
          </a:xfrm>
          <a:prstGeom prst="rect">
            <a:avLst/>
          </a:prstGeom>
          <a:noFill/>
        </p:spPr>
      </p:pic>
      <p:sp>
        <p:nvSpPr>
          <p:cNvPr id="4" name="同心圆 3"/>
          <p:cNvSpPr/>
          <p:nvPr>
            <p:custDataLst>
              <p:tags r:id="rId3"/>
            </p:custDataLst>
          </p:nvPr>
        </p:nvSpPr>
        <p:spPr>
          <a:xfrm rot="10800000">
            <a:off x="-1708785" y="-6534150"/>
            <a:ext cx="11381740" cy="11381740"/>
          </a:xfrm>
          <a:prstGeom prst="donut">
            <a:avLst/>
          </a:prstGeom>
          <a:gradFill>
            <a:gsLst>
              <a:gs pos="0">
                <a:srgbClr val="DC2C00">
                  <a:alpha val="5000"/>
                </a:srgbClr>
              </a:gs>
              <a:gs pos="59000">
                <a:srgbClr val="DC2C00">
                  <a:alpha val="0"/>
                </a:srgbClr>
              </a:gs>
            </a:gsLst>
            <a:lin ang="54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dk1"/>
              </a:solidFill>
              <a:cs typeface="思源黑体 CN Light" panose="020B0300000000000000" pitchFamily="34" charset="-122"/>
              <a:sym typeface="+mn-ea"/>
            </a:endParaRPr>
          </a:p>
        </p:txBody>
      </p:sp>
      <p:pic>
        <p:nvPicPr>
          <p:cNvPr id="2" name="图片 1" descr="VCG41N1402826970"/>
          <p:cNvPicPr>
            <a:picLocks noChangeAspect="1"/>
          </p:cNvPicPr>
          <p:nvPr>
            <p:custDataLst>
              <p:tags r:id="rId4"/>
            </p:custDataLst>
          </p:nvPr>
        </p:nvPicPr>
        <p:blipFill>
          <a:blip r:embed="rId2">
            <a:alphaModFix amt="20000"/>
            <a:lum bright="18000"/>
          </a:blip>
          <a:srcRect t="5017" b="14933"/>
          <a:stretch>
            <a:fillRect/>
          </a:stretch>
        </p:blipFill>
        <p:spPr>
          <a:xfrm>
            <a:off x="4956810" y="953135"/>
            <a:ext cx="12192635" cy="6858000"/>
          </a:xfrm>
          <a:prstGeom prst="rect">
            <a:avLst/>
          </a:prstGeom>
          <a:noFill/>
        </p:spPr>
      </p:pic>
      <p:sp>
        <p:nvSpPr>
          <p:cNvPr id="5" name="同心圆 4"/>
          <p:cNvSpPr/>
          <p:nvPr>
            <p:custDataLst>
              <p:tags r:id="rId5"/>
            </p:custDataLst>
          </p:nvPr>
        </p:nvSpPr>
        <p:spPr>
          <a:xfrm>
            <a:off x="5645785" y="4044315"/>
            <a:ext cx="6546215" cy="6546215"/>
          </a:xfrm>
          <a:prstGeom prst="donut">
            <a:avLst>
              <a:gd name="adj" fmla="val 20774"/>
            </a:avLst>
          </a:prstGeom>
          <a:gradFill>
            <a:gsLst>
              <a:gs pos="0">
                <a:srgbClr val="DC2C00">
                  <a:alpha val="5000"/>
                </a:srgbClr>
              </a:gs>
              <a:gs pos="59000">
                <a:srgbClr val="DC2C00">
                  <a:alpha val="0"/>
                </a:srgbClr>
              </a:gs>
            </a:gsLst>
            <a:lin ang="54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dk1"/>
              </a:solidFill>
              <a:cs typeface="思源黑体 CN Light" panose="020B0300000000000000" pitchFamily="34" charset="-122"/>
              <a:sym typeface="+mn-ea"/>
            </a:endParaRPr>
          </a:p>
        </p:txBody>
      </p:sp>
      <p:pic>
        <p:nvPicPr>
          <p:cNvPr id="3" name="图片 2" descr="8月9日(2)"/>
          <p:cNvPicPr>
            <a:picLocks noChangeAspect="1"/>
          </p:cNvPicPr>
          <p:nvPr/>
        </p:nvPicPr>
        <p:blipFill>
          <a:blip r:embed="rId6"/>
          <a:stretch>
            <a:fillRect/>
          </a:stretch>
        </p:blipFill>
        <p:spPr>
          <a:xfrm>
            <a:off x="813435" y="0"/>
            <a:ext cx="10566400" cy="6900545"/>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VCG41N1402826970"/>
          <p:cNvPicPr>
            <a:picLocks noChangeAspect="1"/>
          </p:cNvPicPr>
          <p:nvPr>
            <p:custDataLst>
              <p:tags r:id="rId1"/>
            </p:custDataLst>
          </p:nvPr>
        </p:nvPicPr>
        <p:blipFill>
          <a:blip r:embed="rId2">
            <a:alphaModFix amt="20000"/>
            <a:lum bright="18000"/>
          </a:blip>
          <a:srcRect t="5017" b="14933"/>
          <a:stretch>
            <a:fillRect/>
          </a:stretch>
        </p:blipFill>
        <p:spPr>
          <a:xfrm>
            <a:off x="0" y="-38735"/>
            <a:ext cx="12261215" cy="6935470"/>
          </a:xfrm>
          <a:prstGeom prst="rect">
            <a:avLst/>
          </a:prstGeom>
          <a:noFill/>
        </p:spPr>
      </p:pic>
      <p:sp>
        <p:nvSpPr>
          <p:cNvPr id="4" name="同心圆 3"/>
          <p:cNvSpPr/>
          <p:nvPr>
            <p:custDataLst>
              <p:tags r:id="rId3"/>
            </p:custDataLst>
          </p:nvPr>
        </p:nvSpPr>
        <p:spPr>
          <a:xfrm rot="10800000">
            <a:off x="-1597226" y="-6391740"/>
            <a:ext cx="11219122" cy="11219122"/>
          </a:xfrm>
          <a:prstGeom prst="donut">
            <a:avLst/>
          </a:prstGeom>
          <a:gradFill>
            <a:gsLst>
              <a:gs pos="0">
                <a:srgbClr val="C30000">
                  <a:alpha val="5000"/>
                </a:srgbClr>
              </a:gs>
              <a:gs pos="59000">
                <a:srgbClr val="C30000">
                  <a:alpha val="0"/>
                </a:srgbClr>
              </a:gs>
            </a:gsLst>
            <a:lin ang="54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775">
              <a:solidFill>
                <a:schemeClr val="dk1"/>
              </a:solidFill>
              <a:cs typeface="思源黑体 CN Light" panose="020B0300000000000000" pitchFamily="34" charset="-122"/>
              <a:sym typeface="+mn-ea"/>
            </a:endParaRPr>
          </a:p>
        </p:txBody>
      </p:sp>
      <p:pic>
        <p:nvPicPr>
          <p:cNvPr id="2" name="图片 1" descr="VCG41N1402826970"/>
          <p:cNvPicPr>
            <a:picLocks noChangeAspect="1"/>
          </p:cNvPicPr>
          <p:nvPr>
            <p:custDataLst>
              <p:tags r:id="rId4"/>
            </p:custDataLst>
          </p:nvPr>
        </p:nvPicPr>
        <p:blipFill>
          <a:blip r:embed="rId2">
            <a:alphaModFix amt="20000"/>
            <a:lum bright="18000"/>
          </a:blip>
          <a:srcRect t="5017" b="14933"/>
          <a:stretch>
            <a:fillRect/>
          </a:stretch>
        </p:blipFill>
        <p:spPr>
          <a:xfrm>
            <a:off x="-130175" y="0"/>
            <a:ext cx="12391390" cy="6896735"/>
          </a:xfrm>
          <a:prstGeom prst="rect">
            <a:avLst/>
          </a:prstGeom>
          <a:noFill/>
        </p:spPr>
      </p:pic>
      <p:sp>
        <p:nvSpPr>
          <p:cNvPr id="5" name="同心圆 4"/>
          <p:cNvSpPr/>
          <p:nvPr>
            <p:custDataLst>
              <p:tags r:id="rId5"/>
            </p:custDataLst>
          </p:nvPr>
        </p:nvSpPr>
        <p:spPr>
          <a:xfrm>
            <a:off x="5652264" y="4035584"/>
            <a:ext cx="6452685" cy="6452685"/>
          </a:xfrm>
          <a:prstGeom prst="donut">
            <a:avLst>
              <a:gd name="adj" fmla="val 20774"/>
            </a:avLst>
          </a:prstGeom>
          <a:gradFill>
            <a:gsLst>
              <a:gs pos="0">
                <a:srgbClr val="C30000">
                  <a:alpha val="5000"/>
                </a:srgbClr>
              </a:gs>
              <a:gs pos="59000">
                <a:srgbClr val="C30000">
                  <a:alpha val="0"/>
                </a:srgbClr>
              </a:gs>
            </a:gsLst>
            <a:lin ang="54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775">
              <a:solidFill>
                <a:schemeClr val="dk1"/>
              </a:solidFill>
              <a:cs typeface="思源黑体 CN Light" panose="020B0300000000000000" pitchFamily="34" charset="-122"/>
              <a:sym typeface="+mn-ea"/>
            </a:endParaRPr>
          </a:p>
        </p:txBody>
      </p:sp>
      <p:sp>
        <p:nvSpPr>
          <p:cNvPr id="9" name="文本框 8"/>
          <p:cNvSpPr txBox="1"/>
          <p:nvPr>
            <p:custDataLst>
              <p:tags r:id="rId6"/>
            </p:custDataLst>
          </p:nvPr>
        </p:nvSpPr>
        <p:spPr>
          <a:xfrm>
            <a:off x="298652" y="188585"/>
            <a:ext cx="8453277" cy="515620"/>
          </a:xfrm>
          <a:prstGeom prst="rect">
            <a:avLst/>
          </a:prstGeom>
          <a:noFill/>
          <a:ln>
            <a:noFill/>
          </a:ln>
        </p:spPr>
        <p:txBody>
          <a:bodyPr wrap="square" rtlCol="0">
            <a:spAutoFit/>
            <a:scene3d>
              <a:camera prst="orthographicFront"/>
              <a:lightRig rig="threePt" dir="t"/>
            </a:scene3d>
          </a:bodyPr>
          <a:p>
            <a:r>
              <a:rPr lang="zh-CN" altLang="en-US" sz="2755" b="1">
                <a:ln>
                  <a:noFill/>
                </a:ln>
                <a:solidFill>
                  <a:schemeClr val="lt1"/>
                </a:solidFill>
                <a:effectLst>
                  <a:outerShdw blurRad="38100" dist="25400" dir="5400000" algn="ctr" rotWithShape="0">
                    <a:srgbClr val="6E747A">
                      <a:alpha val="43000"/>
                    </a:srgbClr>
                  </a:outerShdw>
                </a:effectLst>
              </a:rPr>
              <a:t>做中小生产企业入门款生产管理软件</a:t>
            </a:r>
            <a:r>
              <a:rPr lang="en-US" altLang="zh-CN" sz="2755" b="1">
                <a:ln>
                  <a:noFill/>
                </a:ln>
                <a:solidFill>
                  <a:schemeClr val="lt1"/>
                </a:solidFill>
                <a:effectLst>
                  <a:outerShdw blurRad="38100" dist="25400" dir="5400000" algn="ctr" rotWithShape="0">
                    <a:srgbClr val="6E747A">
                      <a:alpha val="43000"/>
                    </a:srgbClr>
                  </a:outerShdw>
                </a:effectLst>
              </a:rPr>
              <a:t> </a:t>
            </a:r>
            <a:r>
              <a:rPr lang="zh-CN" altLang="en-US" sz="2755" b="1">
                <a:ln>
                  <a:noFill/>
                </a:ln>
                <a:solidFill>
                  <a:schemeClr val="lt1"/>
                </a:solidFill>
                <a:effectLst>
                  <a:outerShdw blurRad="38100" dist="25400" dir="5400000" algn="ctr" rotWithShape="0">
                    <a:srgbClr val="6E747A">
                      <a:alpha val="43000"/>
                    </a:srgbClr>
                  </a:outerShdw>
                </a:effectLst>
              </a:rPr>
              <a:t>人人会用</a:t>
            </a:r>
            <a:r>
              <a:rPr lang="en-US" altLang="zh-CN" sz="2755" b="1">
                <a:ln>
                  <a:noFill/>
                </a:ln>
                <a:solidFill>
                  <a:schemeClr val="lt1"/>
                </a:solidFill>
                <a:effectLst>
                  <a:outerShdw blurRad="38100" dist="25400" dir="5400000" algn="ctr" rotWithShape="0">
                    <a:srgbClr val="6E747A">
                      <a:alpha val="43000"/>
                    </a:srgbClr>
                  </a:outerShdw>
                </a:effectLst>
              </a:rPr>
              <a:t> </a:t>
            </a:r>
            <a:endParaRPr lang="en-US" altLang="zh-CN" sz="2755" b="1">
              <a:ln>
                <a:noFill/>
              </a:ln>
              <a:solidFill>
                <a:schemeClr val="lt1"/>
              </a:solidFill>
              <a:effectLst>
                <a:outerShdw blurRad="38100" dist="25400" dir="5400000" algn="ctr" rotWithShape="0">
                  <a:srgbClr val="6E747A">
                    <a:alpha val="43000"/>
                  </a:srgbClr>
                </a:outerShdw>
              </a:effectLst>
            </a:endParaRPr>
          </a:p>
        </p:txBody>
      </p:sp>
      <p:sp>
        <p:nvSpPr>
          <p:cNvPr id="21" name="文本框 20"/>
          <p:cNvSpPr txBox="1"/>
          <p:nvPr>
            <p:custDataLst>
              <p:tags r:id="rId7"/>
            </p:custDataLst>
          </p:nvPr>
        </p:nvSpPr>
        <p:spPr>
          <a:xfrm>
            <a:off x="9539899" y="6196912"/>
            <a:ext cx="1999212" cy="515620"/>
          </a:xfrm>
          <a:prstGeom prst="rect">
            <a:avLst/>
          </a:prstGeom>
          <a:noFill/>
        </p:spPr>
        <p:txBody>
          <a:bodyPr wrap="square" rtlCol="0">
            <a:spAutoFit/>
            <a:scene3d>
              <a:camera prst="orthographicFront"/>
              <a:lightRig rig="threePt" dir="t"/>
            </a:scene3d>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2755" b="1" i="0" u="none" strike="noStrike" kern="1200" cap="none" spc="0" normalizeH="0" baseline="0" noProof="0" dirty="0">
                <a:solidFill>
                  <a:schemeClr val="lt1"/>
                </a:solidFill>
                <a:effectLst>
                  <a:outerShdw blurRad="38100" dist="25400" dir="5400000" algn="ctr" rotWithShape="0">
                    <a:srgbClr val="6E747A">
                      <a:alpha val="43000"/>
                      <a:alpha val="43000"/>
                    </a:srgbClr>
                  </a:outerShdw>
                </a:effectLst>
                <a:uLnTx/>
                <a:uFillTx/>
                <a:latin typeface="微软雅黑 Light" pitchFamily="34" charset="-122"/>
                <a:ea typeface="微软雅黑" charset="-122"/>
                <a:sym typeface="微软雅黑 Light" pitchFamily="34" charset="-122"/>
              </a:rPr>
              <a:t>我的任务</a:t>
            </a:r>
            <a:endParaRPr kumimoji="0" lang="zh-CN" altLang="en-US" sz="2755" b="1" i="0" u="none" strike="noStrike" kern="1200" cap="none" spc="0" normalizeH="0" baseline="0" noProof="0" dirty="0">
              <a:solidFill>
                <a:schemeClr val="lt1"/>
              </a:solidFill>
              <a:effectLst>
                <a:outerShdw blurRad="38100" dist="25400" dir="5400000" algn="ctr" rotWithShape="0">
                  <a:srgbClr val="6E747A">
                    <a:alpha val="43000"/>
                    <a:alpha val="43000"/>
                  </a:srgbClr>
                </a:outerShdw>
              </a:effectLst>
              <a:uLnTx/>
              <a:uFillTx/>
              <a:latin typeface="微软雅黑 Light" pitchFamily="34" charset="-122"/>
              <a:ea typeface="微软雅黑" charset="-122"/>
              <a:sym typeface="微软雅黑 Light" pitchFamily="34" charset="-122"/>
            </a:endParaRPr>
          </a:p>
        </p:txBody>
      </p:sp>
      <p:sp>
        <p:nvSpPr>
          <p:cNvPr id="16" name="文本框 15"/>
          <p:cNvSpPr txBox="1"/>
          <p:nvPr>
            <p:custDataLst>
              <p:tags r:id="rId8"/>
            </p:custDataLst>
          </p:nvPr>
        </p:nvSpPr>
        <p:spPr>
          <a:xfrm>
            <a:off x="6752644" y="6196912"/>
            <a:ext cx="1999212" cy="515620"/>
          </a:xfrm>
          <a:prstGeom prst="rect">
            <a:avLst/>
          </a:prstGeom>
          <a:noFill/>
        </p:spPr>
        <p:txBody>
          <a:bodyPr wrap="square" rtlCol="0">
            <a:spAutoFit/>
            <a:scene3d>
              <a:camera prst="orthographicFront"/>
              <a:lightRig rig="threePt" dir="t"/>
            </a:scene3d>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2755" b="1" i="0" u="none" strike="noStrike" kern="1200" cap="none" spc="0" normalizeH="0" baseline="0" noProof="0" dirty="0">
                <a:solidFill>
                  <a:schemeClr val="lt1"/>
                </a:solidFill>
                <a:effectLst>
                  <a:outerShdw blurRad="38100" dist="25400" dir="5400000" algn="ctr" rotWithShape="0">
                    <a:srgbClr val="6E747A">
                      <a:alpha val="43000"/>
                      <a:alpha val="43000"/>
                    </a:srgbClr>
                  </a:outerShdw>
                </a:effectLst>
                <a:uLnTx/>
                <a:uFillTx/>
                <a:latin typeface="微软雅黑 Light" pitchFamily="34" charset="-122"/>
                <a:ea typeface="微软雅黑" charset="-122"/>
                <a:sym typeface="微软雅黑 Light" pitchFamily="34" charset="-122"/>
              </a:rPr>
              <a:t>扫码报工</a:t>
            </a:r>
            <a:endParaRPr kumimoji="0" lang="zh-CN" altLang="en-US" sz="2755" b="1" i="0" u="none" strike="noStrike" kern="1200" cap="none" spc="0" normalizeH="0" baseline="0" noProof="0" dirty="0">
              <a:solidFill>
                <a:schemeClr val="lt1"/>
              </a:solidFill>
              <a:effectLst>
                <a:outerShdw blurRad="38100" dist="25400" dir="5400000" algn="ctr" rotWithShape="0">
                  <a:srgbClr val="6E747A">
                    <a:alpha val="43000"/>
                    <a:alpha val="43000"/>
                  </a:srgbClr>
                </a:outerShdw>
              </a:effectLst>
              <a:uLnTx/>
              <a:uFillTx/>
              <a:latin typeface="微软雅黑 Light" pitchFamily="34" charset="-122"/>
              <a:ea typeface="微软雅黑" charset="-122"/>
              <a:sym typeface="微软雅黑 Light" pitchFamily="34" charset="-122"/>
            </a:endParaRPr>
          </a:p>
        </p:txBody>
      </p:sp>
      <p:sp>
        <p:nvSpPr>
          <p:cNvPr id="23" name="矩形 22"/>
          <p:cNvSpPr/>
          <p:nvPr>
            <p:custDataLst>
              <p:tags r:id="rId9"/>
            </p:custDataLst>
          </p:nvPr>
        </p:nvSpPr>
        <p:spPr>
          <a:xfrm>
            <a:off x="0" y="128270"/>
            <a:ext cx="106680" cy="575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cs typeface="思源黑体 CN Light" panose="020B0300000000000000" pitchFamily="34" charset="-122"/>
            </a:endParaRPr>
          </a:p>
        </p:txBody>
      </p:sp>
      <p:pic>
        <p:nvPicPr>
          <p:cNvPr id="10" name="图片 9" descr="/Users/mac/Library/Containers/com.kingsoft.wpsoffice.mac/Data/tmp/picturecompress_20250519120011/output_1.jpgoutput_1"/>
          <p:cNvPicPr>
            <a:picLocks noChangeAspect="1"/>
          </p:cNvPicPr>
          <p:nvPr/>
        </p:nvPicPr>
        <p:blipFill>
          <a:blip r:embed="rId10"/>
          <a:stretch>
            <a:fillRect/>
          </a:stretch>
        </p:blipFill>
        <p:spPr>
          <a:xfrm>
            <a:off x="298450" y="704215"/>
            <a:ext cx="5893435" cy="8331835"/>
          </a:xfrm>
          <a:prstGeom prst="rect">
            <a:avLst/>
          </a:prstGeom>
        </p:spPr>
      </p:pic>
      <p:pic>
        <p:nvPicPr>
          <p:cNvPr id="3" name="图片 2" descr="8月9日"/>
          <p:cNvPicPr>
            <a:picLocks noChangeAspect="1"/>
          </p:cNvPicPr>
          <p:nvPr/>
        </p:nvPicPr>
        <p:blipFill>
          <a:blip r:embed="rId11"/>
          <a:stretch>
            <a:fillRect/>
          </a:stretch>
        </p:blipFill>
        <p:spPr>
          <a:xfrm>
            <a:off x="6612890" y="975995"/>
            <a:ext cx="2341245" cy="5064125"/>
          </a:xfrm>
          <a:prstGeom prst="rect">
            <a:avLst/>
          </a:prstGeom>
        </p:spPr>
      </p:pic>
      <p:pic>
        <p:nvPicPr>
          <p:cNvPr id="8" name="图片 7" descr="8月9日(1)"/>
          <p:cNvPicPr>
            <a:picLocks noChangeAspect="1"/>
          </p:cNvPicPr>
          <p:nvPr/>
        </p:nvPicPr>
        <p:blipFill>
          <a:blip r:embed="rId12"/>
          <a:stretch>
            <a:fillRect/>
          </a:stretch>
        </p:blipFill>
        <p:spPr>
          <a:xfrm>
            <a:off x="9116060" y="975995"/>
            <a:ext cx="2988945" cy="5064125"/>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2"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2"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21" grpId="1"/>
      <p:bldP spid="16" grpId="2"/>
      <p:bldP spid="21" grpId="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截屏2024-11-18 14.30.03"/>
          <p:cNvPicPr>
            <a:picLocks noChangeAspect="1"/>
          </p:cNvPicPr>
          <p:nvPr>
            <p:custDataLst>
              <p:tags r:id="rId1"/>
            </p:custDataLst>
          </p:nvPr>
        </p:nvPicPr>
        <p:blipFill>
          <a:blip r:embed="rId2"/>
          <a:stretch>
            <a:fillRect/>
          </a:stretch>
        </p:blipFill>
        <p:spPr>
          <a:xfrm>
            <a:off x="-405765" y="621665"/>
            <a:ext cx="13002260" cy="7977505"/>
          </a:xfrm>
          <a:prstGeom prst="rect">
            <a:avLst/>
          </a:prstGeom>
        </p:spPr>
      </p:pic>
      <p:sp>
        <p:nvSpPr>
          <p:cNvPr id="18" name="文本框 5"/>
          <p:cNvSpPr>
            <a:spLocks noChangeArrowheads="1"/>
          </p:cNvSpPr>
          <p:nvPr>
            <p:custDataLst>
              <p:tags r:id="rId3"/>
            </p:custDataLst>
          </p:nvPr>
        </p:nvSpPr>
        <p:spPr bwMode="auto">
          <a:xfrm>
            <a:off x="1272540" y="271145"/>
            <a:ext cx="964628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charset="-122"/>
                <a:ea typeface="微软雅黑" charset="-122"/>
                <a:sym typeface="Calibri" charset="0"/>
              </a:defRPr>
            </a:lvl1pPr>
            <a:lvl2pPr marL="742950" indent="-285750">
              <a:spcBef>
                <a:spcPct val="20000"/>
              </a:spcBef>
              <a:buFont typeface="Arial" panose="020B0604020202090204" pitchFamily="34" charset="0"/>
              <a:buChar char="–"/>
              <a:defRPr sz="2800">
                <a:solidFill>
                  <a:schemeClr val="tx1"/>
                </a:solidFill>
                <a:latin typeface="微软雅黑" charset="-122"/>
                <a:ea typeface="微软雅黑" charset="-122"/>
                <a:sym typeface="Calibri" charset="0"/>
              </a:defRPr>
            </a:lvl2pPr>
            <a:lvl3pPr marL="1143000" indent="-228600">
              <a:spcBef>
                <a:spcPct val="20000"/>
              </a:spcBef>
              <a:buFont typeface="Arial" panose="020B0604020202090204" pitchFamily="34" charset="0"/>
              <a:buChar char="•"/>
              <a:defRPr sz="2400">
                <a:solidFill>
                  <a:schemeClr val="tx1"/>
                </a:solidFill>
                <a:latin typeface="微软雅黑" charset="-122"/>
                <a:ea typeface="微软雅黑" charset="-122"/>
                <a:sym typeface="Calibri" charset="0"/>
              </a:defRPr>
            </a:lvl3pPr>
            <a:lvl4pPr marL="1600200" indent="-228600">
              <a:spcBef>
                <a:spcPct val="20000"/>
              </a:spcBef>
              <a:buFont typeface="Arial" panose="020B0604020202090204" pitchFamily="34" charset="0"/>
              <a:buChar char="–"/>
              <a:defRPr sz="2000">
                <a:solidFill>
                  <a:schemeClr val="tx1"/>
                </a:solidFill>
                <a:latin typeface="微软雅黑" charset="-122"/>
                <a:ea typeface="微软雅黑" charset="-122"/>
                <a:sym typeface="Calibri" charset="0"/>
              </a:defRPr>
            </a:lvl4pPr>
            <a:lvl5pPr marL="2057400" indent="-228600">
              <a:spcBef>
                <a:spcPct val="20000"/>
              </a:spcBef>
              <a:buFont typeface="Arial" panose="020B0604020202090204" pitchFamily="34" charset="0"/>
              <a:buChar char="»"/>
              <a:defRPr sz="2000">
                <a:solidFill>
                  <a:schemeClr val="tx1"/>
                </a:solidFill>
                <a:latin typeface="微软雅黑" charset="-122"/>
                <a:ea typeface="微软雅黑" charset="-122"/>
                <a:sym typeface="Calibri"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9pPr>
          </a:lstStyle>
          <a:p>
            <a:pPr>
              <a:buNone/>
            </a:pPr>
            <a:r>
              <a:rPr lang="zh-CN" altLang="en-US"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rPr>
              <a:t>生产数据延迟从</a:t>
            </a:r>
            <a:r>
              <a:rPr lang="zh-CN" altLang="en-US" dirty="0">
                <a:solidFill>
                  <a:schemeClr val="accent1"/>
                </a:solidFill>
                <a:effectLst>
                  <a:outerShdw blurRad="38100" dist="25400" dir="5400000" algn="ctr" rotWithShape="0">
                    <a:srgbClr val="6E747A">
                      <a:alpha val="43000"/>
                      <a:alpha val="43000"/>
                    </a:srgbClr>
                  </a:outerShdw>
                </a:effectLst>
                <a:latin typeface="方正大黑体_GBK" panose="02010600010101010101" charset="-122"/>
                <a:ea typeface="方正大黑体_GBK" panose="02010600010101010101" charset="-122"/>
                <a:cs typeface="方正大黑体_GBK" panose="02010600010101010101" charset="-122"/>
                <a:sym typeface="+mn-lt"/>
              </a:rPr>
              <a:t>‘天’</a:t>
            </a:r>
            <a:r>
              <a:rPr lang="zh-CN" altLang="en-US"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rPr>
              <a:t>级</a:t>
            </a:r>
            <a:r>
              <a:rPr lang="en-US" altLang="zh-CN"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rPr>
              <a:t>    </a:t>
            </a:r>
            <a:r>
              <a:rPr lang="zh-CN" altLang="en-US"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rPr>
              <a:t>缩短至</a:t>
            </a:r>
            <a:r>
              <a:rPr lang="zh-CN" altLang="en-US" dirty="0">
                <a:solidFill>
                  <a:schemeClr val="lt1"/>
                </a:solidFill>
                <a:effectLst>
                  <a:outerShdw blurRad="38100" dist="25400" dir="5400000" algn="ctr" rotWithShape="0">
                    <a:srgbClr val="6E747A">
                      <a:alpha val="43000"/>
                      <a:alpha val="43000"/>
                    </a:srgbClr>
                  </a:outerShdw>
                </a:effectLst>
                <a:latin typeface="方正大黑体_GBK" panose="02010600010101010101" charset="-122"/>
                <a:ea typeface="方正大黑体_GBK" panose="02010600010101010101" charset="-122"/>
                <a:cs typeface="方正大黑体_GBK" panose="02010600010101010101" charset="-122"/>
                <a:sym typeface="+mn-lt"/>
              </a:rPr>
              <a:t>‘</a:t>
            </a:r>
            <a:r>
              <a:rPr lang="zh-CN" altLang="en-US" dirty="0">
                <a:solidFill>
                  <a:srgbClr val="00B050"/>
                </a:solidFill>
                <a:effectLst>
                  <a:outerShdw blurRad="38100" dist="25400" dir="5400000" algn="ctr" rotWithShape="0">
                    <a:srgbClr val="6E747A">
                      <a:alpha val="43000"/>
                      <a:alpha val="43000"/>
                    </a:srgbClr>
                  </a:outerShdw>
                </a:effectLst>
                <a:latin typeface="方正大黑体_GBK" panose="02010600010101010101" charset="-122"/>
                <a:ea typeface="方正大黑体_GBK" panose="02010600010101010101" charset="-122"/>
                <a:cs typeface="方正大黑体_GBK" panose="02010600010101010101" charset="-122"/>
                <a:sym typeface="+mn-lt"/>
              </a:rPr>
              <a:t>分钟’</a:t>
            </a:r>
            <a:r>
              <a:rPr lang="zh-CN" altLang="en-US"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rPr>
              <a:t>级</a:t>
            </a:r>
            <a:endParaRPr lang="zh-CN" altLang="en-US" dirty="0">
              <a:solidFill>
                <a:schemeClr val="lt1"/>
              </a:solidFill>
              <a:effectLst>
                <a:outerShdw blurRad="38100" dist="19050" dir="2700000" algn="tl" rotWithShape="0">
                  <a:schemeClr val="dk1">
                    <a:alpha val="40000"/>
                    <a:alpha val="40000"/>
                  </a:schemeClr>
                </a:outerShdw>
              </a:effectLst>
              <a:latin typeface="方正大黑体_GBK" panose="02010600010101010101" charset="-122"/>
              <a:ea typeface="方正大黑体_GBK" panose="02010600010101010101" charset="-122"/>
              <a:cs typeface="方正大黑体_GBK" panose="02010600010101010101" charset="-122"/>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12981731908659_.pic"/>
          <p:cNvPicPr>
            <a:picLocks noChangeAspect="1"/>
          </p:cNvPicPr>
          <p:nvPr>
            <p:custDataLst>
              <p:tags r:id="rId1"/>
            </p:custDataLst>
          </p:nvPr>
        </p:nvPicPr>
        <p:blipFill>
          <a:blip r:embed="rId2"/>
          <a:stretch>
            <a:fillRect/>
          </a:stretch>
        </p:blipFill>
        <p:spPr>
          <a:xfrm>
            <a:off x="5276215" y="1668780"/>
            <a:ext cx="6915785" cy="5187315"/>
          </a:xfrm>
          <a:prstGeom prst="rect">
            <a:avLst/>
          </a:prstGeom>
        </p:spPr>
      </p:pic>
      <p:sp>
        <p:nvSpPr>
          <p:cNvPr id="2" name="椭圆 1"/>
          <p:cNvSpPr/>
          <p:nvPr>
            <p:custDataLst>
              <p:tags r:id="rId3"/>
            </p:custDataLst>
          </p:nvPr>
        </p:nvSpPr>
        <p:spPr>
          <a:xfrm flipH="1">
            <a:off x="1088067" y="450351"/>
            <a:ext cx="786480" cy="780490"/>
          </a:xfrm>
          <a:prstGeom prst="ellipse">
            <a:avLst/>
          </a:prstGeom>
          <a:gradFill>
            <a:gsLst>
              <a:gs pos="0">
                <a:srgbClr val="FFFFFF"/>
              </a:gs>
              <a:gs pos="51000">
                <a:srgbClr val="F2F2F2">
                  <a:lumMod val="95000"/>
                </a:srgbClr>
              </a:gs>
              <a:gs pos="100000">
                <a:srgbClr val="BFBFBF">
                  <a:lumMod val="75000"/>
                </a:srgbClr>
              </a:gs>
            </a:gsLst>
            <a:lin ang="18900000" scaled="0"/>
          </a:gradFill>
          <a:ln w="38100">
            <a:gradFill>
              <a:gsLst>
                <a:gs pos="0">
                  <a:srgbClr val="F2F2F2">
                    <a:lumMod val="95000"/>
                  </a:srgbClr>
                </a:gs>
                <a:gs pos="100000">
                  <a:srgbClr val="D9D9D9">
                    <a:lumMod val="85000"/>
                  </a:srgbClr>
                </a:gs>
              </a:gsLst>
              <a:lin ang="5400000" scaled="0"/>
            </a:gradFill>
          </a:ln>
          <a:effectLst>
            <a:outerShdw blurRad="317500" dist="152400" dir="8100000" algn="tr"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3" name="椭圆 2"/>
          <p:cNvSpPr/>
          <p:nvPr>
            <p:custDataLst>
              <p:tags r:id="rId4"/>
            </p:custDataLst>
          </p:nvPr>
        </p:nvSpPr>
        <p:spPr>
          <a:xfrm flipH="1">
            <a:off x="305622" y="234670"/>
            <a:ext cx="610575" cy="605926"/>
          </a:xfrm>
          <a:prstGeom prst="ellipse">
            <a:avLst/>
          </a:prstGeom>
          <a:solidFill>
            <a:schemeClr val="accent1"/>
          </a:solidFill>
        </p:spPr>
        <p:style>
          <a:lnRef idx="0">
            <a:srgbClr val="FFFFFF"/>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4" name="椭圆 3"/>
          <p:cNvSpPr/>
          <p:nvPr>
            <p:custDataLst>
              <p:tags r:id="rId5"/>
            </p:custDataLst>
          </p:nvPr>
        </p:nvSpPr>
        <p:spPr>
          <a:xfrm flipH="1">
            <a:off x="643186" y="1182375"/>
            <a:ext cx="343740" cy="341125"/>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5" name="文本框 5"/>
          <p:cNvSpPr>
            <a:spLocks noChangeArrowheads="1"/>
          </p:cNvSpPr>
          <p:nvPr/>
        </p:nvSpPr>
        <p:spPr bwMode="auto">
          <a:xfrm>
            <a:off x="2273300" y="628650"/>
            <a:ext cx="8901430"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charset="-122"/>
                <a:ea typeface="微软雅黑" charset="-122"/>
                <a:sym typeface="Calibri" charset="0"/>
              </a:defRPr>
            </a:lvl1pPr>
            <a:lvl2pPr marL="742950" indent="-285750">
              <a:spcBef>
                <a:spcPct val="20000"/>
              </a:spcBef>
              <a:buFont typeface="Arial" panose="020B0604020202090204" pitchFamily="34" charset="0"/>
              <a:buChar char="–"/>
              <a:defRPr sz="2800">
                <a:solidFill>
                  <a:schemeClr val="tx1"/>
                </a:solidFill>
                <a:latin typeface="微软雅黑" charset="-122"/>
                <a:ea typeface="微软雅黑" charset="-122"/>
                <a:sym typeface="Calibri" charset="0"/>
              </a:defRPr>
            </a:lvl2pPr>
            <a:lvl3pPr marL="1143000" indent="-228600">
              <a:spcBef>
                <a:spcPct val="20000"/>
              </a:spcBef>
              <a:buFont typeface="Arial" panose="020B0604020202090204" pitchFamily="34" charset="0"/>
              <a:buChar char="•"/>
              <a:defRPr sz="2400">
                <a:solidFill>
                  <a:schemeClr val="tx1"/>
                </a:solidFill>
                <a:latin typeface="微软雅黑" charset="-122"/>
                <a:ea typeface="微软雅黑" charset="-122"/>
                <a:sym typeface="Calibri" charset="0"/>
              </a:defRPr>
            </a:lvl3pPr>
            <a:lvl4pPr marL="1600200" indent="-228600">
              <a:spcBef>
                <a:spcPct val="20000"/>
              </a:spcBef>
              <a:buFont typeface="Arial" panose="020B0604020202090204" pitchFamily="34" charset="0"/>
              <a:buChar char="–"/>
              <a:defRPr sz="2000">
                <a:solidFill>
                  <a:schemeClr val="tx1"/>
                </a:solidFill>
                <a:latin typeface="微软雅黑" charset="-122"/>
                <a:ea typeface="微软雅黑" charset="-122"/>
                <a:sym typeface="Calibri" charset="0"/>
              </a:defRPr>
            </a:lvl4pPr>
            <a:lvl5pPr marL="2057400" indent="-228600">
              <a:spcBef>
                <a:spcPct val="20000"/>
              </a:spcBef>
              <a:buFont typeface="Arial" panose="020B0604020202090204" pitchFamily="34" charset="0"/>
              <a:buChar char="»"/>
              <a:defRPr sz="2000">
                <a:solidFill>
                  <a:schemeClr val="tx1"/>
                </a:solidFill>
                <a:latin typeface="微软雅黑" charset="-122"/>
                <a:ea typeface="微软雅黑" charset="-122"/>
                <a:sym typeface="Calibri"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charset="-122"/>
                <a:ea typeface="微软雅黑" charset="-122"/>
                <a:sym typeface="Calibri" charset="0"/>
              </a:defRPr>
            </a:lvl9pPr>
          </a:lstStyle>
          <a:p>
            <a:pPr>
              <a:buNone/>
            </a:pPr>
            <a:r>
              <a:rPr lang="zh-CN" altLang="en-US" sz="3600" dirty="0">
                <a:solidFill>
                  <a:schemeClr val="lt1"/>
                </a:solidFill>
                <a:latin typeface="方正大黑体_GBK" panose="02010600010101010101" charset="-122"/>
                <a:ea typeface="方正大黑体_GBK" panose="02010600010101010101" charset="-122"/>
                <a:cs typeface="方正大黑体_GBK" panose="02010600010101010101" charset="-122"/>
                <a:sym typeface="+mn-lt"/>
              </a:rPr>
              <a:t>生产数据可视</a:t>
            </a:r>
            <a:r>
              <a:rPr lang="en-US" altLang="zh-CN" sz="3600" dirty="0">
                <a:solidFill>
                  <a:schemeClr val="lt1"/>
                </a:solidFill>
                <a:latin typeface="方正大黑体_GBK" panose="02010600010101010101" charset="-122"/>
                <a:ea typeface="方正大黑体_GBK" panose="02010600010101010101" charset="-122"/>
                <a:cs typeface="方正大黑体_GBK" panose="02010600010101010101" charset="-122"/>
                <a:sym typeface="+mn-lt"/>
              </a:rPr>
              <a:t> </a:t>
            </a:r>
            <a:r>
              <a:rPr lang="zh-CN" altLang="en-US" sz="3600" dirty="0">
                <a:solidFill>
                  <a:schemeClr val="lt1"/>
                </a:solidFill>
                <a:latin typeface="方正大黑体_GBK" panose="02010600010101010101" charset="-122"/>
                <a:ea typeface="方正大黑体_GBK" panose="02010600010101010101" charset="-122"/>
                <a:cs typeface="方正大黑体_GBK" panose="02010600010101010101" charset="-122"/>
                <a:sym typeface="+mn-lt"/>
              </a:rPr>
              <a:t>你的同行都在用</a:t>
            </a:r>
            <a:endParaRPr lang="zh-CN" altLang="en-US" sz="3600" dirty="0">
              <a:solidFill>
                <a:schemeClr val="lt1"/>
              </a:solidFill>
              <a:latin typeface="方正大黑体_GBK" panose="02010600010101010101" charset="-122"/>
              <a:ea typeface="方正大黑体_GBK" panose="02010600010101010101" charset="-122"/>
              <a:cs typeface="方正大黑体_GBK" panose="02010600010101010101" charset="-122"/>
              <a:sym typeface="+mn-lt"/>
            </a:endParaRPr>
          </a:p>
        </p:txBody>
      </p:sp>
      <p:pic>
        <p:nvPicPr>
          <p:cNvPr id="6" name="图片 5" descr="12971731908575_.pic"/>
          <p:cNvPicPr>
            <a:picLocks noChangeAspect="1"/>
          </p:cNvPicPr>
          <p:nvPr>
            <p:custDataLst>
              <p:tags r:id="rId6"/>
            </p:custDataLst>
          </p:nvPr>
        </p:nvPicPr>
        <p:blipFill>
          <a:blip r:embed="rId7"/>
          <a:stretch>
            <a:fillRect/>
          </a:stretch>
        </p:blipFill>
        <p:spPr>
          <a:xfrm>
            <a:off x="0" y="1668780"/>
            <a:ext cx="6916420" cy="51892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cxnSp>
        <p:nvCxnSpPr>
          <p:cNvPr id="56" name="直接连接符 26"/>
          <p:cNvCxnSpPr/>
          <p:nvPr>
            <p:custDataLst>
              <p:tags r:id="rId1"/>
            </p:custDataLst>
          </p:nvPr>
        </p:nvCxnSpPr>
        <p:spPr>
          <a:xfrm>
            <a:off x="4755657" y="1836629"/>
            <a:ext cx="1459613" cy="0"/>
          </a:xfrm>
          <a:prstGeom prst="line">
            <a:avLst/>
          </a:prstGeom>
          <a:ln>
            <a:solidFill>
              <a:schemeClr val="lt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9" name="直接连接符 32"/>
          <p:cNvCxnSpPr/>
          <p:nvPr>
            <p:custDataLst>
              <p:tags r:id="rId2"/>
            </p:custDataLst>
          </p:nvPr>
        </p:nvCxnSpPr>
        <p:spPr>
          <a:xfrm>
            <a:off x="4755657" y="5309705"/>
            <a:ext cx="1459613" cy="10138"/>
          </a:xfrm>
          <a:prstGeom prst="line">
            <a:avLst/>
          </a:prstGeom>
          <a:ln>
            <a:solidFill>
              <a:schemeClr val="lt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60" name="直接连接符 33"/>
          <p:cNvCxnSpPr/>
          <p:nvPr>
            <p:custDataLst>
              <p:tags r:id="rId3"/>
            </p:custDataLst>
          </p:nvPr>
        </p:nvCxnSpPr>
        <p:spPr>
          <a:xfrm>
            <a:off x="6445249" y="3555721"/>
            <a:ext cx="1114637" cy="0"/>
          </a:xfrm>
          <a:prstGeom prst="line">
            <a:avLst/>
          </a:prstGeom>
          <a:ln>
            <a:solidFill>
              <a:schemeClr val="lt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61" name="文本框 60"/>
          <p:cNvSpPr txBox="1"/>
          <p:nvPr>
            <p:custDataLst>
              <p:tags r:id="rId4"/>
            </p:custDataLst>
          </p:nvPr>
        </p:nvSpPr>
        <p:spPr>
          <a:xfrm>
            <a:off x="25400" y="3088111"/>
            <a:ext cx="4064825" cy="830997"/>
          </a:xfrm>
          <a:prstGeom prst="rect">
            <a:avLst/>
          </a:prstGeom>
          <a:noFill/>
        </p:spPr>
        <p:txBody>
          <a:bodyPr wrap="square">
            <a:spAutoFit/>
          </a:bodyPr>
          <a:lstStyle>
            <a:defPPr>
              <a:defRPr lang="zh-CN"/>
            </a:defPPr>
            <a:lvl1pPr marR="0" lvl="0" indent="0" algn="ctr" defTabSz="913765" fontAlgn="auto">
              <a:lnSpc>
                <a:spcPct val="100000"/>
              </a:lnSpc>
              <a:spcBef>
                <a:spcPts val="0"/>
              </a:spcBef>
              <a:spcAft>
                <a:spcPts val="0"/>
              </a:spcAft>
              <a:buClrTx/>
              <a:buSzPct val="25000"/>
              <a:buFontTx/>
              <a:buNone/>
              <a:defRPr kumimoji="0" sz="2400" b="1" i="0" u="none" strike="noStrike" cap="none" spc="0" normalizeH="0" baseline="0">
                <a:ln>
                  <a:noFill/>
                </a:ln>
                <a:effectLst/>
                <a:uLnTx/>
                <a:uFillTx/>
              </a:defRPr>
            </a:lvl1pPr>
          </a:lstStyle>
          <a:p>
            <a:pPr algn="r"/>
            <a:r>
              <a:rPr lang="zh-CN" altLang="en-US" i="1" dirty="0">
                <a:solidFill>
                  <a:srgbClr val="FFFFFF"/>
                </a:solidFill>
                <a:latin typeface="思源黑体 CN Bold" panose="020B0800000000000000" pitchFamily="34" charset="-128"/>
                <a:ea typeface="思源黑体 CN Bold" panose="020B0800000000000000" pitchFamily="34" charset="-128"/>
              </a:rPr>
              <a:t>数据驱动工厂高效协同</a:t>
            </a:r>
            <a:endParaRPr lang="en-US" altLang="zh-CN" i="1" dirty="0">
              <a:solidFill>
                <a:srgbClr val="FFFFFF"/>
              </a:solidFill>
              <a:latin typeface="思源黑体 CN Bold" panose="020B0800000000000000" pitchFamily="34" charset="-128"/>
              <a:ea typeface="思源黑体 CN Bold" panose="020B0800000000000000" pitchFamily="34" charset="-128"/>
            </a:endParaRPr>
          </a:p>
          <a:p>
            <a:pPr algn="r"/>
            <a:r>
              <a:rPr lang="zh-CN" altLang="en-US" i="1" dirty="0">
                <a:solidFill>
                  <a:srgbClr val="FFFFFF"/>
                </a:solidFill>
                <a:latin typeface="思源黑体 CN Bold" panose="020B0800000000000000" pitchFamily="34" charset="-128"/>
                <a:ea typeface="思源黑体 CN Bold" panose="020B0800000000000000" pitchFamily="34" charset="-128"/>
              </a:rPr>
              <a:t>生产提速、提速、再提速</a:t>
            </a:r>
            <a:endParaRPr lang="zh-CN" altLang="en-US" i="1" dirty="0">
              <a:solidFill>
                <a:srgbClr val="FFFFFF"/>
              </a:solidFill>
              <a:latin typeface="思源黑体 CN Bold" panose="020B0800000000000000" pitchFamily="34" charset="-128"/>
              <a:ea typeface="思源黑体 CN Bold" panose="020B0800000000000000" pitchFamily="34" charset="-128"/>
            </a:endParaRPr>
          </a:p>
        </p:txBody>
      </p:sp>
      <p:sp>
        <p:nvSpPr>
          <p:cNvPr id="62" name="圆角矩形 61"/>
          <p:cNvSpPr/>
          <p:nvPr>
            <p:custDataLst>
              <p:tags r:id="rId5"/>
            </p:custDataLst>
          </p:nvPr>
        </p:nvSpPr>
        <p:spPr>
          <a:xfrm rot="18900000" flipV="1">
            <a:off x="5322010" y="3069575"/>
            <a:ext cx="1005769" cy="1005769"/>
          </a:xfrm>
          <a:prstGeom prst="roundRect">
            <a:avLst>
              <a:gd name="adj" fmla="val 6500"/>
            </a:avLst>
          </a:prstGeom>
          <a:solidFill>
            <a:schemeClr val="accent1"/>
          </a:solidFill>
          <a:ln w="12700" cap="rnd">
            <a:noFill/>
            <a:prstDash val="solid"/>
            <a:round/>
          </a:ln>
          <a:effectLst>
            <a:outerShdw blurRad="254000" dist="127000" algn="ctr"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1600" b="1">
              <a:solidFill>
                <a:srgbClr val="FFFFFF"/>
              </a:solidFill>
              <a:latin typeface="思源黑体 CN Regular" panose="020B0500000000000000" pitchFamily="34" charset="-128"/>
              <a:ea typeface="思源黑体 CN Regular" panose="020B0500000000000000" pitchFamily="34" charset="-128"/>
            </a:endParaRPr>
          </a:p>
        </p:txBody>
      </p:sp>
      <p:sp>
        <p:nvSpPr>
          <p:cNvPr id="64" name="圆角矩形 63"/>
          <p:cNvSpPr/>
          <p:nvPr>
            <p:custDataLst>
              <p:tags r:id="rId6"/>
            </p:custDataLst>
          </p:nvPr>
        </p:nvSpPr>
        <p:spPr>
          <a:xfrm rot="18900000" flipV="1">
            <a:off x="3591036" y="1338601"/>
            <a:ext cx="1005769" cy="1005769"/>
          </a:xfrm>
          <a:prstGeom prst="roundRect">
            <a:avLst>
              <a:gd name="adj" fmla="val 6500"/>
            </a:avLst>
          </a:prstGeom>
          <a:solidFill>
            <a:schemeClr val="accent6"/>
          </a:solidFill>
          <a:ln w="12700" cap="rnd">
            <a:noFill/>
            <a:prstDash val="solid"/>
            <a:round/>
          </a:ln>
          <a:effectLst>
            <a:outerShdw blurRad="254000" dist="127000" algn="ctr" rotWithShape="0">
              <a:schemeClr val="accent6">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defTabSz="914400"/>
            <a:endParaRPr lang="zh-CN" altLang="en-US" sz="2000" b="1">
              <a:solidFill>
                <a:schemeClr val="lt1"/>
              </a:solidFill>
              <a:latin typeface="思源黑体 CN Regular" panose="020B0500000000000000" pitchFamily="34" charset="-128"/>
              <a:ea typeface="思源黑体 CN Regular" panose="020B0500000000000000" pitchFamily="34" charset="-128"/>
            </a:endParaRPr>
          </a:p>
        </p:txBody>
      </p:sp>
      <p:sp>
        <p:nvSpPr>
          <p:cNvPr id="66" name="圆角矩形 65"/>
          <p:cNvSpPr/>
          <p:nvPr>
            <p:custDataLst>
              <p:tags r:id="rId7"/>
            </p:custDataLst>
          </p:nvPr>
        </p:nvSpPr>
        <p:spPr>
          <a:xfrm rot="2700000">
            <a:off x="3591035" y="4806821"/>
            <a:ext cx="1005769" cy="1005769"/>
          </a:xfrm>
          <a:prstGeom prst="roundRect">
            <a:avLst>
              <a:gd name="adj" fmla="val 6500"/>
            </a:avLst>
          </a:prstGeom>
          <a:solidFill>
            <a:schemeClr val="accent3"/>
          </a:solidFill>
          <a:ln w="12700" cap="rnd">
            <a:noFill/>
            <a:prstDash val="solid"/>
            <a:round/>
          </a:ln>
          <a:effectLst>
            <a:outerShdw blurRad="254000" dist="127000" algn="ctr" rotWithShape="0">
              <a:schemeClr val="accent3">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黑体 CN Regular" panose="020B0500000000000000" pitchFamily="34" charset="-128"/>
              <a:ea typeface="思源黑体 CN Regular" panose="020B0500000000000000" pitchFamily="34" charset="-128"/>
            </a:endParaRPr>
          </a:p>
        </p:txBody>
      </p:sp>
      <p:sp>
        <p:nvSpPr>
          <p:cNvPr id="67" name="文本框 66"/>
          <p:cNvSpPr txBox="1"/>
          <p:nvPr>
            <p:custDataLst>
              <p:tags r:id="rId8"/>
            </p:custDataLst>
          </p:nvPr>
        </p:nvSpPr>
        <p:spPr>
          <a:xfrm>
            <a:off x="7881620" y="3618865"/>
            <a:ext cx="3611245" cy="475615"/>
          </a:xfrm>
          <a:prstGeom prst="rect">
            <a:avLst/>
          </a:prstGeom>
        </p:spPr>
        <p:txBody>
          <a:bodyPr wrap="square" rtlCol="0">
            <a:spAutoFit/>
          </a:bodyPr>
          <a:lstStyle>
            <a:defPPr>
              <a:defRPr lang="zh-CN"/>
            </a:defPPr>
            <a:lvl1pPr>
              <a:lnSpc>
                <a:spcPts val="1500"/>
              </a:lnSpc>
              <a:defRPr sz="900"/>
            </a:lvl1pPr>
          </a:lstStyle>
          <a:p>
            <a:r>
              <a:rPr lang="zh-CN" altLang="en-US" sz="1400" dirty="0">
                <a:solidFill>
                  <a:schemeClr val="lt1"/>
                </a:solidFill>
                <a:latin typeface="思源黑体 CN Regular" panose="020B0500000000000000" pitchFamily="34" charset="-128"/>
                <a:ea typeface="思源黑体 CN Regular" panose="020B0500000000000000" pitchFamily="34" charset="-128"/>
              </a:rPr>
              <a:t>管理指令一键下达车间，全厂动态实时透明</a:t>
            </a:r>
            <a:endParaRPr lang="en-US" altLang="zh-CN" sz="1400" dirty="0">
              <a:solidFill>
                <a:schemeClr val="lt1"/>
              </a:solidFill>
              <a:latin typeface="思源黑体 CN Regular" panose="020B0500000000000000" pitchFamily="34" charset="-128"/>
              <a:ea typeface="思源黑体 CN Regular" panose="020B0500000000000000" pitchFamily="34" charset="-128"/>
            </a:endParaRPr>
          </a:p>
          <a:p>
            <a:r>
              <a:rPr lang="zh-CN" altLang="en-US" sz="1400" dirty="0">
                <a:solidFill>
                  <a:schemeClr val="lt1"/>
                </a:solidFill>
                <a:latin typeface="思源黑体 CN Regular" panose="020B0500000000000000" pitchFamily="34" charset="-128"/>
                <a:ea typeface="思源黑体 CN Regular" panose="020B0500000000000000" pitchFamily="34" charset="-128"/>
              </a:rPr>
              <a:t>在厂里、家里、出差，随时随地做管理</a:t>
            </a:r>
            <a:endParaRPr lang="zh-CN" altLang="en-US" sz="1400" dirty="0">
              <a:solidFill>
                <a:schemeClr val="lt1"/>
              </a:solidFill>
              <a:latin typeface="思源黑体 CN Regular" panose="020B0500000000000000" pitchFamily="34" charset="-128"/>
              <a:ea typeface="思源黑体 CN Regular" panose="020B0500000000000000" pitchFamily="34" charset="-128"/>
            </a:endParaRPr>
          </a:p>
        </p:txBody>
      </p:sp>
      <p:sp>
        <p:nvSpPr>
          <p:cNvPr id="68" name="文本框 67"/>
          <p:cNvSpPr txBox="1"/>
          <p:nvPr>
            <p:custDataLst>
              <p:tags r:id="rId9"/>
            </p:custDataLst>
          </p:nvPr>
        </p:nvSpPr>
        <p:spPr>
          <a:xfrm>
            <a:off x="7869103" y="3279493"/>
            <a:ext cx="1128068" cy="368300"/>
          </a:xfrm>
          <a:prstGeom prst="rect">
            <a:avLst/>
          </a:prstGeom>
          <a:noFill/>
        </p:spPr>
        <p:txBody>
          <a:bodyPr wrap="square" rtlCol="0">
            <a:spAutoFit/>
          </a:bodyPr>
          <a:lstStyle/>
          <a:p>
            <a:r>
              <a:rPr lang="zh-CN" altLang="en-US" b="1" dirty="0">
                <a:solidFill>
                  <a:schemeClr val="lt1"/>
                </a:solidFill>
                <a:latin typeface="思源黑体 CN Bold" panose="020B0800000000000000" pitchFamily="34" charset="-128"/>
                <a:ea typeface="思源黑体 CN Bold" panose="020B0800000000000000" pitchFamily="34" charset="-128"/>
              </a:rPr>
              <a:t>老板</a:t>
            </a:r>
            <a:endParaRPr lang="zh-CN" altLang="en-US" b="1" dirty="0">
              <a:solidFill>
                <a:schemeClr val="lt1"/>
              </a:solidFill>
              <a:latin typeface="思源黑体 CN Bold" panose="020B0800000000000000" pitchFamily="34" charset="-128"/>
              <a:ea typeface="思源黑体 CN Bold" panose="020B0800000000000000" pitchFamily="34" charset="-128"/>
            </a:endParaRPr>
          </a:p>
        </p:txBody>
      </p:sp>
      <p:sp>
        <p:nvSpPr>
          <p:cNvPr id="71" name="文本框 70"/>
          <p:cNvSpPr txBox="1"/>
          <p:nvPr>
            <p:custDataLst>
              <p:tags r:id="rId10"/>
            </p:custDataLst>
          </p:nvPr>
        </p:nvSpPr>
        <p:spPr>
          <a:xfrm>
            <a:off x="6431915" y="1620520"/>
            <a:ext cx="3611245" cy="475615"/>
          </a:xfrm>
          <a:prstGeom prst="rect">
            <a:avLst/>
          </a:prstGeom>
        </p:spPr>
        <p:txBody>
          <a:bodyPr wrap="square" rtlCol="0">
            <a:spAutoFit/>
          </a:bodyPr>
          <a:lstStyle>
            <a:defPPr>
              <a:defRPr lang="zh-CN"/>
            </a:defPPr>
            <a:lvl1pPr>
              <a:lnSpc>
                <a:spcPts val="1500"/>
              </a:lnSpc>
              <a:defRPr sz="900"/>
            </a:lvl1pPr>
          </a:lstStyle>
          <a:p>
            <a:r>
              <a:rPr lang="zh-CN" altLang="en-US" sz="1200" dirty="0">
                <a:solidFill>
                  <a:schemeClr val="lt1"/>
                </a:solidFill>
                <a:latin typeface="思源黑体 CN Regular" panose="020B0500000000000000" pitchFamily="34" charset="-128"/>
                <a:ea typeface="思源黑体 CN Regular" panose="020B0500000000000000" pitchFamily="34" charset="-128"/>
              </a:rPr>
              <a:t>班组内生产任务实时可查，班组长分配任务，员工可查，手机填报进度，生产绩效排名实时可见。</a:t>
            </a:r>
            <a:endParaRPr lang="zh-CN" altLang="en-US" sz="1200" dirty="0">
              <a:solidFill>
                <a:schemeClr val="lt1"/>
              </a:solidFill>
              <a:latin typeface="思源黑体 CN Regular" panose="020B0500000000000000" pitchFamily="34" charset="-128"/>
              <a:ea typeface="思源黑体 CN Regular" panose="020B0500000000000000" pitchFamily="34" charset="-128"/>
            </a:endParaRPr>
          </a:p>
        </p:txBody>
      </p:sp>
      <p:sp>
        <p:nvSpPr>
          <p:cNvPr id="72" name="文本框 71"/>
          <p:cNvSpPr txBox="1"/>
          <p:nvPr>
            <p:custDataLst>
              <p:tags r:id="rId11"/>
            </p:custDataLst>
          </p:nvPr>
        </p:nvSpPr>
        <p:spPr>
          <a:xfrm>
            <a:off x="6431818" y="1357647"/>
            <a:ext cx="1128068" cy="306705"/>
          </a:xfrm>
          <a:prstGeom prst="rect">
            <a:avLst/>
          </a:prstGeom>
          <a:noFill/>
        </p:spPr>
        <p:txBody>
          <a:bodyPr wrap="square" rtlCol="0">
            <a:spAutoFit/>
          </a:bodyPr>
          <a:lstStyle/>
          <a:p>
            <a:r>
              <a:rPr lang="zh-CN" altLang="en-US" sz="1400" b="1" dirty="0">
                <a:solidFill>
                  <a:schemeClr val="lt1"/>
                </a:solidFill>
                <a:latin typeface="思源黑体 CN Bold" panose="020B0800000000000000" pitchFamily="34" charset="-128"/>
                <a:ea typeface="思源黑体 CN Bold" panose="020B0800000000000000" pitchFamily="34" charset="-128"/>
              </a:rPr>
              <a:t>车间工人</a:t>
            </a:r>
            <a:endParaRPr lang="zh-CN" altLang="en-US" sz="1400" b="1" dirty="0">
              <a:solidFill>
                <a:schemeClr val="lt1"/>
              </a:solidFill>
              <a:latin typeface="思源黑体 CN Bold" panose="020B0800000000000000" pitchFamily="34" charset="-128"/>
              <a:ea typeface="思源黑体 CN Bold" panose="020B0800000000000000" pitchFamily="34" charset="-128"/>
            </a:endParaRPr>
          </a:p>
        </p:txBody>
      </p:sp>
      <p:sp>
        <p:nvSpPr>
          <p:cNvPr id="75" name="文本框 74"/>
          <p:cNvSpPr txBox="1"/>
          <p:nvPr>
            <p:custDataLst>
              <p:tags r:id="rId12"/>
            </p:custDataLst>
          </p:nvPr>
        </p:nvSpPr>
        <p:spPr>
          <a:xfrm>
            <a:off x="6536055" y="5323840"/>
            <a:ext cx="3790315" cy="475615"/>
          </a:xfrm>
          <a:prstGeom prst="rect">
            <a:avLst/>
          </a:prstGeom>
        </p:spPr>
        <p:txBody>
          <a:bodyPr wrap="square" rtlCol="0">
            <a:spAutoFit/>
          </a:bodyPr>
          <a:lstStyle>
            <a:defPPr>
              <a:defRPr lang="zh-CN"/>
            </a:defPPr>
            <a:lvl1pPr>
              <a:lnSpc>
                <a:spcPts val="1500"/>
              </a:lnSpc>
              <a:defRPr sz="900"/>
            </a:lvl1pPr>
          </a:lstStyle>
          <a:p>
            <a:r>
              <a:rPr lang="zh-CN" altLang="en-US" sz="1200" dirty="0">
                <a:solidFill>
                  <a:schemeClr val="lt1"/>
                </a:solidFill>
                <a:latin typeface="思源黑体 CN Regular" panose="020B0500000000000000" pitchFamily="34" charset="-128"/>
                <a:ea typeface="思源黑体 CN Regular" panose="020B0500000000000000" pitchFamily="34" charset="-128"/>
              </a:rPr>
              <a:t>工人报工，自动生成工资报表。明细可查，可导出。减少财务工作量，避免扯皮纠纷</a:t>
            </a:r>
            <a:endParaRPr lang="zh-CN" altLang="en-US" sz="1200" dirty="0">
              <a:solidFill>
                <a:schemeClr val="lt1"/>
              </a:solidFill>
              <a:latin typeface="思源黑体 CN Regular" panose="020B0500000000000000" pitchFamily="34" charset="-128"/>
              <a:ea typeface="思源黑体 CN Regular" panose="020B0500000000000000" pitchFamily="34" charset="-128"/>
            </a:endParaRPr>
          </a:p>
        </p:txBody>
      </p:sp>
      <p:sp>
        <p:nvSpPr>
          <p:cNvPr id="76" name="文本框 75"/>
          <p:cNvSpPr txBox="1"/>
          <p:nvPr>
            <p:custDataLst>
              <p:tags r:id="rId13"/>
            </p:custDataLst>
          </p:nvPr>
        </p:nvSpPr>
        <p:spPr>
          <a:xfrm>
            <a:off x="6536081" y="5061197"/>
            <a:ext cx="1128068" cy="306705"/>
          </a:xfrm>
          <a:prstGeom prst="rect">
            <a:avLst/>
          </a:prstGeom>
          <a:noFill/>
        </p:spPr>
        <p:txBody>
          <a:bodyPr wrap="square" rtlCol="0">
            <a:spAutoFit/>
          </a:bodyPr>
          <a:lstStyle/>
          <a:p>
            <a:r>
              <a:rPr lang="zh-CN" altLang="en-US" sz="1400" b="1" dirty="0">
                <a:solidFill>
                  <a:schemeClr val="lt1"/>
                </a:solidFill>
                <a:latin typeface="思源黑体 CN Bold" panose="020B0800000000000000" pitchFamily="34" charset="-128"/>
                <a:ea typeface="思源黑体 CN Bold" panose="020B0800000000000000" pitchFamily="34" charset="-128"/>
              </a:rPr>
              <a:t>财务</a:t>
            </a:r>
            <a:endParaRPr lang="zh-CN" altLang="en-US" sz="1400" b="1" dirty="0">
              <a:solidFill>
                <a:schemeClr val="lt1"/>
              </a:solidFill>
              <a:latin typeface="思源黑体 CN Bold" panose="020B0800000000000000" pitchFamily="34" charset="-128"/>
              <a:ea typeface="思源黑体 CN Bold" panose="020B0800000000000000" pitchFamily="34" charset="-128"/>
            </a:endParaRPr>
          </a:p>
        </p:txBody>
      </p:sp>
      <p:sp>
        <p:nvSpPr>
          <p:cNvPr id="82" name="标题 1"/>
          <p:cNvSpPr txBox="1"/>
          <p:nvPr>
            <p:custDataLst>
              <p:tags r:id="rId14"/>
            </p:custDataLst>
          </p:nvPr>
        </p:nvSpPr>
        <p:spPr>
          <a:xfrm>
            <a:off x="823036" y="464798"/>
            <a:ext cx="10515600" cy="460375"/>
          </a:xfrm>
          <a:prstGeom prst="rect">
            <a:avLst/>
          </a:prstGeom>
          <a:noFill/>
        </p:spPr>
        <p:txBody>
          <a:bodyPr wrap="square" rtlCol="0">
            <a:spAutoFit/>
          </a:bodyPr>
          <a:lstStyle>
            <a:lvl1pPr>
              <a:defRPr kumimoji="0" lang="zh-CN" altLang="en-US" sz="2400" b="1" i="0" u="none" strike="noStrike" cap="none" spc="0" normalizeH="0" baseline="0">
                <a:ln>
                  <a:noFill/>
                </a:ln>
                <a:solidFill>
                  <a:prstClr val="black"/>
                </a:solidFill>
                <a:effectLst/>
                <a:uLnTx/>
                <a:uFillTx/>
                <a:latin typeface="思源黑体 CN Bold" panose="020B0800000000000000" pitchFamily="34" charset="-122"/>
                <a:ea typeface="思源黑体 CN Bold" panose="020B0800000000000000" pitchFamily="34" charset="-122"/>
                <a:cs typeface="+mn-cs"/>
              </a:defRPr>
            </a:lvl1pPr>
          </a:lstStyle>
          <a:p>
            <a:r>
              <a:rPr kumimoji="1" lang="zh-CN" altLang="en-US" kern="0" dirty="0">
                <a:solidFill>
                  <a:schemeClr val="lt1"/>
                </a:solidFill>
              </a:rPr>
              <a:t>三个维度高效协同</a:t>
            </a:r>
            <a:endParaRPr kumimoji="1" lang="zh-CN" altLang="en-US" kern="0" dirty="0">
              <a:solidFill>
                <a:schemeClr val="lt1"/>
              </a:solidFill>
            </a:endParaRPr>
          </a:p>
        </p:txBody>
      </p:sp>
      <p:sp>
        <p:nvSpPr>
          <p:cNvPr id="84" name="矩形 83"/>
          <p:cNvSpPr/>
          <p:nvPr>
            <p:custDataLst>
              <p:tags r:id="rId15"/>
            </p:custDataLst>
          </p:nvPr>
        </p:nvSpPr>
        <p:spPr>
          <a:xfrm>
            <a:off x="274320" y="329203"/>
            <a:ext cx="444137"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pitchFamily="34" charset="-122"/>
              <a:ea typeface="微软雅黑" charset="-122"/>
              <a:sym typeface="微软雅黑 Light" pitchFamily="34" charset="-122"/>
            </a:endParaRPr>
          </a:p>
        </p:txBody>
      </p:sp>
      <p:sp>
        <p:nvSpPr>
          <p:cNvPr id="85" name="矩形 84"/>
          <p:cNvSpPr/>
          <p:nvPr>
            <p:custDataLst>
              <p:tags r:id="rId16"/>
            </p:custDataLst>
          </p:nvPr>
        </p:nvSpPr>
        <p:spPr>
          <a:xfrm>
            <a:off x="0" y="329203"/>
            <a:ext cx="195941" cy="7315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微软雅黑 Light" pitchFamily="34" charset="-122"/>
              <a:ea typeface="微软雅黑" charset="-122"/>
              <a:sym typeface="微软雅黑 Light" pitchFamily="34" charset="-122"/>
            </a:endParaRPr>
          </a:p>
        </p:txBody>
      </p:sp>
      <p:pic>
        <p:nvPicPr>
          <p:cNvPr id="6" name="图片 5" descr="333438303939313b333438313635313bcdc5b6d3c1ecb5bc"/>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502275" y="3239135"/>
            <a:ext cx="633730" cy="633730"/>
          </a:xfrm>
          <a:prstGeom prst="rect">
            <a:avLst/>
          </a:prstGeom>
        </p:spPr>
      </p:pic>
      <p:pic>
        <p:nvPicPr>
          <p:cNvPr id="7" name="图片 6" descr="343538343131353b343538343333343bd4a4cbe3b7d6cef6b7c5b4f3beb5"/>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794760" y="4984750"/>
            <a:ext cx="640080" cy="640080"/>
          </a:xfrm>
          <a:prstGeom prst="rect">
            <a:avLst/>
          </a:prstGeom>
        </p:spPr>
      </p:pic>
      <p:pic>
        <p:nvPicPr>
          <p:cNvPr id="10" name="图片 9" descr="343633353930393b343633363336383bb9a4c8cb"/>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794760" y="1431290"/>
            <a:ext cx="622935" cy="6229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46" name="文本框 245"/>
          <p:cNvSpPr txBox="1"/>
          <p:nvPr>
            <p:custDataLst>
              <p:tags r:id="rId2"/>
            </p:custDataLst>
          </p:nvPr>
        </p:nvSpPr>
        <p:spPr>
          <a:xfrm>
            <a:off x="1055370" y="2901315"/>
            <a:ext cx="8800465" cy="1753235"/>
          </a:xfrm>
          <a:prstGeom prst="rect">
            <a:avLst/>
          </a:prstGeom>
          <a:noFill/>
        </p:spPr>
        <p:txBody>
          <a:bodyPr wrap="square" rtlCol="0">
            <a:spAutoFit/>
          </a:bodyPr>
          <a:lstStyle/>
          <a:p>
            <a:r>
              <a:rPr lang="zh-CN" altLang="en-US" sz="5400" dirty="0">
                <a:solidFill>
                  <a:schemeClr val="lt1"/>
                </a:solidFill>
                <a:latin typeface="思源黑体 CN Bold" panose="020B0800000000000000" pitchFamily="34" charset="-122"/>
                <a:ea typeface="思源黑体 CN Bold" panose="020B0800000000000000" pitchFamily="34" charset="-122"/>
              </a:rPr>
              <a:t>最短一天</a:t>
            </a:r>
            <a:r>
              <a:rPr lang="en-US" altLang="zh-CN" sz="5400" dirty="0">
                <a:solidFill>
                  <a:schemeClr val="lt1"/>
                </a:solidFill>
                <a:latin typeface="思源黑体 CN Bold" panose="020B0800000000000000" pitchFamily="34" charset="-122"/>
                <a:ea typeface="思源黑体 CN Bold" panose="020B0800000000000000" pitchFamily="34" charset="-122"/>
              </a:rPr>
              <a:t> </a:t>
            </a:r>
            <a:endParaRPr lang="zh-CN" altLang="en-US" sz="5400" dirty="0">
              <a:solidFill>
                <a:schemeClr val="lt1"/>
              </a:solidFill>
              <a:latin typeface="思源黑体 CN Bold" panose="020B0800000000000000" pitchFamily="34" charset="-122"/>
              <a:ea typeface="思源黑体 CN Bold" panose="020B0800000000000000" pitchFamily="34" charset="-122"/>
            </a:endParaRPr>
          </a:p>
          <a:p>
            <a:r>
              <a:rPr lang="zh-CN" altLang="en-US" sz="5400" dirty="0">
                <a:solidFill>
                  <a:schemeClr val="lt1"/>
                </a:solidFill>
                <a:latin typeface="思源黑体 CN Bold" panose="020B0800000000000000" pitchFamily="34" charset="-122"/>
                <a:ea typeface="思源黑体 CN Bold" panose="020B0800000000000000" pitchFamily="34" charset="-122"/>
              </a:rPr>
              <a:t>即可奔赴数智化透明工厂</a:t>
            </a:r>
            <a:endParaRPr lang="zh-CN" altLang="en-US" sz="5400" dirty="0">
              <a:solidFill>
                <a:schemeClr val="lt1"/>
              </a:solidFill>
              <a:latin typeface="思源黑体 CN Bold" panose="020B0800000000000000" pitchFamily="34" charset="-122"/>
              <a:ea typeface="思源黑体 CN Bold" panose="020B0800000000000000" pitchFamily="34" charset="-122"/>
            </a:endParaRPr>
          </a:p>
        </p:txBody>
      </p:sp>
      <p:sp>
        <p:nvSpPr>
          <p:cNvPr id="252" name="文本框 251"/>
          <p:cNvSpPr txBox="1"/>
          <p:nvPr>
            <p:custDataLst>
              <p:tags r:id="rId3"/>
            </p:custDataLst>
          </p:nvPr>
        </p:nvSpPr>
        <p:spPr>
          <a:xfrm>
            <a:off x="1090373" y="1916832"/>
            <a:ext cx="3185997" cy="1198880"/>
          </a:xfrm>
          <a:prstGeom prst="rect">
            <a:avLst/>
          </a:prstGeom>
          <a:noFill/>
        </p:spPr>
        <p:txBody>
          <a:bodyPr wrap="square" rtlCol="0">
            <a:spAutoFit/>
          </a:bodyPr>
          <a:lstStyle/>
          <a:p>
            <a:r>
              <a:rPr lang="en-US" altLang="zh-CN" sz="7200" dirty="0">
                <a:ln>
                  <a:solidFill>
                    <a:schemeClr val="lt1">
                      <a:alpha val="56000"/>
                    </a:schemeClr>
                  </a:solidFill>
                </a:ln>
                <a:noFill/>
                <a:latin typeface="思源黑体 CN Bold" panose="020B0800000000000000" pitchFamily="34" charset="-122"/>
                <a:ea typeface="思源黑体 CN Bold" panose="020B0800000000000000" pitchFamily="34" charset="-122"/>
              </a:rPr>
              <a:t>2024</a:t>
            </a:r>
            <a:endParaRPr lang="en-US" altLang="zh-CN" sz="7200" dirty="0">
              <a:ln>
                <a:solidFill>
                  <a:schemeClr val="lt1">
                    <a:alpha val="56000"/>
                  </a:schemeClr>
                </a:solidFill>
              </a:ln>
              <a:noFill/>
              <a:latin typeface="思源黑体 CN Bold" panose="020B0800000000000000" pitchFamily="34" charset="-122"/>
              <a:ea typeface="思源黑体 CN Bold" panose="020B0800000000000000" pitchFamily="34" charset="-122"/>
            </a:endParaRPr>
          </a:p>
        </p:txBody>
      </p:sp>
      <p:sp>
        <p:nvSpPr>
          <p:cNvPr id="253" name="文本框 252"/>
          <p:cNvSpPr txBox="1"/>
          <p:nvPr>
            <p:custDataLst>
              <p:tags r:id="rId4"/>
            </p:custDataLst>
          </p:nvPr>
        </p:nvSpPr>
        <p:spPr>
          <a:xfrm>
            <a:off x="1055441" y="4677550"/>
            <a:ext cx="4130746" cy="337185"/>
          </a:xfrm>
          <a:prstGeom prst="rect">
            <a:avLst/>
          </a:prstGeom>
          <a:noFill/>
        </p:spPr>
        <p:txBody>
          <a:bodyPr wrap="square" rtlCol="0">
            <a:spAutoFit/>
          </a:bodyPr>
          <a:lstStyle/>
          <a:p>
            <a:r>
              <a:rPr lang="zh-CN" altLang="en-US" sz="1600" dirty="0">
                <a:solidFill>
                  <a:schemeClr val="lt1">
                    <a:alpha val="67000"/>
                  </a:schemeClr>
                </a:solidFill>
                <a:latin typeface="+mn-ea"/>
              </a:rPr>
              <a:t>管工序进度</a:t>
            </a:r>
            <a:r>
              <a:rPr lang="en-US" altLang="zh-CN" sz="1600" dirty="0">
                <a:solidFill>
                  <a:schemeClr val="lt1">
                    <a:alpha val="67000"/>
                  </a:schemeClr>
                </a:solidFill>
                <a:latin typeface="+mn-ea"/>
              </a:rPr>
              <a:t> </a:t>
            </a:r>
            <a:r>
              <a:rPr lang="zh-CN" altLang="en-US" sz="1600" dirty="0">
                <a:solidFill>
                  <a:schemeClr val="lt1">
                    <a:alpha val="67000"/>
                  </a:schemeClr>
                </a:solidFill>
                <a:latin typeface="+mn-ea"/>
              </a:rPr>
              <a:t>算工人工资</a:t>
            </a:r>
            <a:endParaRPr lang="zh-CN" altLang="en-US" sz="1600" dirty="0">
              <a:solidFill>
                <a:schemeClr val="lt1">
                  <a:alpha val="67000"/>
                </a:schemeClr>
              </a:solidFill>
              <a:latin typeface="+mn-ea"/>
            </a:endParaRPr>
          </a:p>
        </p:txBody>
      </p:sp>
      <p:sp>
        <p:nvSpPr>
          <p:cNvPr id="255" name="矩形 254"/>
          <p:cNvSpPr/>
          <p:nvPr>
            <p:custDataLst>
              <p:tags r:id="rId5"/>
            </p:custDataLst>
          </p:nvPr>
        </p:nvSpPr>
        <p:spPr>
          <a:xfrm rot="5400000">
            <a:off x="6010290" y="3447657"/>
            <a:ext cx="18000" cy="284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dirty="0">
              <a:solidFill>
                <a:schemeClr val="dk1"/>
              </a:solidFill>
              <a:latin typeface="思源黑体 CN Bold" panose="020B0800000000000000" pitchFamily="34" charset="-122"/>
              <a:ea typeface="思源黑体 CN Bold" panose="020B0800000000000000" pitchFamily="34" charset="-122"/>
            </a:endParaRPr>
          </a:p>
        </p:txBody>
      </p:sp>
      <p:pic>
        <p:nvPicPr>
          <p:cNvPr id="8" name="图片 7" descr="小工单logo-白色@3x"/>
          <p:cNvPicPr>
            <a:picLocks noChangeAspect="1"/>
          </p:cNvPicPr>
          <p:nvPr>
            <p:custDataLst>
              <p:tags r:id="rId6"/>
            </p:custDataLst>
          </p:nvPr>
        </p:nvPicPr>
        <p:blipFill>
          <a:blip r:embed="rId7"/>
          <a:stretch>
            <a:fillRect/>
          </a:stretch>
        </p:blipFill>
        <p:spPr>
          <a:xfrm>
            <a:off x="10289931" y="653213"/>
            <a:ext cx="1532886" cy="38531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2*i*1"/>
  <p:tag name="KSO_WM_TEMPLATE_CATEGORY" val="chip"/>
  <p:tag name="KSO_WM_TEMPLATE_INDEX" val="20225363"/>
  <p:tag name="KSO_WM_UNIT_LAYERLEVEL" val="1"/>
  <p:tag name="KSO_WM_TAG_VERSION" val="1.0"/>
  <p:tag name="KSO_WM_BEAUTIFY_FLAG" val="#wm#"/>
  <p:tag name="KSO_WM_UNIT_SUBTYPE" val="v"/>
  <p:tag name="KSO_WM_UNIT_TYPE" val="i"/>
  <p:tag name="KSO_WM_UNIT_INDEX" val="1"/>
  <p:tag name="KSO_WM_CHIP_GROUPID" val="62eb8d88295c1bf6da6badc4"/>
  <p:tag name="KSO_WM_CHIP_XID" val="62eb8d89295c1bf6da6badd2"/>
  <p:tag name="KSO_WM_UNIT_DEC_AREA_ID" val="ed6ea2158cd54fea949ae7bfdf3e99da"/>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f363444ba5f64db1abe8d926723ccd38"/>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3*i*1"/>
  <p:tag name="KSO_WM_TEMPLATE_CATEGORY" val="chip"/>
  <p:tag name="KSO_WM_TEMPLATE_INDEX" val="20225363"/>
  <p:tag name="KSO_WM_UNIT_LAYERLEVEL" val="1"/>
  <p:tag name="KSO_WM_TAG_VERSION" val="1.0"/>
  <p:tag name="KSO_WM_BEAUTIFY_FLAG" val="#wm#"/>
  <p:tag name="KSO_WM_UNIT_SUBTYPE" val="w"/>
  <p:tag name="KSO_WM_UNIT_TYPE" val="i"/>
  <p:tag name="KSO_WM_UNIT_INDEX" val="1"/>
  <p:tag name="KSO_WM_CHIP_GROUPID" val="62eb8d88295c1bf6da6badc4"/>
  <p:tag name="KSO_WM_CHIP_XID" val="62eb8d89295c1bf6da6badd1"/>
  <p:tag name="KSO_WM_UNIT_DEC_AREA_ID" val="8ebc670a4e814a5aa110f3e9b14cb2f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ffd6680e5fb743969b2d55fa5387d4cc"/>
</p:tagLst>
</file>

<file path=ppt/tags/tag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xml><?xml version="1.0" encoding="utf-8"?>
<p:tagLst xmlns:p="http://schemas.openxmlformats.org/presentationml/2006/main">
  <p:tag name="KSO_WM_UNIT_DEFAULT_FONT" val="80;88;2"/>
  <p:tag name="KSO_WM_UNIT_BLOCK" val="0"/>
  <p:tag name="KSO_WM_UNIT_DEC_AREA_ID" val="d3a1fff07ef54fef9b0183b5dbf19642"/>
  <p:tag name="KSO_WM_UNIT_ISCONTENTSTITLE" val="0"/>
  <p:tag name="KSO_WM_UNIT_ISNUMDGMTITLE" val="0"/>
  <p:tag name="KSO_WM_UNIT_PRESET_TEXT" val="简约工作计划模版"/>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25363_1*a*1"/>
  <p:tag name="KSO_WM_TEMPLATE_CATEGORY" val="custom"/>
  <p:tag name="KSO_WM_TEMPLATE_INDEX" val="20225363"/>
  <p:tag name="KSO_WM_UNIT_LAYERLEVEL" val="1"/>
  <p:tag name="KSO_WM_TAG_VERSION" val="1.0"/>
  <p:tag name="KSO_WM_BEAUTIFY_FLAG" val="#wm#"/>
  <p:tag name="KSO_WM_CHIP_GROUPID" val="624cfa648c72ca61f790a27d"/>
  <p:tag name="KSO_WM_CHIP_XID" val="624cfa648c72ca61f790a27c"/>
  <p:tag name="KSO_WM_CHIP_FILLAREA_FILL_RULE" val="{&quot;fill_align&quot;:&quot;cm&quot;,&quot;fill_mode&quot;:&quot;adaptive&quot;,&quot;sacle_strategy&quot;:&quot;smart&quot;}"/>
  <p:tag name="KSO_WM_ASSEMBLE_CHIP_INDEX" val="af3481bdfab341398594c62aef0a8ac1"/>
  <p:tag name="KSO_WM_UNIT_TEXT_FILL_FORE_SCHEMECOLOR_INDEX_BRIGHTNESS" val="0.15"/>
  <p:tag name="KSO_WM_UNIT_TEXT_FILL_FORE_SCHEMECOLOR_INDEX" val="13"/>
  <p:tag name="KSO_WM_UNIT_TEXT_FILL_TYPE" val="1"/>
  <p:tag name="KSO_WM_TEMPLATE_ASSEMBLE_XID" val="63119e22a35593066d09bf52"/>
  <p:tag name="KSO_WM_TEMPLATE_ASSEMBLE_GROUPID" val="62eb8d88295c1bf6da6badc4"/>
</p:tagLst>
</file>

<file path=ppt/tags/tag11.xml><?xml version="1.0" encoding="utf-8"?>
<p:tagLst xmlns:p="http://schemas.openxmlformats.org/presentationml/2006/main">
  <p:tag name="KSO_WM_UNIT_DEFAULT_FONT" val="24;26;2"/>
  <p:tag name="KSO_WM_UNIT_BLOCK" val="0"/>
  <p:tag name="KSO_WM_UNIT_DEC_AREA_ID" val="610587b6c101494aabc1222561e808a4"/>
  <p:tag name="KSO_WM_UNIT_SUBTYPE" val="a"/>
  <p:tag name="KSO_WM_UNIT_PRESET_TEXT" val="单击此处添加文本具体内容"/>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1"/>
  <p:tag name="KSO_WM_UNIT_ID" val="custom20225363_1*f*1"/>
  <p:tag name="KSO_WM_TEMPLATE_CATEGORY" val="custom"/>
  <p:tag name="KSO_WM_TEMPLATE_INDEX" val="20225363"/>
  <p:tag name="KSO_WM_UNIT_LAYERLEVEL" val="1"/>
  <p:tag name="KSO_WM_TAG_VERSION" val="1.0"/>
  <p:tag name="KSO_WM_BEAUTIFY_FLAG" val="#wm#"/>
  <p:tag name="KSO_WM_CHIP_GROUPID" val="624cfa648c72ca61f790a27d"/>
  <p:tag name="KSO_WM_CHIP_XID" val="624cfa648c72ca61f790a27c"/>
  <p:tag name="KSO_WM_CHIP_FILLAREA_FILL_RULE" val="{&quot;fill_align&quot;:&quot;cm&quot;,&quot;fill_mode&quot;:&quot;adaptive&quot;,&quot;sacle_strategy&quot;:&quot;smart&quot;}"/>
  <p:tag name="KSO_WM_ASSEMBLE_CHIP_INDEX" val="af3481bdfab341398594c62aef0a8ac1"/>
  <p:tag name="KSO_WM_UNIT_TEXT_FILL_FORE_SCHEMECOLOR_INDEX_BRIGHTNESS" val="0.15"/>
  <p:tag name="KSO_WM_UNIT_TEXT_FILL_FORE_SCHEMECOLOR_INDEX" val="13"/>
  <p:tag name="KSO_WM_UNIT_TEXT_FILL_TYPE" val="1"/>
  <p:tag name="KSO_WM_TEMPLATE_ASSEMBLE_XID" val="63119e22a35593066d09bf52"/>
  <p:tag name="KSO_WM_TEMPLATE_ASSEMBLE_GROUPID" val="62eb8d88295c1bf6da6badc4"/>
</p:tagLst>
</file>

<file path=ppt/tags/tag12.xml><?xml version="1.0" encoding="utf-8"?>
<p:tagLst xmlns:p="http://schemas.openxmlformats.org/presentationml/2006/main">
  <p:tag name="KSO_WM_UNIT_DEFAULT_FONT" val="20;22;2"/>
  <p:tag name="KSO_WM_UNIT_BLOCK" val="0"/>
  <p:tag name="KSO_WM_UNIT_DEC_AREA_ID" val="9a48882745474dc7aad743948fbd59f2"/>
  <p:tag name="KSO_WM_UNIT_SUBTYPE" val="b"/>
  <p:tag name="KSO_WM_UNIT_PRESET_TEXT" val="汇报人姓名"/>
  <p:tag name="KSO_WM_UNIT_NOCLEAR" val="0"/>
  <p:tag name="KSO_WM_UNIT_VALUE" val="30"/>
  <p:tag name="KSO_WM_UNIT_HIGHLIGHT" val="0"/>
  <p:tag name="KSO_WM_UNIT_COMPATIBLE" val="0"/>
  <p:tag name="KSO_WM_UNIT_DIAGRAM_ISNUMVISUAL" val="0"/>
  <p:tag name="KSO_WM_UNIT_DIAGRAM_ISREFERUNIT" val="0"/>
  <p:tag name="KSO_WM_UNIT_TYPE" val="f"/>
  <p:tag name="KSO_WM_UNIT_INDEX" val="2"/>
  <p:tag name="KSO_WM_UNIT_ID" val="custom20225363_1*f*2"/>
  <p:tag name="KSO_WM_TEMPLATE_CATEGORY" val="custom"/>
  <p:tag name="KSO_WM_TEMPLATE_INDEX" val="20225363"/>
  <p:tag name="KSO_WM_UNIT_LAYERLEVEL" val="1"/>
  <p:tag name="KSO_WM_TAG_VERSION" val="1.0"/>
  <p:tag name="KSO_WM_BEAUTIFY_FLAG" val="#wm#"/>
  <p:tag name="KSO_WM_CHIP_GROUPID" val="624cfa648c72ca61f790a27d"/>
  <p:tag name="KSO_WM_CHIP_XID" val="624cfa648c72ca61f790a27c"/>
  <p:tag name="KSO_WM_CHIP_FILLAREA_FILL_RULE" val="{&quot;fill_align&quot;:&quot;cm&quot;,&quot;fill_mode&quot;:&quot;adaptive&quot;,&quot;sacle_strategy&quot;:&quot;smart&quot;}"/>
  <p:tag name="KSO_WM_ASSEMBLE_CHIP_INDEX" val="af3481bdfab341398594c62aef0a8ac1"/>
  <p:tag name="KSO_WM_UNIT_TEXT_FILL_FORE_SCHEMECOLOR_INDEX_BRIGHTNESS" val="0.15"/>
  <p:tag name="KSO_WM_UNIT_TEXT_FILL_FORE_SCHEMECOLOR_INDEX" val="13"/>
  <p:tag name="KSO_WM_UNIT_TEXT_FILL_TYPE" val="1"/>
  <p:tag name="KSO_WM_TEMPLATE_ASSEMBLE_XID" val="63119e22a35593066d09bf52"/>
  <p:tag name="KSO_WM_TEMPLATE_ASSEMBLE_GROUPID" val="62eb8d88295c1bf6da6badc4"/>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14.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5*i*1"/>
  <p:tag name="KSO_WM_TEMPLATE_CATEGORY" val="chip"/>
  <p:tag name="KSO_WM_TEMPLATE_INDEX" val="20225363"/>
  <p:tag name="KSO_WM_UNIT_LAYERLEVEL" val="1"/>
  <p:tag name="KSO_WM_TAG_VERSION" val="1.0"/>
  <p:tag name="KSO_WM_BEAUTIFY_FLAG" val="#wm#"/>
  <p:tag name="KSO_WM_UNIT_SUBTYPE" val="v"/>
  <p:tag name="KSO_WM_UNIT_TYPE" val="i"/>
  <p:tag name="KSO_WM_UNIT_INDEX" val="1"/>
  <p:tag name="KSO_WM_CHIP_GROUPID" val="62eb8d88295c1bf6da6badc4"/>
  <p:tag name="KSO_WM_CHIP_XID" val="62eb8d89295c1bf6da6badcd"/>
  <p:tag name="KSO_WM_UNIT_DEC_AREA_ID" val="bd8770311f05477a9470aca9402acb3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6b50bb8b1164ac1a6156f3635e93054"/>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7*i*1"/>
  <p:tag name="KSO_WM_TEMPLATE_CATEGORY" val="chip"/>
  <p:tag name="KSO_WM_TEMPLATE_INDEX" val="20225363"/>
  <p:tag name="KSO_WM_UNIT_LAYERLEVEL" val="1"/>
  <p:tag name="KSO_WM_TAG_VERSION" val="1.0"/>
  <p:tag name="KSO_WM_BEAUTIFY_FLAG" val="#wm#"/>
  <p:tag name="KSO_WM_UNIT_SUBTYPE" val="r"/>
  <p:tag name="KSO_WM_UNIT_TYPE" val="i"/>
  <p:tag name="KSO_WM_UNIT_INDEX" val="1"/>
  <p:tag name="KSO_WM_CHIP_GROUPID" val="62eb8d88295c1bf6da6badc4"/>
  <p:tag name="KSO_WM_CHIP_XID" val="62eb8d89295c1bf6da6badcc"/>
  <p:tag name="KSO_WM_UNIT_DEC_AREA_ID" val="060b9de3649f4794bdafe8419e53ddc8"/>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14caf56de5534d21ba5aa0ab86e94dc1"/>
</p:tagLst>
</file>

<file path=ppt/tags/tag22.xml><?xml version="1.0" encoding="utf-8"?>
<p:tagLst xmlns:p="http://schemas.openxmlformats.org/presentationml/2006/main">
  <p:tag name="KSO_WM_UNIT_SUBTYPE" val="v"/>
  <p:tag name="KSO_WM_TEMPLATE_CATEGORY" val="chip"/>
  <p:tag name="KSO_WM_TEMPLATE_INDEX" val="20225363"/>
  <p:tag name="KSO_WM_UNIT_TYPE" val="i"/>
  <p:tag name="KSO_WM_UNIT_INDEX" val="1"/>
  <p:tag name="KSO_WM_UNIT_ID" val="chip20225363_6*i*1"/>
  <p:tag name="KSO_WM_BEAUTIFY_FLAG" val="#wm#"/>
  <p:tag name="KSO_WM_TAG_VERSION" val="1.0"/>
  <p:tag name="KSO_WM_CHIP_GROUPID" val="62eb8d88295c1bf6da6badc4"/>
  <p:tag name="KSO_WM_CHIP_XID" val="62eb8d89295c1bf6da6badce"/>
  <p:tag name="KSO_WM_UNIT_DEC_AREA_ID" val="a23cc7a79d634d85bc998b423960a0d7"/>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5179a17d56a94d5f830e97aa1792b070"/>
</p:tagLst>
</file>

<file path=ppt/tags/tag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xml><?xml version="1.0" encoding="utf-8"?>
<p:tagLst xmlns:p="http://schemas.openxmlformats.org/presentationml/2006/main">
  <p:tag name="KSO_WM_UNIT_ISCONTENTSTITLE" val="0"/>
  <p:tag name="KSO_WM_UNIT_ISNUMDGMTITLE" val="0"/>
  <p:tag name="KSO_WM_UNIT_PRESET_TEXT" val="单击添加标题"/>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225363_1*a*1"/>
  <p:tag name="KSO_WM_TEMPLATE_CATEGORY" val="custom"/>
  <p:tag name="KSO_WM_TEMPLATE_INDEX" val="20225363"/>
  <p:tag name="KSO_WM_UNIT_LAYERLEVEL" val="1"/>
  <p:tag name="KSO_WM_TAG_VERSION" val="1.0"/>
  <p:tag name="KSO_WM_BEAUTIFY_FLAG" val="#wm#"/>
  <p:tag name="KSO_WM_UNIT_DEFAULT_FONT" val="54;60;2"/>
  <p:tag name="KSO_WM_UNIT_BLOCK" val="0"/>
  <p:tag name="KSO_WM_UNIT_DEC_AREA_ID" val="916be1ebee6c403987b4c3ae3e8423e2"/>
  <p:tag name="KSO_WM_CHIP_GROUPID" val="620cc5482a08b0d86e4d8850"/>
  <p:tag name="KSO_WM_CHIP_XID" val="620cc5482a08b0d86e4d884f"/>
  <p:tag name="KSO_WM_CHIP_FILLAREA_FILL_RULE" val="{&quot;fill_align&quot;:&quot;cm&quot;,&quot;fill_mode&quot;:&quot;adaptive&quot;,&quot;sacle_strategy&quot;:&quot;smart&quot;}"/>
  <p:tag name="KSO_WM_ASSEMBLE_CHIP_INDEX" val="aaf53515968d4ce7a95da33b242b0257"/>
  <p:tag name="KSO_WM_UNIT_TEXT_FILL_FORE_SCHEMECOLOR_INDEX_BRIGHTNESS" val="0"/>
  <p:tag name="KSO_WM_UNIT_TEXT_FILL_FORE_SCHEMECOLOR_INDEX" val="5"/>
  <p:tag name="KSO_WM_UNIT_TEXT_FILL_TYPE" val="1"/>
  <p:tag name="KSO_WM_TEMPLATE_ASSEMBLE_XID" val="63119e22a35593066d09bed3"/>
  <p:tag name="KSO_WM_TEMPLATE_ASSEMBLE_GROUPID" val="62eb8d88295c1bf6da6badc4"/>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28.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36.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xml><?xml version="1.0" encoding="utf-8"?>
<p:tagLst xmlns:p="http://schemas.openxmlformats.org/presentationml/2006/main">
  <p:tag name="KSO_WM_UNIT_SUBTYPE" val="v"/>
  <p:tag name="KSO_WM_TEMPLATE_CATEGORY" val="chip"/>
  <p:tag name="KSO_WM_TEMPLATE_INDEX" val="20225363"/>
  <p:tag name="KSO_WM_UNIT_TYPE" val="i"/>
  <p:tag name="KSO_WM_UNIT_INDEX" val="1"/>
  <p:tag name="KSO_WM_UNIT_ID" val="chip20225363_16*i*1"/>
  <p:tag name="KSO_WM_BEAUTIFY_FLAG" val="#wm#"/>
  <p:tag name="KSO_WM_TAG_VERSION" val="1.0"/>
  <p:tag name="KSO_WM_CHIP_GROUPID" val="62eb8d88295c1bf6da6badc4"/>
  <p:tag name="KSO_WM_CHIP_XID" val="62eb8d89295c1bf6da6badc8"/>
  <p:tag name="KSO_WM_UNIT_DEC_AREA_ID" val="507524bc8dad41dc9b3db68c9e131a8d"/>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a6348d74d864e07858b91bddddf164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25363_18*i*1"/>
  <p:tag name="KSO_WM_TEMPLATE_CATEGORY" val="chip"/>
  <p:tag name="KSO_WM_TEMPLATE_INDEX" val="20225363"/>
  <p:tag name="KSO_WM_UNIT_LAYERLEVEL" val="1"/>
  <p:tag name="KSO_WM_TAG_VERSION" val="1.0"/>
  <p:tag name="KSO_WM_BEAUTIFY_FLAG" val="#wm#"/>
  <p:tag name="KSO_WM_DIAGRAM_GROUP_CODE" val="l1-1"/>
  <p:tag name="KSO_WM_CHIP_GROUPID" val="62eb8d88295c1bf6da6badc4"/>
  <p:tag name="KSO_WM_CHIP_XID" val="62eb8d89295c1bf6da6badc7"/>
  <p:tag name="KSO_WM_UNIT_DEC_AREA_ID" val="848fa401ec294c559604552c0793070d"/>
  <p:tag name="KSO_WM_CHIP_FILLAREA_FILL_RULE" val="{&quot;fill_align&quot;:&quot;lb&quot;,&quot;fill_effect&quot;:[],&quot;fill_mode&quot;:&quot;adaptive&quot;,&quot;sacle_strategy&quot;:&quot;stretch&quot;}"/>
  <p:tag name="KSO_WM_UNIT_DEC_SUPPORTCHANGEPIC" val="0"/>
  <p:tag name="KSO_WM_UNIT_DEC_CHANGEPICRESERVED" val="1"/>
  <p:tag name="KSO_WM_ASSEMBLE_CHIP_INDEX" val="61aa05e4b84648548d88e9596115127f"/>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25363_17*i*1"/>
  <p:tag name="KSO_WM_TEMPLATE_CATEGORY" val="chip"/>
  <p:tag name="KSO_WM_TEMPLATE_INDEX" val="20225363"/>
  <p:tag name="KSO_WM_UNIT_LAYERLEVEL" val="1"/>
  <p:tag name="KSO_WM_TAG_VERSION" val="1.0"/>
  <p:tag name="KSO_WM_BEAUTIFY_FLAG" val="#wm#"/>
  <p:tag name="KSO_WM_DIAGRAM_GROUP_CODE" val="l1-1"/>
  <p:tag name="KSO_WM_CHIP_GROUPID" val="62eb8d88295c1bf6da6badc4"/>
  <p:tag name="KSO_WM_CHIP_XID" val="62eb8d89295c1bf6da6badc6"/>
  <p:tag name="KSO_WM_UNIT_DEC_AREA_ID" val="3065370284354e7eb069e529768c6d10"/>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dd6fcf50283441e09fbdf7bd090b737e"/>
</p:tagLst>
</file>

<file path=ppt/tags/tag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56.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64.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Lst>
</file>

<file path=ppt/tags/tag71.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Lst>
</file>

<file path=ppt/tags/tag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xml><?xml version="1.0" encoding="utf-8"?>
<p:tagLst xmlns:p="http://schemas.openxmlformats.org/presentationml/2006/main">
  <p:tag name="KSO_WM_UNIT_SUBTYPE" val="v"/>
  <p:tag name="KSO_WM_TEMPLATE_CATEGORY" val="chip"/>
  <p:tag name="KSO_WM_TEMPLATE_INDEX" val="20225363"/>
  <p:tag name="KSO_WM_UNIT_TYPE" val="i"/>
  <p:tag name="KSO_WM_UNIT_INDEX" val="1"/>
  <p:tag name="KSO_WM_UNIT_ID" val="chip20225363_12*i*1"/>
  <p:tag name="KSO_WM_BEAUTIFY_FLAG" val="#wm#"/>
  <p:tag name="KSO_WM_TAG_VERSION" val="1.0"/>
  <p:tag name="KSO_WM_CHIP_GROUPID" val="62eb8d88295c1bf6da6badc4"/>
  <p:tag name="KSO_WM_CHIP_XID" val="62eb8d89295c1bf6da6badcb"/>
  <p:tag name="KSO_WM_UNIT_DEC_AREA_ID" val="2cc2ac312b6a4e5798ed07f4e2364e0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5739b2a6de364f3eb6385c384901f94e"/>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13*i*1"/>
  <p:tag name="KSO_WM_TEMPLATE_CATEGORY" val="chip"/>
  <p:tag name="KSO_WM_TEMPLATE_INDEX" val="20225363"/>
  <p:tag name="KSO_WM_UNIT_LAYERLEVEL" val="1"/>
  <p:tag name="KSO_WM_TAG_VERSION" val="1.0"/>
  <p:tag name="KSO_WM_BEAUTIFY_FLAG" val="#wm#"/>
  <p:tag name="KSO_WM_UNIT_SUBTYPE" val="r"/>
  <p:tag name="KSO_WM_UNIT_TYPE" val="i"/>
  <p:tag name="KSO_WM_UNIT_INDEX" val="1"/>
  <p:tag name="KSO_WM_CHIP_GROUPID" val="62eb8d88295c1bf6da6badc4"/>
  <p:tag name="KSO_WM_CHIP_XID" val="62eb8d89295c1bf6da6badca"/>
  <p:tag name="KSO_WM_UNIT_DEC_AREA_ID" val="2ec1bf6f3b8544b9a62b3cf8ba4c477c"/>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a0dbefbdacaf4d73a996f469c99b93a8"/>
</p:tagLst>
</file>

<file path=ppt/tags/tag78.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4*i*1"/>
  <p:tag name="KSO_WM_BEAUTIFY_FLAG" val="#wm#"/>
  <p:tag name="KSO_WM_TAG_VERSION" val="1.0"/>
  <p:tag name="KSO_WM_CHIP_GROUPID" val="62eb8d88295c1bf6da6badc4"/>
  <p:tag name="KSO_WM_CHIP_XID" val="62eb8d89295c1bf6da6badc9"/>
  <p:tag name="KSO_WM_UNIT_DEC_AREA_ID" val="1e0e9e1cc3b44f73bc95329c816c71f1"/>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c323f4539e70482a8beeb509d3565420"/>
</p:tagLst>
</file>

<file path=ppt/tags/tag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xml><?xml version="1.0" encoding="utf-8"?>
<p:tagLst xmlns:p="http://schemas.openxmlformats.org/presentationml/2006/main">
  <p:tag name="KSO_WM_UNIT_SUBTYPE" val="a"/>
  <p:tag name="KSO_WM_UNIT_PRESET_TEXT" val="THANKS FOR WATCHING"/>
  <p:tag name="KSO_WM_UNIT_NOCLEAR" val="0"/>
  <p:tag name="KSO_WM_UNIT_VALUE" val="40"/>
  <p:tag name="KSO_WM_UNIT_HIGHLIGHT" val="0"/>
  <p:tag name="KSO_WM_UNIT_COMPATIBLE" val="0"/>
  <p:tag name="KSO_WM_UNIT_DIAGRAM_ISNUMVISUAL" val="0"/>
  <p:tag name="KSO_WM_UNIT_DIAGRAM_ISREFERUNIT" val="0"/>
  <p:tag name="KSO_WM_UNIT_TYPE" val="f"/>
  <p:tag name="KSO_WM_UNIT_INDEX" val="1"/>
  <p:tag name="KSO_WM_UNIT_ID" val="custom20225363_1*f*1"/>
  <p:tag name="KSO_WM_TEMPLATE_CATEGORY" val="custom"/>
  <p:tag name="KSO_WM_TEMPLATE_INDEX" val="20225363"/>
  <p:tag name="KSO_WM_UNIT_LAYERLEVEL" val="1"/>
  <p:tag name="KSO_WM_TAG_VERSION" val="1.0"/>
  <p:tag name="KSO_WM_BEAUTIFY_FLAG" val="#wm#"/>
  <p:tag name="KSO_WM_UNIT_DEFAULT_FONT" val="48;50;2"/>
  <p:tag name="KSO_WM_UNIT_BLOCK" val="0"/>
  <p:tag name="KSO_WM_UNIT_DEC_AREA_ID" val="5dc38cc638834c9c9644859392688514"/>
  <p:tag name="KSO_WM_CHIP_GROUPID" val="61930ec218adb49c6c1f3d40"/>
  <p:tag name="KSO_WM_CHIP_XID" val="61930ec218adb49c6c1f3d3d"/>
  <p:tag name="KSO_WM_CHIP_FILLAREA_FILL_RULE" val="{&quot;fill_align&quot;:&quot;lt&quot;,&quot;fill_mode&quot;:&quot;adaptive&quot;,&quot;sacle_strategy&quot;:&quot;smart&quot;}"/>
  <p:tag name="KSO_WM_ASSEMBLE_CHIP_INDEX" val="0ff2eaead2ad4eac8666e186784e1bbf"/>
  <p:tag name="KSO_WM_UNIT_TEXT_FILL_FORE_SCHEMECOLOR_INDEX_BRIGHTNESS" val="0"/>
  <p:tag name="KSO_WM_UNIT_TEXT_FILL_FORE_SCHEMECOLOR_INDEX" val="5"/>
  <p:tag name="KSO_WM_UNIT_TEXT_FILL_TYPE" val="1"/>
  <p:tag name="KSO_WM_TEMPLATE_ASSEMBLE_XID" val="63119e23a35593066d09bf82"/>
  <p:tag name="KSO_WM_TEMPLATE_ASSEMBLE_GROUPID" val="62eb8d88295c1bf6da6badc4"/>
</p:tagLst>
</file>

<file path=ppt/tags/tag83.xml><?xml version="1.0" encoding="utf-8"?>
<p:tagLst xmlns:p="http://schemas.openxmlformats.org/presentationml/2006/main">
  <p:tag name="KSO_WM_UNIT_ISCONTENTSTITLE" val="0"/>
  <p:tag name="KSO_WM_UNIT_ISNUMDGMTITLE" val="0"/>
  <p:tag name="KSO_WM_UNIT_PRESET_TEXT" val="谢谢你的观看"/>
  <p:tag name="KSO_WM_UNIT_NOCLEAR" val="0"/>
  <p:tag name="KSO_WM_UNIT_VALUE" val="15"/>
  <p:tag name="KSO_WM_UNIT_HIGHLIGHT" val="0"/>
  <p:tag name="KSO_WM_UNIT_COMPATIBLE" val="0"/>
  <p:tag name="KSO_WM_UNIT_DIAGRAM_ISNUMVISUAL" val="0"/>
  <p:tag name="KSO_WM_UNIT_DIAGRAM_ISREFERUNIT" val="0"/>
  <p:tag name="KSO_WM_UNIT_TYPE" val="a"/>
  <p:tag name="KSO_WM_UNIT_INDEX" val="1"/>
  <p:tag name="KSO_WM_UNIT_ID" val="custom20225363_1*a*1"/>
  <p:tag name="KSO_WM_TEMPLATE_CATEGORY" val="custom"/>
  <p:tag name="KSO_WM_TEMPLATE_INDEX" val="20225363"/>
  <p:tag name="KSO_WM_UNIT_LAYERLEVEL" val="1"/>
  <p:tag name="KSO_WM_TAG_VERSION" val="1.0"/>
  <p:tag name="KSO_WM_BEAUTIFY_FLAG" val="#wm#"/>
  <p:tag name="KSO_WM_UNIT_DEFAULT_FONT" val="40;44;2"/>
  <p:tag name="KSO_WM_UNIT_BLOCK" val="0"/>
  <p:tag name="KSO_WM_UNIT_DEC_AREA_ID" val="380df74523744f55a8b514f8a9b1157f"/>
  <p:tag name="KSO_WM_CHIP_GROUPID" val="61930ec218adb49c6c1f3d40"/>
  <p:tag name="KSO_WM_CHIP_XID" val="61930ec218adb49c6c1f3d3d"/>
  <p:tag name="KSO_WM_CHIP_FILLAREA_FILL_RULE" val="{&quot;fill_align&quot;:&quot;lt&quot;,&quot;fill_mode&quot;:&quot;adaptive&quot;,&quot;sacle_strategy&quot;:&quot;smart&quot;}"/>
  <p:tag name="KSO_WM_ASSEMBLE_CHIP_INDEX" val="0ff2eaead2ad4eac8666e186784e1bbf"/>
  <p:tag name="KSO_WM_UNIT_TEXT_FILL_FORE_SCHEMECOLOR_INDEX_BRIGHTNESS" val="0"/>
  <p:tag name="KSO_WM_UNIT_TEXT_FILL_FORE_SCHEMECOLOR_INDEX" val="5"/>
  <p:tag name="KSO_WM_UNIT_TEXT_FILL_TYPE" val="1"/>
  <p:tag name="KSO_WM_TEMPLATE_ASSEMBLE_XID" val="63119e23a35593066d09bf82"/>
  <p:tag name="KSO_WM_TEMPLATE_ASSEMBLE_GROUPID" val="62eb8d88295c1bf6da6badc4"/>
</p:tagLst>
</file>

<file path=ppt/tags/tag84.xml><?xml version="1.0" encoding="utf-8"?>
<p:tagLst xmlns:p="http://schemas.openxmlformats.org/presentationml/2006/main">
  <p:tag name="KSO_WM_UNIT_SUBTYPE" val="a"/>
  <p:tag name="KSO_WM_UNIT_PRESET_TEXT" val="202X"/>
  <p:tag name="KSO_WM_UNIT_NOCLEAR" val="0"/>
  <p:tag name="KSO_WM_UNIT_VALUE" val="14"/>
  <p:tag name="KSO_WM_UNIT_HIGHLIGHT" val="0"/>
  <p:tag name="KSO_WM_UNIT_COMPATIBLE" val="0"/>
  <p:tag name="KSO_WM_UNIT_DIAGRAM_ISNUMVISUAL" val="0"/>
  <p:tag name="KSO_WM_UNIT_DIAGRAM_ISREFERUNIT" val="0"/>
  <p:tag name="KSO_WM_UNIT_TYPE" val="f"/>
  <p:tag name="KSO_WM_UNIT_INDEX" val="2"/>
  <p:tag name="KSO_WM_UNIT_ID" val="custom20225363_1*f*2"/>
  <p:tag name="KSO_WM_TEMPLATE_CATEGORY" val="custom"/>
  <p:tag name="KSO_WM_TEMPLATE_INDEX" val="20225363"/>
  <p:tag name="KSO_WM_UNIT_LAYERLEVEL" val="1"/>
  <p:tag name="KSO_WM_TAG_VERSION" val="1.0"/>
  <p:tag name="KSO_WM_BEAUTIFY_FLAG" val="#wm#"/>
  <p:tag name="KSO_WM_UNIT_DEFAULT_FONT" val="60;66;2"/>
  <p:tag name="KSO_WM_UNIT_BLOCK" val="0"/>
  <p:tag name="KSO_WM_UNIT_DEC_AREA_ID" val="8e5de2095a3144888915fe06d5b197b9"/>
  <p:tag name="KSO_WM_CHIP_GROUPID" val="61930ec218adb49c6c1f3d40"/>
  <p:tag name="KSO_WM_CHIP_XID" val="61930ec218adb49c6c1f3d3d"/>
  <p:tag name="KSO_WM_CHIP_FILLAREA_FILL_RULE" val="{&quot;fill_align&quot;:&quot;lt&quot;,&quot;fill_mode&quot;:&quot;adaptive&quot;,&quot;sacle_strategy&quot;:&quot;smart&quot;}"/>
  <p:tag name="KSO_WM_ASSEMBLE_CHIP_INDEX" val="0ff2eaead2ad4eac8666e186784e1bbf"/>
  <p:tag name="KSO_WM_UNIT_TEXT_FILL_FORE_SCHEMECOLOR_INDEX_BRIGHTNESS" val="0"/>
  <p:tag name="KSO_WM_UNIT_TEXT_FILL_FORE_SCHEMECOLOR_INDEX" val="5"/>
  <p:tag name="KSO_WM_UNIT_TEXT_FILL_TYPE" val="1"/>
  <p:tag name="KSO_WM_UNIT_TEXT_FORE_SCHEMECOLOR_INDEX_BRIGHTNESS" val="0"/>
  <p:tag name="KSO_WM_UNIT_TEXT_FORE_SCHEMECOLOR_INDEX" val="5"/>
  <p:tag name="KSO_WM_UNIT_TEXT_LINE_FILL_TYPE" val="2"/>
  <p:tag name="KSO_WM_TEMPLATE_ASSEMBLE_XID" val="63119e23a35593066d09bf82"/>
  <p:tag name="KSO_WM_TEMPLATE_ASSEMBLE_GROUPID" val="62eb8d88295c1bf6da6badc4"/>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dbfa5581574943e89e2bc4c65f7dc492"/>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2c71c5b37a94409ba86780b7c5eed310"/>
  <p:tag name="KSO_WM_SLIDE_BACKGROUND_TYPE" val="general"/>
</p:tagLst>
</file>

<file path=ppt/tags/tag86.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809d446a738644f38594568d38aff0d5"/>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065aa0e4a51f4fc8b4d2f7388fd7a82e"/>
  <p:tag name="KSO_WM_SLIDE_BACKGROUND_TYPE" val="general"/>
</p:tagLst>
</file>

<file path=ppt/tags/tag87.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88.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89.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90.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9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bg20221146_2*i*1"/>
  <p:tag name="KSO_WM_UNIT_LAYERLEVEL" val="1"/>
  <p:tag name="KSO_WM_TAG_VERSION" val="1.0"/>
  <p:tag name="KSO_WM_BEAUTIFY_FLAG" val="#wm#"/>
  <p:tag name="KSO_WM_UNIT_BK_DARK_LIGHT" val="2"/>
  <p:tag name="KSO_WM_UNIT_SUBTYPE" val="h"/>
  <p:tag name="KSO_WM_UNIT_TYPE" val="i"/>
  <p:tag name="KSO_WM_UNIT_INDEX" val="1"/>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0"/>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1b4209a3bf2f4279b544a616bbbf55b5"/>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b9eacdeb99144c13bf6457e32496b952"/>
  <p:tag name="KSO_WM_SLIDE_BACKGROUND_TYPE" val="frame"/>
</p:tagLst>
</file>

<file path=ppt/tags/tag93.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94.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95.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96.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97.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9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bg20221146_3*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150d22721fb24d268adbd59d71c3d959"/>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42312363bb3e4d0881ffc90c4d1be269"/>
  <p:tag name="KSO_WM_SLIDE_BACKGROUND_TYPE" val="leftRight"/>
</p:tagLst>
</file>

<file path=ppt/tags/tag100.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1.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2.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3.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4.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5.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0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bg20221146_4*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2"/>
</p:tagLst>
</file>

<file path=ppt/tags/tag107.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ca169017f7b74a559612ea33f5d1179a"/>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924a1b49c189435ab3996091db6bbebf"/>
  <p:tag name="KSO_WM_SLIDE_BACKGROUND_TYPE" val="topBottom"/>
</p:tagLst>
</file>

<file path=ppt/tags/tag108.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09.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10.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11.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12.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13.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1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bg20221146_5*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3"/>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bf62ae7212464067bcb63b1c343f1b95"/>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55a340b0ada14c9294caacff2a78d5ea"/>
  <p:tag name="KSO_WM_SLIDE_BACKGROUND_TYPE" val="bottomTop"/>
</p:tagLst>
</file>

<file path=ppt/tags/tag116.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17.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18.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19.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20.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21.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2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bg20221146_6*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4"/>
</p:tagLst>
</file>

<file path=ppt/tags/tag123.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3d2f936c91534607b2d1fda26fd49aa2"/>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345b642b11ad4fb78fd2b80ba41a6b97"/>
  <p:tag name="KSO_WM_SLIDE_BACKGROUND_TYPE" val="navigation"/>
</p:tagLst>
</file>

<file path=ppt/tags/tag124.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5.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6.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7.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8.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9.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30.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31.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3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bg20221146_7*i*1"/>
  <p:tag name="KSO_WM_UNIT_LAYERLEVEL" val="1"/>
  <p:tag name="KSO_WM_TAG_VERSION" val="1.0"/>
  <p:tag name="KSO_WM_BEAUTIFY_FLAG" val="#wm#"/>
  <p:tag name="KSO_WM_UNIT_SUBTYPE" val="h"/>
  <p:tag name="KSO_WM_UNIT_TYPE" val="i"/>
  <p:tag name="KSO_WM_UNIT_INDEX" val="1"/>
  <p:tag name="KSO_WM_UNIT_BK_DARK_LIGHT" val="2"/>
  <p:tag name="KSO_WM_TEMPLATE_CATEGORY" val="bg"/>
  <p:tag name="KSO_WM_TEMPLATE_INDEX" val="20221146"/>
  <p:tag name="KSO_WM_UNIT_FILL_FORE_SCHEMECOLOR_INDEX_BRIGHTNESS" val="0"/>
  <p:tag name="KSO_WM_UNIT_FILL_TYPE" val="1"/>
  <p:tag name="KSO_WM_UNIT_TEXT_FILL_FORE_SCHEMECOLOR_INDEX_BRIGHTNESS" val="0"/>
  <p:tag name="KSO_WM_UNIT_TEXT_FILL_FORE_SCHEMECOLOR_INDEX" val="2"/>
  <p:tag name="KSO_WM_UNIT_TEXT_FILL_TYPE" val="1"/>
  <p:tag name="KSO_WM_CHIP_GROUPID" val="61a5c81acf14e69e7f8bcd1b"/>
  <p:tag name="KSO_WM_CHIP_XID" val="62761d95fe82813d301f0835"/>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hip20225363_9*i*1"/>
  <p:tag name="KSO_WM_TEMPLATE_CATEGORY" val="chip"/>
  <p:tag name="KSO_WM_TEMPLATE_INDEX" val="20225363"/>
  <p:tag name="KSO_WM_UNIT_LAYERLEVEL" val="1"/>
  <p:tag name="KSO_WM_TAG_VERSION" val="1.0"/>
  <p:tag name="KSO_WM_BEAUTIFY_FLAG" val="#wm#"/>
  <p:tag name="KSO_WM_UNIT_SUBTYPE" val="t"/>
  <p:tag name="KSO_WM_UNIT_TYPE" val="i"/>
  <p:tag name="KSO_WM_UNIT_INDEX" val="1"/>
  <p:tag name="KSO_WM_CHIP_GROUPID" val="62eb8d88295c1bf6da6badc4"/>
  <p:tag name="KSO_WM_CHIP_XID" val="62eb8d89295c1bf6da6badcf"/>
  <p:tag name="KSO_WM_UNIT_DEC_AREA_ID" val="b8e61f8863964a8db53ee90878137886"/>
  <p:tag name="KSO_WM_CHIP_FILLAREA_FILL_RULE" val="{&quot;fill_align&quot;:&quot;rt&quot;,&quot;fill_effect&quot;:[],&quot;fill_mode&quot;:&quot;adaptive&quot;,&quot;sacle_strategy&quot;:&quot;stretch&quot;}"/>
  <p:tag name="KSO_WM_UNIT_DEC_SUPPORTCHANGEPIC" val="0"/>
  <p:tag name="KSO_WM_UNIT_DEC_CHANGEPICRESERVED" val="1"/>
  <p:tag name="KSO_WM_ASSEMBLE_CHIP_INDEX" val="a04db11962ad4ab2bbe89f29a16932ed"/>
  <p:tag name="KSO_WM_SLIDE_BACKGROUND_TYPE" val="belt"/>
</p:tagLst>
</file>

<file path=ppt/tags/tag134.xml><?xml version="1.0" encoding="utf-8"?>
<p:tagLst xmlns:p="http://schemas.openxmlformats.org/presentationml/2006/main">
  <p:tag name="KSO_WM_UNIT_SUBTYPE" val="t"/>
  <p:tag name="KSO_WM_TEMPLATE_CATEGORY" val="chip"/>
  <p:tag name="KSO_WM_TEMPLATE_INDEX" val="20225363"/>
  <p:tag name="KSO_WM_UNIT_TYPE" val="i"/>
  <p:tag name="KSO_WM_UNIT_INDEX" val="1"/>
  <p:tag name="KSO_WM_UNIT_ID" val="chip20225363_10*i*1"/>
  <p:tag name="KSO_WM_BEAUTIFY_FLAG" val="#wm#"/>
  <p:tag name="KSO_WM_TAG_VERSION" val="1.0"/>
  <p:tag name="KSO_WM_CHIP_GROUPID" val="62eb8d88295c1bf6da6badc4"/>
  <p:tag name="KSO_WM_CHIP_XID" val="62eb8d89295c1bf6da6badd0"/>
  <p:tag name="KSO_WM_UNIT_DEC_AREA_ID" val="5195bb88dff34161ba36396e7d8a02b8"/>
  <p:tag name="KSO_WM_CHIP_FILLAREA_FILL_RULE" val="{&quot;fill_align&quot;:&quot;rb&quot;,&quot;fill_effect&quot;:[],&quot;fill_mode&quot;:&quot;adaptive&quot;,&quot;sacle_strategy&quot;:&quot;stretch&quot;}"/>
  <p:tag name="KSO_WM_UNIT_DEC_SUPPORTCHANGEPIC" val="0"/>
  <p:tag name="KSO_WM_UNIT_DEC_CHANGEPICRESERVED" val="1"/>
  <p:tag name="KSO_WM_ASSEMBLE_CHIP_INDEX" val="41fe2fef2bde4ed8bfb78b11b9388c7a"/>
  <p:tag name="KSO_WM_SLIDE_BACKGROUND_TYPE" val="belt"/>
</p:tagLst>
</file>

<file path=ppt/tags/tag135.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36.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37.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38.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39.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40.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25363"/>
</p:tagLst>
</file>

<file path=ppt/tags/tag141.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25363"/>
</p:tagLst>
</file>

<file path=ppt/tags/tag1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5.xml><?xml version="1.0" encoding="utf-8"?>
<p:tagLst xmlns:p="http://schemas.openxmlformats.org/presentationml/2006/main">
  <p:tag name="KSO_WM_BEAUTIFY_FLAG" val="#wm#"/>
  <p:tag name="KSO_WM_TAG_VERSION" val="1.0"/>
  <p:tag name="KSO_WM_TEMPLATE_CATEGORY" val="custom"/>
  <p:tag name="KSO_WM_TEMPLATE_INDEX" val="20225363"/>
  <p:tag name="KSO_WM_CHIP_COLORING" val="1"/>
</p:tagLst>
</file>

<file path=ppt/tags/tag14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47.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p="http://schemas.openxmlformats.org/presentationml/2006/main">
  <p:tag name="KSO_WM_UNIT_TEXT_FORE_SCHEMECOLOR_INDEX_BRIGHTNESS" val="0"/>
  <p:tag name="KSO_WM_UNIT_TEXT_FORE_SCHEMECOLOR_INDEX" val="14"/>
  <p:tag name="KSO_WM_UNIT_TEXT_LINE_FILL_TYPE" val="2"/>
</p:tagLst>
</file>

<file path=ppt/tags/tag15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FILL_FORE_SCHEMECOLOR_INDEX_BRIGHTNESS" val="0"/>
  <p:tag name="KSO_WM_UNIT_FILL_FORE_SCHEMECOLOR_INDEX" val="8"/>
  <p:tag name="KSO_WM_UNIT_FILL_TYPE" val="1"/>
</p:tagLst>
</file>

<file path=ppt/tags/tag153.xml><?xml version="1.0" encoding="utf-8"?>
<p:tagLst xmlns:p="http://schemas.openxmlformats.org/presentationml/2006/main">
  <p:tag name="KSO_WM_BEAUTIFY_FLAG" val=""/>
  <p:tag name="KSO_WM_UNIT_PLACING_PICTURE_USER_VIEWPORT" val="{&quot;height&quot;:645,&quot;width&quot;:2566}"/>
</p:tagLst>
</file>

<file path=ppt/tags/tag154.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3"/>
  <p:tag name="KSO_WM_UNIT_TEXT_FILL_TYPE"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40492891_1*i*1"/>
  <p:tag name="KSO_WM_TEMPLATE_CATEGORY" val="custom"/>
  <p:tag name="KSO_WM_TEMPLATE_INDEX" val="40492891"/>
  <p:tag name="KSO_WM_UNIT_LAYERLEVEL" val="1"/>
  <p:tag name="KSO_WM_TAG_VERSION" val="3.0"/>
  <p:tag name="KSO_WM_BEAUTIFY_FLAG" val="#wm#"/>
  <p:tag name="KSO_WM_UNIT_LINE_FORE_SCHEMECOLOR_INDEX_BRIGHTNESS" val="-0.25"/>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40492891_1*i*2"/>
  <p:tag name="KSO_WM_TEMPLATE_CATEGORY" val="custom"/>
  <p:tag name="KSO_WM_TEMPLATE_INDEX" val="40492891"/>
  <p:tag name="KSO_WM_UNIT_LAYERLEVEL" val="1"/>
  <p:tag name="KSO_WM_TAG_VERSION" val="3.0"/>
  <p:tag name="KSO_WM_BEAUTIFY_FLAG" val="#wm#"/>
  <p:tag name="KSO_WM_UNIT_FILL_FORE_SCHEMECOLOR_INDEX_1_BRIGHTNESS" val="0"/>
  <p:tag name="KSO_WM_UNIT_FILL_FORE_SCHEMECOLOR_INDEX_1" val="5"/>
  <p:tag name="KSO_WM_UNIT_FILL_FORE_SCHEMECOLOR_INDEX_1_POS" val="0.67"/>
  <p:tag name="KSO_WM_UNIT_FILL_FORE_SCHEMECOLOR_INDEX_1_TRANS" val="0"/>
  <p:tag name="KSO_WM_UNIT_FILL_FORE_SCHEMECOLOR_INDEX_2_BRIGHTNESS" val="-0.25"/>
  <p:tag name="KSO_WM_UNIT_FILL_FORE_SCHEMECOLOR_INDEX_2" val="5"/>
  <p:tag name="KSO_WM_UNIT_FILL_FORE_SCHEMECOLOR_INDEX_2_POS" val="1"/>
  <p:tag name="KSO_WM_UNIT_FILL_FORE_SCHEMECOLOR_INDEX_2_TRANS" val="0"/>
  <p:tag name="KSO_WM_UNIT_FILL_GRADIENT_TYPE" val="2"/>
  <p:tag name="KSO_WM_UNIT_FILL_GRADIENT_ANGLE" val="0"/>
  <p:tag name="KSO_WM_UNIT_FILL_GRADIENT_Direction" val="12"/>
  <p:tag name="KSO_WM_UNIT_FILL_TYPE" val="3"/>
  <p:tag name="KSO_WM_UNIT_SHADOW_SCHEMECOLOR_INDEX_BRIGHTNESS" val="-0.25"/>
  <p:tag name="KSO_WM_UNIT_SHADOW_SCHEMECOLOR_INDEX" val="5"/>
  <p:tag name="KSO_WM_UNIT_TEXT_FILL_FORE_SCHEMECOLOR_INDEX_BRIGHTNESS" val="0"/>
  <p:tag name="KSO_WM_UNIT_TEXT_FILL_FORE_SCHEMECOLOR_INDEX" val="13"/>
  <p:tag name="KSO_WM_UNIT_TEXT_FILL_TYPE" val="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40492891_1*i*3"/>
  <p:tag name="KSO_WM_TEMPLATE_CATEGORY" val="custom"/>
  <p:tag name="KSO_WM_TEMPLATE_INDEX" val="40492891"/>
  <p:tag name="KSO_WM_UNIT_LAYERLEVEL" val="1"/>
  <p:tag name="KSO_WM_TAG_VERSION" val="3.0"/>
  <p:tag name="KSO_WM_BEAUTIFY_FLAG" val="#wm#"/>
  <p:tag name="KSO_WM_UNIT_FILL_FORE_SCHEMECOLOR_INDEX_1_BRIGHTNESS" val="0.6"/>
  <p:tag name="KSO_WM_UNIT_FILL_FORE_SCHEMECOLOR_INDEX_1" val="5"/>
  <p:tag name="KSO_WM_UNIT_FILL_FORE_SCHEMECOLOR_INDEX_1_POS" val="0"/>
  <p:tag name="KSO_WM_UNIT_FILL_FORE_SCHEMECOLOR_INDEX_1_TRANS" val="0.6"/>
  <p:tag name="KSO_WM_UNIT_FILL_FORE_SCHEMECOLOR_INDEX_2_BRIGHTNESS" val="-0.25"/>
  <p:tag name="KSO_WM_UNIT_FILL_FORE_SCHEMECOLOR_INDEX_2" val="5"/>
  <p:tag name="KSO_WM_UNIT_FILL_FORE_SCHEMECOLOR_INDEX_2_POS" val="1"/>
  <p:tag name="KSO_WM_UNIT_FILL_FORE_SCHEMECOLOR_INDEX_2_TRANS" val="1"/>
  <p:tag name="KSO_WM_UNIT_FILL_GRADIENT_TYPE" val="2"/>
  <p:tag name="KSO_WM_UNIT_FILL_GRADIENT_ANGLE" val="0"/>
  <p:tag name="KSO_WM_UNIT_FILL_GRADIENT_Direction" val="12"/>
  <p:tag name="KSO_WM_UNIT_FILL_TYPE" val="3"/>
  <p:tag name="KSO_WM_UNIT_TEXT_FILL_FORE_SCHEMECOLOR_INDEX_BRIGHTNESS" val="0"/>
  <p:tag name="KSO_WM_UNIT_TEXT_FILL_FORE_SCHEMECOLOR_INDEX" val="13"/>
  <p:tag name="KSO_WM_UNIT_TEXT_FILL_TYPE" val="1"/>
</p:tagLst>
</file>

<file path=ppt/tags/tag15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40492891_1*a*1"/>
  <p:tag name="KSO_WM_TEMPLATE_CATEGORY" val="custom"/>
  <p:tag name="KSO_WM_TEMPLATE_INDEX" val="40492891"/>
  <p:tag name="KSO_WM_UNIT_LAYERLEVEL" val="1"/>
  <p:tag name="KSO_WM_TAG_VERSION" val="3.0"/>
  <p:tag name="KSO_WM_BEAUTIFY_FLAG" val="#wm#"/>
  <p:tag name="KSO_WM_UNIT_PRESET_TEXT" val="单击此处输入你的标题&#13;文字是您思想的提炼，为了最终演示发布的良好效果，请言简的阐述观点。"/>
  <p:tag name="KSO_WM_UNIT_TEXT_TYPE" val="1"/>
</p:tagLst>
</file>

<file path=ppt/tags/tag159.xml><?xml version="1.0" encoding="utf-8"?>
<p:tagLst xmlns:p="http://schemas.openxmlformats.org/presentationml/2006/main">
  <p:tag name="KSO_WM_BEAUTIFY_FLAG" val="#wm#"/>
  <p:tag name="KSO_WM_TEMPLATE_CATEGORY" val="custom"/>
  <p:tag name="KSO_WM_TEMPLATE_INDEX" val="40492891"/>
  <p:tag name="KSO_WM_SLIDE_ID" val="custom40492891_1"/>
  <p:tag name="KSO_WM_TEMPLATE_SUBCATEGORY" val="0"/>
  <p:tag name="KSO_WM_TEMPLATE_MASTER_TYPE" val="0"/>
  <p:tag name="KSO_WM_TEMPLATE_COLOR_TYPE" val="0"/>
  <p:tag name="KSO_WM_SLIDE_ITEM_CNT" val="0"/>
  <p:tag name="KSO_WM_SLIDE_INDEX" val="1"/>
  <p:tag name="KSO_WM_TAG_VERSION" val="3.0"/>
  <p:tag name="KSO_WM_SLIDE_LAYOUT" val="a"/>
  <p:tag name="KSO_WM_SLIDE_LAYOUT_CNT" val="1"/>
  <p:tag name="KSO_WM_SLIDE_TYPE" val="text"/>
  <p:tag name="KSO_WM_SLIDE_SUBTYPE" val="picTxt"/>
  <p:tag name="KSO_WM_SLIDE_SIZE" val="818*381"/>
  <p:tag name="KSO_WM_SLIDE_POSITION" val="71*77"/>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86_1*a*1"/>
  <p:tag name="KSO_WM_TEMPLATE_CATEGORY" val="diagram"/>
  <p:tag name="KSO_WM_TEMPLATE_INDEX" val="20231686"/>
  <p:tag name="KSO_WM_UNIT_LAYERLEVEL" val="1"/>
  <p:tag name="KSO_WM_TAG_VERSION" val="3.0"/>
  <p:tag name="KSO_WM_BEAUTIFY_FLAG" val="#wm#"/>
  <p:tag name="KSO_WM_UNIT_ISCONTENTSTITLE" val="0"/>
  <p:tag name="KSO_WM_UNIT_ISNUMDGMTITLE" val="0"/>
  <p:tag name="KSO_WM_UNIT_NOCLEAR" val="0"/>
  <p:tag name="KSO_WM_UNIT_VALUE" val="30"/>
  <p:tag name="KSO_WM_DIAGRAM_GROUP_CODE" val="l1-1"/>
  <p:tag name="KSO_WM_UNIT_TYPE" val="a"/>
  <p:tag name="KSO_WM_UNIT_INDEX" val="1"/>
  <p:tag name="KSO_WM_UNIT_PRESET_TEXT" val="单击此处添加标题"/>
  <p:tag name="KSO_WM_UNIT_TEXT_TYPE" val="1"/>
  <p:tag name="KSO_WM_UNIT_TEXT_FILL_FORE_SCHEMECOLOR_INDEX" val="13"/>
  <p:tag name="KSO_WM_UNIT_TEXT_FILL_TYPE" val="1"/>
  <p:tag name="KSO_WM_UNIT_USESOURCEFORMAT_APPLY" val="1"/>
</p:tagLst>
</file>

<file path=ppt/tags/tag16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1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UNIT_TEXT_FILL_FORE_SCHEMECOLOR_INDEX" val="2"/>
  <p:tag name="KSO_WM_UNIT_TEXT_FILL_TYPE" val="1"/>
  <p:tag name="KSO_WM_UNIT_USESOURCEFORMAT_APPLY" val="1"/>
</p:tagLst>
</file>

<file path=ppt/tags/tag16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6_1*l_h_a*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1"/>
</p:tagLst>
</file>

<file path=ppt/tags/tag16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6_1*l_h_f*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UNIT_USESOURCEFORMAT_APPLY" val="1"/>
</p:tagLst>
</file>

<file path=ppt/tags/tag16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2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UNIT_TEXT_FILL_FORE_SCHEMECOLOR_INDEX" val="2"/>
  <p:tag name="KSO_WM_UNIT_TEXT_FILL_TYPE" val="1"/>
  <p:tag name="KSO_WM_UNIT_USESOURCEFORMAT_APPLY" val="1"/>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6_1*l_h_a*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1"/>
</p:tagLst>
</file>

<file path=ppt/tags/tag16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6_1*l_h_f*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UNIT_USESOURCEFORMAT_APPLY" val="1"/>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3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UNIT_TEXT_FILL_FORE_SCHEMECOLOR_INDEX" val="2"/>
  <p:tag name="KSO_WM_UNIT_TEXT_FILL_TYPE" val="1"/>
  <p:tag name="KSO_WM_UNIT_USESOURCEFORMAT_APPLY" val="1"/>
</p:tagLst>
</file>

<file path=ppt/tags/tag1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6_1*l_h_a*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1"/>
</p:tagLst>
</file>

<file path=ppt/tags/tag1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6_1*l_h_f*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UNIT_USESOURCEFORMAT_APPLY" val="1"/>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2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686_1*l_h_i*1_1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1"/>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686_1*l_h_i*1_2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1"/>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686_1*l_h_i*1_3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1"/>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3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3"/>
  <p:tag name="KSO_WM_DIAGRAM_VIRTUALLY_FRAME" val="{&quot;height&quot;:366.7997751820367,&quot;left&quot;:79.40692913385826,&quot;top&quot;:131.8501124089817,&quot;width&quot;:801.1862204724409}"/>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1"/>
</p:tagLst>
</file>

<file path=ppt/tags/tag175.xml><?xml version="1.0" encoding="utf-8"?>
<p:tagLst xmlns:p="http://schemas.openxmlformats.org/presentationml/2006/main">
  <p:tag name="KSO_WM_SLIDE_ID" val="diagram20231686_1"/>
  <p:tag name="KSO_WM_TEMPLATE_SUBCATEGORY" val="0"/>
  <p:tag name="KSO_WM_TEMPLATE_MASTER_TYPE" val="0"/>
  <p:tag name="KSO_WM_TEMPLATE_COLOR_TYPE" val="0"/>
  <p:tag name="KSO_WM_SLIDE_ITEM_CNT" val="3"/>
  <p:tag name="KSO_WM_SLIDE_INDEX" val="1"/>
  <p:tag name="KSO_WM_TAG_VERSION" val="3.0"/>
  <p:tag name="KSO_WM_BEAUTIFY_FLAG" val="#wm#"/>
  <p:tag name="KSO_WM_TEMPLATE_CATEGORY" val="diagram"/>
  <p:tag name="KSO_WM_TEMPLATE_INDEX" val="20231686"/>
  <p:tag name="KSO_WM_SLIDE_TYPE" val="text"/>
  <p:tag name="KSO_WM_SLIDE_SUBTYPE" val="diag"/>
  <p:tag name="KSO_WM_SLIDE_SIZE" val="801.186*365.297"/>
  <p:tag name="KSO_WM_SLIDE_POSITION" val="79.4069*132.602"/>
  <p:tag name="KSO_WM_SLIDE_LAYOUT" val="a_l"/>
  <p:tag name="KSO_WM_SLIDE_LAYOUT_CNT" val="1_1"/>
  <p:tag name="KSO_WM_SPECIAL_SOURCE" val="bdnull"/>
  <p:tag name="KSO_WM_DIAGRAM_GROUP_CODE" val="l1-1"/>
  <p:tag name="KSO_WM_SLIDE_DIAGTYPE" val="l"/>
</p:tagLst>
</file>

<file path=ppt/tags/tag17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5204_1*a*1"/>
  <p:tag name="KSO_WM_TEMPLATE_CATEGORY" val="custom"/>
  <p:tag name="KSO_WM_TEMPLATE_INDEX" val="20235204"/>
  <p:tag name="KSO_WM_UNIT_LAYERLEVEL" val="1"/>
  <p:tag name="KSO_WM_TAG_VERSION" val="3.0"/>
  <p:tag name="KSO_WM_BEAUTIFY_FLAG" val="#wm#"/>
  <p:tag name="KSO_WM_UNIT_TEXT_TYPE" val="1"/>
  <p:tag name="KSO_WM_UNIT_PRESET_TEXT" val="单击此处添加标题内容"/>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5204_1*i*1"/>
  <p:tag name="KSO_WM_TEMPLATE_CATEGORY" val="custom"/>
  <p:tag name="KSO_WM_TEMPLATE_INDEX" val="20235204"/>
  <p:tag name="KSO_WM_UNIT_LAYERLEVEL" val="1"/>
  <p:tag name="KSO_WM_TAG_VERSION" val="3.0"/>
  <p:tag name="KSO_WM_BEAUTIFY_FLAG" val="#wm#"/>
  <p:tag name="KSO_WM_UNIT_LINE_FORE_SCHEMECOLOR_INDEX_1_BRIGHTNESS" val="0.6"/>
  <p:tag name="KSO_WM_UNIT_LINE_FORE_SCHEMECOLOR_INDEX_1" val="5"/>
  <p:tag name="KSO_WM_UNIT_LINE_FORE_SCHEMECOLOR_INDEX_1_POS" val="0"/>
  <p:tag name="KSO_WM_UNIT_LINE_FORE_SCHEMECOLOR_INDEX_1_TRANS" val="0.5"/>
  <p:tag name="KSO_WM_UNIT_LINE_FORE_SCHEMECOLOR_INDEX_2_BRIGHTNESS" val="0.4"/>
  <p:tag name="KSO_WM_UNIT_LINE_FORE_SCHEMECOLOR_INDEX_2" val="5"/>
  <p:tag name="KSO_WM_UNIT_LINE_FORE_SCHEMECOLOR_INDEX_2_POS" val="0.59"/>
  <p:tag name="KSO_WM_UNIT_LINE_FORE_SCHEMECOLOR_INDEX_2_TRANS" val="0.35"/>
  <p:tag name="KSO_WM_UNIT_LINE_GRADIENT_TYPE" val="0"/>
  <p:tag name="KSO_WM_UNIT_LINE_GRADIENT_ANGLE" val="0"/>
  <p:tag name="KSO_WM_UNIT_LINE_GRADIENT_Direction" val="3"/>
  <p:tag name="KSO_WM_UNIT_LINE_FILL_TYPE" val="5"/>
  <p:tag name="KSO_WM_UNIT_TEXT_FILL_FORE_SCHEMECOLOR_INDEX_BRIGHTNESS" val="0"/>
  <p:tag name="KSO_WM_UNIT_TEXT_FILL_FORE_SCHEMECOLOR_INDEX" val="2"/>
  <p:tag name="KSO_WM_UNIT_TEXT_FILL_TYPE" val="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5204_1*i*2"/>
  <p:tag name="KSO_WM_TEMPLATE_CATEGORY" val="custom"/>
  <p:tag name="KSO_WM_TEMPLATE_INDEX" val="20235204"/>
  <p:tag name="KSO_WM_UNIT_LAYERLEVEL" val="1"/>
  <p:tag name="KSO_WM_TAG_VERSION" val="3.0"/>
  <p:tag name="KSO_WM_BEAUTIFY_FLAG" val="#wm#"/>
  <p:tag name="KSO_WM_UNIT_LINE_FORE_SCHEMECOLOR_INDEX_BRIGHTNESS" val="0.5"/>
  <p:tag name="KSO_WM_UNIT_LINE_FORE_SCHEMECOLOR_INDEX" val="13"/>
  <p:tag name="KSO_WM_UNIT_LINE_FILL_TYPE" val="2"/>
</p:tagLst>
</file>

<file path=ppt/tags/tag179.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5204_1*f*1"/>
  <p:tag name="KSO_WM_TEMPLATE_CATEGORY" val="custom"/>
  <p:tag name="KSO_WM_TEMPLATE_INDEX" val="20235204"/>
  <p:tag name="KSO_WM_UNIT_LAYERLEVEL" val="1"/>
  <p:tag name="KSO_WM_TAG_VERSION" val="3.0"/>
  <p:tag name="KSO_WM_BEAUTIFY_FLAG" val="#wm#"/>
  <p:tag name="KSO_WM_UNIT_PRESET_TEXT" val="单击添加文本具体内容单击添加文本具体内容单击添加文本具体内容"/>
  <p:tag name="KSO_WM_UNIT_TEXT_TYPE" val="1"/>
  <p:tag name="KSO_WM_UNIT_TEXT_FILL_FORE_SCHEMECOLOR_INDEX_BRIGHTNESS" val="0"/>
  <p:tag name="KSO_WM_UNIT_TEXT_FILL_FORE_SCHEMECOLOR_INDEX" val="14"/>
  <p:tag name="KSO_WM_UNIT_TEXT_FILL_TYPE" val="1"/>
</p:tagLst>
</file>

<file path=ppt/tags/tag180.xml><?xml version="1.0" encoding="utf-8"?>
<p:tagLst xmlns:p="http://schemas.openxmlformats.org/presentationml/2006/main">
  <p:tag name="KSO_WM_SLIDE_ID" val="custom20235204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204"/>
  <p:tag name="KSO_WM_SLIDE_TYPE" val="text"/>
  <p:tag name="KSO_WM_SLIDE_SUBTYPE" val="picTxt"/>
  <p:tag name="KSO_WM_SLIDE_SIZE" val="693*382"/>
  <p:tag name="KSO_WM_SLIDE_POSITION" val="143*83"/>
  <p:tag name="KSO_WM_SLIDE_LAYOUT" val="a_f"/>
  <p:tag name="KSO_WM_SLIDE_LAYOUT_CNT" val="1_1"/>
  <p:tag name="KSO_WM_SPECIAL_SOURCE" val="bdnull"/>
  <p:tag name="RESOURCE_RECORD_KEY" val="{&quot;10&quot;:[21573832,3649412,4720996],&quot;65&quot;:[3]}"/>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5208_1*i*1"/>
  <p:tag name="KSO_WM_TEMPLATE_CATEGORY" val="custom"/>
  <p:tag name="KSO_WM_TEMPLATE_INDEX" val="20235208"/>
  <p:tag name="KSO_WM_UNIT_LAYERLEVEL" val="1"/>
  <p:tag name="KSO_WM_TAG_VERSION" val="3.0"/>
  <p:tag name="KSO_WM_BEAUTIFY_FLAG" val="#wm#"/>
  <p:tag name="KSO_WM_UNIT_TYPE" val="i"/>
  <p:tag name="KSO_WM_UNIT_INDEX" val="1"/>
  <p:tag name="KSO_WM_UNIT_FILL_FORE_SCHEMECOLOR_INDEX_1_BRIGHTNESS" val="0"/>
  <p:tag name="KSO_WM_UNIT_FILL_FORE_SCHEMECOLOR_INDEX_1" val="5"/>
  <p:tag name="KSO_WM_UNIT_FILL_FORE_SCHEMECOLOR_INDEX_1_POS" val="0"/>
  <p:tag name="KSO_WM_UNIT_FILL_FORE_SCHEMECOLOR_INDEX_1_TRANS" val="0"/>
  <p:tag name="KSO_WM_UNIT_FILL_FORE_SCHEMECOLOR_INDEX_2_BRIGHTNESS" val="-0.1"/>
  <p:tag name="KSO_WM_UNIT_FILL_FORE_SCHEMECOLOR_INDEX_2" val="5"/>
  <p:tag name="KSO_WM_UNIT_FILL_FORE_SCHEMECOLOR_INDEX_2_POS" val="0.38"/>
  <p:tag name="KSO_WM_UNIT_FILL_FORE_SCHEMECOLOR_INDEX_2_TRANS" val="0"/>
  <p:tag name="KSO_WM_UNIT_FILL_GRADIENT_TYPE" val="0"/>
  <p:tag name="KSO_WM_UNIT_FILL_GRADIENT_ANGLE" val="0"/>
  <p:tag name="KSO_WM_UNIT_FILL_GRADIENT_Direction" val="3"/>
  <p:tag name="KSO_WM_UNIT_FILL_TYPE" val="3"/>
  <p:tag name="KSO_WM_UNIT_TEXT_FILL_FORE_SCHEMECOLOR_INDEX_BRIGHTNESS" val="0"/>
  <p:tag name="KSO_WM_UNIT_TEXT_FILL_FORE_SCHEMECOLOR_INDEX" val="2"/>
  <p:tag name="KSO_WM_UNIT_TEXT_FILL_TYPE" val="1"/>
</p:tagLst>
</file>

<file path=ppt/tags/tag182.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UNIT_TYPE" val="a"/>
  <p:tag name="KSO_WM_UNIT_INDEX" val="1"/>
  <p:tag name="KSO_WM_UNIT_ID" val="custom20235208_1*a*1"/>
  <p:tag name="KSO_WM_TEMPLATE_CATEGORY" val="custom"/>
  <p:tag name="KSO_WM_TEMPLATE_INDEX" val="20235208"/>
  <p:tag name="KSO_WM_UNIT_LAYERLEVEL" val="1"/>
  <p:tag name="KSO_WM_TAG_VERSION" val="3.0"/>
  <p:tag name="KSO_WM_BEAUTIFY_FLAG" val="#wm#"/>
  <p:tag name="KSO_WM_UNIT_TEXT_TYPE" val="1"/>
  <p:tag name="KSO_WM_UNIT_PRESET_TEXT" val="单击此处添加标题"/>
</p:tagLst>
</file>

<file path=ppt/tags/tag183.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5208_1*f*1"/>
  <p:tag name="KSO_WM_TEMPLATE_CATEGORY" val="custom"/>
  <p:tag name="KSO_WM_TEMPLATE_INDEX" val="20235208"/>
  <p:tag name="KSO_WM_UNIT_LAYERLEVEL" val="1"/>
  <p:tag name="KSO_WM_TAG_VERSION" val="3.0"/>
  <p:tag name="KSO_WM_BEAUTIFY_FLAG" val="#wm#"/>
  <p:tag name="KSO_WM_UNIT_VALUE" val="30"/>
  <p:tag name="KSO_WM_UNIT_PRESET_TEXT" val="单击此处添加文本，简明扼要的阐述您的观点。"/>
  <p:tag name="KSO_WM_UNIT_TEXT_TYPE" val="1"/>
  <p:tag name="KSO_WM_UNIT_TEXT_FILL_FORE_SCHEMECOLOR_INDEX_BRIGHTNESS" val="0"/>
  <p:tag name="KSO_WM_UNIT_TEXT_FILL_FORE_SCHEMECOLOR_INDEX" val="2"/>
  <p:tag name="KSO_WM_UNIT_TEXT_FILL_TYPE" val="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5208_1*i*2"/>
  <p:tag name="KSO_WM_TEMPLATE_CATEGORY" val="custom"/>
  <p:tag name="KSO_WM_TEMPLATE_INDEX" val="20235208"/>
  <p:tag name="KSO_WM_UNIT_LAYERLEVEL" val="1"/>
  <p:tag name="KSO_WM_TAG_VERSION" val="3.0"/>
  <p:tag name="KSO_WM_BEAUTIFY_FLAG" val="#wm#"/>
  <p:tag name="KSO_WM_UNIT_TYPE" val="i"/>
  <p:tag name="KSO_WM_UNIT_INDEX" val="2"/>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35208_1*i*3"/>
  <p:tag name="KSO_WM_TEMPLATE_CATEGORY" val="custom"/>
  <p:tag name="KSO_WM_TEMPLATE_INDEX" val="20235208"/>
  <p:tag name="KSO_WM_UNIT_LAYERLEVEL" val="1"/>
  <p:tag name="KSO_WM_TAG_VERSION" val="3.0"/>
  <p:tag name="KSO_WM_BEAUTIFY_FLAG" val="#wm#"/>
  <p:tag name="KSO_WM_UNIT_TYPE" val="i"/>
  <p:tag name="KSO_WM_UNIT_INDEX" val="3"/>
</p:tagLst>
</file>

<file path=ppt/tags/tag186.xml><?xml version="1.0" encoding="utf-8"?>
<p:tagLst xmlns:p="http://schemas.openxmlformats.org/presentationml/2006/main">
  <p:tag name="KSO_WM_SLIDE_ID" val="custom20235208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208"/>
  <p:tag name="KSO_WM_SLIDE_TYPE" val="text"/>
  <p:tag name="KSO_WM_SLIDE_SUBTYPE" val="picTxt"/>
  <p:tag name="KSO_WM_SLIDE_SIZE" val="960*504"/>
  <p:tag name="KSO_WM_SLIDE_POSITION" val="0*0"/>
  <p:tag name="KSO_WM_SLIDE_LAYOUT" val="a_f"/>
  <p:tag name="KSO_WM_SLIDE_LAYOUT_CNT" val="1_1"/>
  <p:tag name="KSO_WM_SPECIAL_SOURCE" val="bdnull"/>
  <p:tag name="RESOURCE_RECORD_KEY" val="{&quot;10&quot;:[50040074,50015948,50024367,50034520],&quot;65&quot;:[3]}"/>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9028_1*i*1"/>
  <p:tag name="KSO_WM_TEMPLATE_CATEGORY" val="diagram"/>
  <p:tag name="KSO_WM_TEMPLATE_INDEX" val="20209028"/>
  <p:tag name="KSO_WM_UNIT_LAYERLEVEL" val="1"/>
  <p:tag name="KSO_WM_TAG_VERSION" val="1.0"/>
  <p:tag name="KSO_WM_BEAUTIFY_FLAG" val="#wm#"/>
  <p:tag name="KSO_WM_UNIT_BLOCK" val="0"/>
  <p:tag name="KSO_WM_UNIT_SM_LIMIT_TYPE" val="2"/>
  <p:tag name="KSO_WM_UNIT_DEC_AREA_ID" val="597b382ae9ee4c8891a2fa23d7a316b6"/>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CHIP_GROUPID" val="5efd9ea781ee359a788b1dff"/>
  <p:tag name="KSO_WM_CHIP_XID" val="5efd9ea781ee359a788b1e00"/>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 name="KSO_WM_UNIT_VALUE" val="1344"/>
  <p:tag name="KSO_WM_TEMPLATE_ASSEMBLE_XID" val="60656e884054ed1e2fb7faec"/>
  <p:tag name="KSO_WM_TEMPLATE_ASSEMBLE_GROUPID" val="60656e884054ed1e2fb7faec"/>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9028_1*i*2"/>
  <p:tag name="KSO_WM_TEMPLATE_CATEGORY" val="diagram"/>
  <p:tag name="KSO_WM_TEMPLATE_INDEX" val="20209028"/>
  <p:tag name="KSO_WM_UNIT_LAYERLEVEL" val="1"/>
  <p:tag name="KSO_WM_TAG_VERSION" val="1.0"/>
  <p:tag name="KSO_WM_BEAUTIFY_FLAG" val="#wm#"/>
  <p:tag name="KSO_WM_UNIT_BLOCK" val="0"/>
  <p:tag name="KSO_WM_UNIT_SM_LIMIT_TYPE" val="2"/>
  <p:tag name="KSO_WM_UNIT_DEC_AREA_ID" val="f97cdf7b8b4e46a7bfbfd771fe57543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d9ea781ee359a788b1dff"/>
  <p:tag name="KSO_WM_CHIP_XID" val="5efd9ea781ee359a788b1e00"/>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 name="KSO_WM_UNIT_VALUE" val="1344"/>
  <p:tag name="KSO_WM_TEMPLATE_ASSEMBLE_XID" val="60656e884054ed1e2fb7faec"/>
  <p:tag name="KSO_WM_TEMPLATE_ASSEMBLE_GROUPID" val="60656e884054ed1e2fb7faec"/>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9028_1*i*3"/>
  <p:tag name="KSO_WM_TEMPLATE_CATEGORY" val="diagram"/>
  <p:tag name="KSO_WM_TEMPLATE_INDEX" val="20209028"/>
  <p:tag name="KSO_WM_UNIT_LAYERLEVEL" val="1"/>
  <p:tag name="KSO_WM_TAG_VERSION" val="1.0"/>
  <p:tag name="KSO_WM_BEAUTIFY_FLAG" val="#wm#"/>
  <p:tag name="KSO_WM_UNIT_BLOCK" val="0"/>
  <p:tag name="KSO_WM_UNIT_SM_LIMIT_TYPE" val="1"/>
  <p:tag name="KSO_WM_UNIT_DEC_AREA_ID" val="89283480f9e64afaa42da716c97a02b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d9ea781ee359a788b1dff"/>
  <p:tag name="KSO_WM_CHIP_XID" val="5efd9ea781ee359a788b1e00"/>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4"/>
  <p:tag name="KSO_WM_UNIT_TEXT_FILL_TYPE" val="1"/>
  <p:tag name="KSO_WM_UNIT_VALUE" val="1344"/>
  <p:tag name="KSO_WM_TEMPLATE_ASSEMBLE_XID" val="60656e884054ed1e2fb7faec"/>
  <p:tag name="KSO_WM_TEMPLATE_ASSEMBLE_GROUPID" val="60656e884054ed1e2fb7faec"/>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9028_1*i*4"/>
  <p:tag name="KSO_WM_TEMPLATE_CATEGORY" val="diagram"/>
  <p:tag name="KSO_WM_TEMPLATE_INDEX" val="20209028"/>
  <p:tag name="KSO_WM_UNIT_LAYERLEVEL" val="1"/>
  <p:tag name="KSO_WM_TAG_VERSION" val="1.0"/>
  <p:tag name="KSO_WM_BEAUTIFY_FLAG" val="#wm#"/>
  <p:tag name="KSO_WM_UNIT_BLOCK" val="0"/>
  <p:tag name="KSO_WM_UNIT_SM_LIMIT_TYPE" val="2"/>
  <p:tag name="KSO_WM_UNIT_DEC_AREA_ID" val="4ba5ea3486464446b5d7878ceb4ad4e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CHIP_GROUPID" val="5efd9ea781ee359a788b1dff"/>
  <p:tag name="KSO_WM_CHIP_XID" val="5efd9ea781ee359a788b1e00"/>
  <p:tag name="KSO_WM_TEMPLATE_ASSEMBLE_XID" val="60656e884054ed1e2fb7faec"/>
  <p:tag name="KSO_WM_TEMPLATE_ASSEMBLE_GROUPID" val="60656e884054ed1e2fb7faec"/>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9028_1*i*5"/>
  <p:tag name="KSO_WM_TEMPLATE_CATEGORY" val="diagram"/>
  <p:tag name="KSO_WM_TEMPLATE_INDEX" val="20209028"/>
  <p:tag name="KSO_WM_UNIT_LAYERLEVEL" val="1"/>
  <p:tag name="KSO_WM_TAG_VERSION" val="1.0"/>
  <p:tag name="KSO_WM_BEAUTIFY_FLAG" val="#wm#"/>
  <p:tag name="KSO_WM_UNIT_SM_LIMIT_TYPE" val="2"/>
  <p:tag name="KSO_WM_CHIP_GROUPID" val="5efd9ea781ee359a788b1dff"/>
  <p:tag name="KSO_WM_CHIP_XID" val="5efd9ea781ee359a788b1e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
  <p:tag name="KSO_WM_TEMPLATE_ASSEMBLE_XID" val="60656e884054ed1e2fb7faec"/>
  <p:tag name="KSO_WM_TEMPLATE_ASSEMBLE_GROUPID" val="60656e884054ed1e2fb7faec"/>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9028_1*i*6"/>
  <p:tag name="KSO_WM_TEMPLATE_CATEGORY" val="diagram"/>
  <p:tag name="KSO_WM_TEMPLATE_INDEX" val="20209028"/>
  <p:tag name="KSO_WM_UNIT_LAYERLEVEL" val="1"/>
  <p:tag name="KSO_WM_TAG_VERSION" val="1.0"/>
  <p:tag name="KSO_WM_BEAUTIFY_FLAG" val="#wm#"/>
  <p:tag name="KSO_WM_UNIT_SM_LIMIT_TYPE" val="2"/>
  <p:tag name="KSO_WM_CHIP_GROUPID" val="5efd9ea781ee359a788b1dff"/>
  <p:tag name="KSO_WM_CHIP_XID" val="5efd9ea781ee359a788b1e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
  <p:tag name="KSO_WM_TEMPLATE_ASSEMBLE_XID" val="60656e884054ed1e2fb7faec"/>
  <p:tag name="KSO_WM_TEMPLATE_ASSEMBLE_GROUPID" val="60656e884054ed1e2fb7faec"/>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9028_1*i*7"/>
  <p:tag name="KSO_WM_TEMPLATE_CATEGORY" val="diagram"/>
  <p:tag name="KSO_WM_TEMPLATE_INDEX" val="20209028"/>
  <p:tag name="KSO_WM_UNIT_LAYERLEVEL" val="1"/>
  <p:tag name="KSO_WM_TAG_VERSION" val="1.0"/>
  <p:tag name="KSO_WM_BEAUTIFY_FLAG" val="#wm#"/>
  <p:tag name="KSO_WM_UNIT_BLOCK" val="0"/>
  <p:tag name="KSO_WM_UNIT_SM_LIMIT_TYPE" val="2"/>
  <p:tag name="KSO_WM_UNIT_DEC_AREA_ID" val="96fce08095504b739f50c3127ecec35a"/>
  <p:tag name="KSO_WM_UNIT_DECORATE_INFO" val="{&quot;ReferentInfo&quot;:{&quot;Id&quot;:&quot;slide&quot;,&quot;X&quot;:{&quot;Pos&quot;:2},&quot;Y&quot;:{&quot;Pos&quot;:2}},&quot;DecorateInfoX&quot;:{&quot;Pos&quot;:2,&quot;IsAbs&quot;:false},&quot;DecorateInfoY&quot;:{&quot;Pos&quot;:2,&quot;IsAbs&quot;:false},&quot;DecorateInfoW&quot;:{&quot;IsAbs&quot;:false},&quot;DecorateInfoH&quot;:{&quot;IsAbs&quot;:false},&quot;whChangeMode&quot;:1}"/>
  <p:tag name="KSO_WM_CHIP_GROUPID" val="5efd9ea781ee359a788b1dff"/>
  <p:tag name="KSO_WM_CHIP_XID" val="5efd9ea781ee359a788b1e00"/>
  <p:tag name="KSO_WM_TEMPLATE_ASSEMBLE_XID" val="60656e884054ed1e2fb7faec"/>
  <p:tag name="KSO_WM_TEMPLATE_ASSEMBLE_GROUPID" val="60656e884054ed1e2fb7faec"/>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9028_1*i*8"/>
  <p:tag name="KSO_WM_TEMPLATE_CATEGORY" val="diagram"/>
  <p:tag name="KSO_WM_TEMPLATE_INDEX" val="20209028"/>
  <p:tag name="KSO_WM_UNIT_LAYERLEVEL" val="1"/>
  <p:tag name="KSO_WM_TAG_VERSION" val="1.0"/>
  <p:tag name="KSO_WM_BEAUTIFY_FLAG" val="#wm#"/>
  <p:tag name="KSO_WM_UNIT_SM_LIMIT_TYPE" val="2"/>
  <p:tag name="KSO_WM_CHIP_GROUPID" val="5efd9ea781ee359a788b1dff"/>
  <p:tag name="KSO_WM_CHIP_XID" val="5efd9ea781ee359a788b1e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3"/>
  <p:tag name="KSO_WM_TEMPLATE_ASSEMBLE_XID" val="60656e884054ed1e2fb7faec"/>
  <p:tag name="KSO_WM_TEMPLATE_ASSEMBLE_GROUPID" val="60656e884054ed1e2fb7faec"/>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9028_1*i*9"/>
  <p:tag name="KSO_WM_TEMPLATE_CATEGORY" val="diagram"/>
  <p:tag name="KSO_WM_TEMPLATE_INDEX" val="20209028"/>
  <p:tag name="KSO_WM_UNIT_LAYERLEVEL" val="1"/>
  <p:tag name="KSO_WM_TAG_VERSION" val="1.0"/>
  <p:tag name="KSO_WM_BEAUTIFY_FLAG" val="#wm#"/>
  <p:tag name="KSO_WM_UNIT_SM_LIMIT_TYPE" val="2"/>
  <p:tag name="KSO_WM_CHIP_GROUPID" val="5efd9ea781ee359a788b1dff"/>
  <p:tag name="KSO_WM_CHIP_XID" val="5efd9ea781ee359a788b1e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3"/>
  <p:tag name="KSO_WM_TEMPLATE_ASSEMBLE_XID" val="60656e884054ed1e2fb7faec"/>
  <p:tag name="KSO_WM_TEMPLATE_ASSEMBLE_GROUPID" val="60656e884054ed1e2fb7faec"/>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9028_1*i*10"/>
  <p:tag name="KSO_WM_TEMPLATE_CATEGORY" val="diagram"/>
  <p:tag name="KSO_WM_TEMPLATE_INDEX" val="20209028"/>
  <p:tag name="KSO_WM_UNIT_LAYERLEVEL" val="1"/>
  <p:tag name="KSO_WM_TAG_VERSION" val="1.0"/>
  <p:tag name="KSO_WM_BEAUTIFY_FLAG" val="#wm#"/>
  <p:tag name="KSO_WM_UNIT_BLOCK" val="0"/>
  <p:tag name="KSO_WM_UNIT_SM_LIMIT_TYPE" val="0"/>
  <p:tag name="KSO_WM_UNIT_DEC_AREA_ID" val="a5afc18e93b046b7a5e21a24f4b14aa0"/>
  <p:tag name="KSO_WM_UNIT_DECORATE_INFO" val="{&quot;DecorateInfoH&quot;:{&quot;IsAbs&quot;:true},&quot;DecorateInfoW&quot;:{&quot;IsAbs&quot;:true},&quot;DecorateInfoX&quot;:{&quot;IsAbs&quot;:true,&quot;Pos&quot;:1},&quot;DecorateInfoY&quot;:{&quot;IsAbs&quot;:true,&quot;Pos&quot;:1},&quot;ReferentInfo&quot;:{&quot;Id&quot;:&quot;2310885a3447419cad22d92fbd8299d2&quot;,&quot;X&quot;:{&quot;Pos&quot;:1},&quot;Y&quot;:{&quot;Pos&quot;:2}},&quot;whChangeMode&quot;:0}"/>
  <p:tag name="KSO_WM_CHIP_GROUPID" val="5efd9ea781ee359a788b1dff"/>
  <p:tag name="KSO_WM_CHIP_XID" val="5efd9ea781ee359a788b1e00"/>
  <p:tag name="KSO_WM_UNIT_LINE_FORE_SCHEMECOLOR_INDEX_BRIGHTNESS" val="-0.25"/>
  <p:tag name="KSO_WM_UNIT_LINE_FORE_SCHEMECOLOR_INDEX" val="14"/>
  <p:tag name="KSO_WM_UNIT_LINE_FILL_TYPE" val="2"/>
  <p:tag name="KSO_WM_TEMPLATE_ASSEMBLE_XID" val="60656e884054ed1e2fb7faec"/>
  <p:tag name="KSO_WM_TEMPLATE_ASSEMBLE_GROUPID" val="60656e884054ed1e2fb7faec"/>
</p:tagLst>
</file>

<file path=ppt/tags/tag197.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a"/>
  <p:tag name="KSO_WM_UNIT_INDEX" val="1"/>
  <p:tag name="KSO_WM_UNIT_ID" val="diagram20209028_1*a*1"/>
  <p:tag name="KSO_WM_TEMPLATE_CATEGORY" val="diagram"/>
  <p:tag name="KSO_WM_TEMPLATE_INDEX" val="20209028"/>
  <p:tag name="KSO_WM_UNIT_LAYERLEVEL" val="1"/>
  <p:tag name="KSO_WM_TAG_VERSION" val="1.0"/>
  <p:tag name="KSO_WM_BEAUTIFY_FLAG" val="#wm#"/>
  <p:tag name="KSO_WM_UNIT_PRESET_TEXT" val="单击添加大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2310885a3447419cad22d92fbd8299d2"/>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9d566cdac475490fa4dce2ba2e6381f5"/>
  <p:tag name="KSO_WM_UNIT_SUPPORT_BIG_FONT" val="1"/>
  <p:tag name="KSO_WM_UNIT_TEXT_FILL_FORE_SCHEMECOLOR_INDEX_BRIGHTNESS" val="0"/>
  <p:tag name="KSO_WM_UNIT_TEXT_FILL_FORE_SCHEMECOLOR_INDEX" val="13"/>
  <p:tag name="KSO_WM_UNIT_TEXT_FILL_TYPE" val="1"/>
  <p:tag name="KSO_WM_TEMPLATE_ASSEMBLE_XID" val="60656e884054ed1e2fb7faec"/>
  <p:tag name="KSO_WM_TEMPLATE_ASSEMBLE_GROUPID" val="60656e884054ed1e2fb7faec"/>
</p:tagLst>
</file>

<file path=ppt/tags/tag19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9028_1*f*1"/>
  <p:tag name="KSO_WM_TEMPLATE_CATEGORY" val="diagram"/>
  <p:tag name="KSO_WM_TEMPLATE_INDEX" val="20209028"/>
  <p:tag name="KSO_WM_UNIT_LAYERLEVEL" val="1"/>
  <p:tag name="KSO_WM_TAG_VERSION" val="1.0"/>
  <p:tag name="KSO_WM_BEAUTIFY_FLAG" val="#wm#"/>
  <p:tag name="KSO_WM_UNIT_DEFAULT_FONT" val="14;20;2"/>
  <p:tag name="KSO_WM_UNIT_BLOCK" val="0"/>
  <p:tag name="KSO_WM_UNIT_VALUE" val="155"/>
  <p:tag name="KSO_WM_UNIT_SHOW_EDIT_AREA_INDICATION" val="1"/>
  <p:tag name="KSO_WM_CHIP_GROUPID" val="5e6b05596848fb12bee65ac8"/>
  <p:tag name="KSO_WM_CHIP_XID" val="5e6b05596848fb12bee65aca"/>
  <p:tag name="KSO_WM_UNIT_DEC_AREA_ID" val="e1f701cd4b3f4f4ebbd92e0c7a02b73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cba731373ac44410b77fbaa89d95202d"/>
  <p:tag name="KSO_WM_UNIT_SUPPORT_BIG_FONT" val="1"/>
  <p:tag name="KSO_WM_UNIT_SUPPORT_UNIT_TYPE" val="[&quot;d&quot;]"/>
  <p:tag name="KSO_WM_UNIT_TEXT_FILL_FORE_SCHEMECOLOR_INDEX_BRIGHTNESS" val="0.25"/>
  <p:tag name="KSO_WM_UNIT_TEXT_FILL_FORE_SCHEMECOLOR_INDEX" val="13"/>
  <p:tag name="KSO_WM_UNIT_TEXT_FILL_TYPE" val="1"/>
  <p:tag name="KSO_WM_TEMPLATE_ASSEMBLE_XID" val="60656e884054ed1e2fb7faec"/>
  <p:tag name="KSO_WM_TEMPLATE_ASSEMBLE_GROUPID" val="60656e884054ed1e2fb7faec"/>
</p:tagLst>
</file>

<file path=ppt/tags/tag199.xml><?xml version="1.0" encoding="utf-8"?>
<p:tagLst xmlns:p="http://schemas.openxmlformats.org/presentationml/2006/main">
  <p:tag name="KSO_WM_SLIDE_ID" val="diagram20209028_1"/>
  <p:tag name="KSO_WM_TEMPLATE_SUBCATEGORY" val="21"/>
  <p:tag name="KSO_WM_TEMPLATE_MASTER_TYPE" val="0"/>
  <p:tag name="KSO_WM_TEMPLATE_COLOR_TYPE" val="1"/>
  <p:tag name="KSO_WM_SLIDE_ITEM_CNT" val="0"/>
  <p:tag name="KSO_WM_SLIDE_INDEX" val="1"/>
  <p:tag name="KSO_WM_TAG_VERSION" val="1.0"/>
  <p:tag name="KSO_WM_BEAUTIFY_FLAG" val="#wm#"/>
  <p:tag name="KSO_WM_TEMPLATE_CATEGORY" val="diagram"/>
  <p:tag name="KSO_WM_TEMPLATE_INDEX" val="20209028"/>
  <p:tag name="KSO_WM_SLIDE_TYPE" val="text"/>
  <p:tag name="KSO_WM_SLIDE_SUBTYPE" val="pureTxt"/>
  <p:tag name="KSO_WM_SLIDE_SIZE" val="914*473"/>
  <p:tag name="KSO_WM_SLIDE_POSITION" val="19*33"/>
  <p:tag name="KSO_WM_SLIDE_LAYOUT" val="a_f"/>
  <p:tag name="KSO_WM_SLIDE_LAYOUT_CNT" val="1_1"/>
  <p:tag name="KSO_WM_SPECIAL_SOURCE" val="bdnull"/>
  <p:tag name="RESOURCE_RECORD_KEY" val="{&quot;10&quot;:[50040074,50015948,50024367,50034520],&quot;65&quot;:[3]}"/>
  <p:tag name="KSO_WM_SLIDE_LAYOUT_INFO" val="{&quot;backgroundInfo&quot;:[{&quot;bottom&quot;:0,&quot;bottomAbs&quot;:false,&quot;left&quot;:0,&quot;leftAbs&quot;:false,&quot;right&quot;:0,&quot;rightAbs&quot;:false,&quot;top&quot;:0,&quot;topAbs&quot;:false,&quot;type&quot;:&quot;general&quot;}],&quot;id&quot;:&quot;2021-04-01T15:04:58&quot;,&quot;maxSize&quot;:{&quot;size1&quot;:40},&quot;minSize&quot;:{&quot;size1&quot;:31.1},&quot;normalSize&quot;:{&quot;size1&quot;:37.9},&quot;subLayout&quot;:[{&quot;id&quot;:&quot;2021-04-01T15:04:58&quot;,&quot;margin&quot;:{&quot;bottom&quot;:0,&quot;left&quot;:5.502999782562256,&quot;right&quot;:5.927000522613525,&quot;top&quot;:3.809999942779541},&quot;type&quot;:0},{&quot;id&quot;:&quot;2021-04-01T15:04:58&quot;,&quot;margin&quot;:{&quot;bottom&quot;:3.38700008392334,&quot;left&quot;:5.502999782562256,&quot;right&quot;:5.927000522613525,&quot;top&quot;:1.6929999589920044},&quot;type&quot;:0}],&quot;type&quot;:0}"/>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true,&quot;fill_id&quot;:&quot;f82e8f081cf7470ea5c2568bdc877b2b&quot;,&quot;fill_align&quot;:&quot;lm&quot;,&quot;chip_types&quot;:[&quot;header&quot;]},{&quot;text_align&quot;:&quot;lm&quot;,&quot;text_direction&quot;:&quot;horizontal&quot;,&quot;support_features&quot;:[&quot;collage&quot;,&quot;carousel&quot;],&quot;support_big_font&quot;:true,&quot;fill_id&quot;:&quot;82e4272de7e64849bcefb55c71fcddb0&quot;,&quot;fill_align&quot;:&quot;lm&quot;,&quot;chip_types&quot;:[&quot;text&quot;,&quot;picture&quot;]}]]"/>
  <p:tag name="KSO_WM_CHIP_XID" val="5efd9ea781ee359a788b1e00"/>
  <p:tag name="KSO_WM_CHIP_DECFILLPROP" val="[]"/>
  <p:tag name="KSO_WM_SLIDE_BACKGROUND" val="[&quot;general&quot;]"/>
  <p:tag name="KSO_WM_CHIP_GROUPID" val="5efd9ea781ee359a788b1dff"/>
  <p:tag name="KSO_WM_SLIDE_BACKGROUND_TYPE" val="general"/>
  <p:tag name="KSO_WM_SLIDE_SUPPORT_FEATURE_TYPE" val="0"/>
  <p:tag name="KSO_WM_TEMPLATE_ASSEMBLE_XID" val="60656e884054ed1e2fb7faec"/>
  <p:tag name="KSO_WM_TEMPLATE_ASSEMBLE_GROUPID" val="60656e884054ed1e2fb7faec"/>
</p:tagLst>
</file>

<file path=ppt/tags/tag200.xml><?xml version="1.0" encoding="utf-8"?>
<p:tagLst xmlns:p="http://schemas.openxmlformats.org/presentationml/2006/main">
  <p:tag name="KSO_WM_UNIT_COLOR_SCHEME_SHAPE_ID" val="5"/>
  <p:tag name="KSO_WM_UNIT_FOIL_COLOR" val="1"/>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1"/>
  <p:tag name="KSO_WM_UNIT_ID" val="custom20235638_1*i*1"/>
  <p:tag name="KSO_WM_TEMPLATE_CATEGORY" val="custom"/>
  <p:tag name="KSO_WM_TEMPLATE_INDEX" val="20235638"/>
  <p:tag name="KSO_WM_UNIT_LAYERLEVEL" val="1"/>
  <p:tag name="KSO_WM_TAG_VERSION" val="3.0"/>
  <p:tag name="KSO_WM_BEAUTIFY_FLAG" val="#wm#"/>
  <p:tag name="KSO_WM_UNIT_BLOCK" val="0"/>
  <p:tag name="KSO_WM_UNIT_SM_LIMIT_TYPE" val="2"/>
  <p:tag name="KSO_WM_UNIT_DEC_AREA_ID" val="2fa145bd3ce240cdac5a3fce36474b9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CHIP_GROUPID" val="5eedbec2fa6683b8872baabf"/>
  <p:tag name="KSO_WM_CHIP_XID" val="5eedbec2fa6683b8872baac0"/>
  <p:tag name="KSO_WM_UNIT_FILL_FORE_SCHEMECOLOR_INDEX_BRIGHTNESS" val="0"/>
  <p:tag name="KSO_WM_UNIT_FILL_FORE_SCHEMECOLOR_INDEX" val="16"/>
  <p:tag name="KSO_WM_UNIT_FILL_TYPE" val="1"/>
  <p:tag name="KSO_WM_UNIT_VALUE" val="833"/>
  <p:tag name="KSO_WM_TEMPLATE_ASSEMBLE_XID" val="60656f514054ed1e2fb807bb"/>
  <p:tag name="KSO_WM_TEMPLATE_ASSEMBLE_GROUPID" val="60656f514054ed1e2fb807bb"/>
</p:tagLst>
</file>

<file path=ppt/tags/tag201.xml><?xml version="1.0" encoding="utf-8"?>
<p:tagLst xmlns:p="http://schemas.openxmlformats.org/presentationml/2006/main">
  <p:tag name="KSO_WM_UNIT_COLOR_SCHEME_SHAPE_ID" val="6"/>
  <p:tag name="KSO_WM_UNIT_COLOR_SCHEME_PARENT_PAGE" val="0_1"/>
  <p:tag name="KSO_WM_UNIT_DECOLORIZATION" val="1"/>
  <p:tag name="KSO_WM_UNIT_HIGHLIGHT" val="0"/>
  <p:tag name="KSO_WM_UNIT_COMPATIBLE" val="0"/>
  <p:tag name="KSO_WM_UNIT_DIAGRAM_ISNUMVISUAL" val="0"/>
  <p:tag name="KSO_WM_UNIT_DIAGRAM_ISREFERUNIT" val="0"/>
  <p:tag name="KSO_WM_UNIT_TYPE" val="i"/>
  <p:tag name="KSO_WM_UNIT_INDEX" val="2"/>
  <p:tag name="KSO_WM_UNIT_ID" val="custom20235638_1*i*2"/>
  <p:tag name="KSO_WM_TEMPLATE_CATEGORY" val="custom"/>
  <p:tag name="KSO_WM_TEMPLATE_INDEX" val="20235638"/>
  <p:tag name="KSO_WM_UNIT_LAYERLEVEL" val="1"/>
  <p:tag name="KSO_WM_TAG_VERSION" val="3.0"/>
  <p:tag name="KSO_WM_BEAUTIFY_FLAG" val="#wm#"/>
  <p:tag name="KSO_WM_UNIT_BLOCK" val="0"/>
  <p:tag name="KSO_WM_UNIT_SM_LIMIT_TYPE" val="3"/>
  <p:tag name="KSO_WM_UNIT_DEC_AREA_ID" val="d7d48ecdf2834254b3430afcf23f6955"/>
  <p:tag name="KSO_WM_UNIT_DECORATE_INFO" val="{&quot;DecorateInfoH&quot;:{&quot;IsAbs&quot;:true},&quot;DecorateInfoW&quot;:{&quot;IsAbs&quot;:false},&quot;DecorateInfoX&quot;:{&quot;IsAbs&quot;:true,&quot;Pos&quot;:2},&quot;DecorateInfoY&quot;:{&quot;IsAbs&quot;:true,&quot;Pos&quot;:1},&quot;ReferentInfo&quot;:{&quot;Id&quot;:&quot;320a74f8add64b71a2b7da13709a2786&quot;,&quot;X&quot;:{&quot;Pos&quot;:0},&quot;Y&quot;:{&quot;Pos&quot;:1}},&quot;whChangeMode&quot;:0}"/>
  <p:tag name="KSO_WM_CHIP_GROUPID" val="5eedbec2fa6683b8872baabf"/>
  <p:tag name="KSO_WM_CHIP_XID" val="5eedbec2fa6683b8872baac0"/>
  <p:tag name="KSO_WM_UNIT_LINE_FORE_SCHEMECOLOR_INDEX_BRIGHTNESS" val="-0.15"/>
  <p:tag name="KSO_WM_UNIT_LINE_FORE_SCHEMECOLOR_INDEX" val="14"/>
  <p:tag name="KSO_WM_UNIT_LINE_FILL_TYPE" val="2"/>
  <p:tag name="KSO_WM_TEMPLATE_ASSEMBLE_XID" val="60656f514054ed1e2fb807bb"/>
  <p:tag name="KSO_WM_TEMPLATE_ASSEMBLE_GROUPID" val="60656f514054ed1e2fb807bb"/>
</p:tagLst>
</file>

<file path=ppt/tags/tag202.xml><?xml version="1.0" encoding="utf-8"?>
<p:tagLst xmlns:p="http://schemas.openxmlformats.org/presentationml/2006/main">
  <p:tag name="KSO_WM_UNIT_COLOR_SCHEME_SHAPE_ID" val="14"/>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5"/>
  <p:tag name="KSO_WM_UNIT_ID" val="custom20235638_1*i*5"/>
  <p:tag name="KSO_WM_TEMPLATE_CATEGORY" val="custom"/>
  <p:tag name="KSO_WM_TEMPLATE_INDEX" val="20235638"/>
  <p:tag name="KSO_WM_UNIT_LAYERLEVEL" val="1"/>
  <p:tag name="KSO_WM_TAG_VERSION" val="3.0"/>
  <p:tag name="KSO_WM_BEAUTIFY_FLAG" val="#wm#"/>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03.xml><?xml version="1.0" encoding="utf-8"?>
<p:tagLst xmlns:p="http://schemas.openxmlformats.org/presentationml/2006/main">
  <p:tag name="KSO_WM_UNIT_COLOR_SCHEME_SHAPE_ID" val="15"/>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3"/>
  <p:tag name="KSO_WM_UNIT_ID" val="custom20235638_1*i*3"/>
  <p:tag name="KSO_WM_TEMPLATE_CATEGORY" val="custom"/>
  <p:tag name="KSO_WM_TEMPLATE_INDEX" val="20235638"/>
  <p:tag name="KSO_WM_UNIT_LAYERLEVEL" val="1"/>
  <p:tag name="KSO_WM_TAG_VERSION" val="3.0"/>
  <p:tag name="KSO_WM_BEAUTIFY_FLAG" val="#wm#"/>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04.xml><?xml version="1.0" encoding="utf-8"?>
<p:tagLst xmlns:p="http://schemas.openxmlformats.org/presentationml/2006/main">
  <p:tag name="KSO_WM_UNIT_COLOR_SCHEME_SHAPE_ID" val="14"/>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6"/>
  <p:tag name="KSO_WM_UNIT_ID" val="custom20235638_1*i*6"/>
  <p:tag name="KSO_WM_TEMPLATE_CATEGORY" val="custom"/>
  <p:tag name="KSO_WM_TEMPLATE_INDEX" val="20235638"/>
  <p:tag name="KSO_WM_UNIT_LAYERLEVEL" val="1"/>
  <p:tag name="KSO_WM_TAG_VERSION" val="3.0"/>
  <p:tag name="KSO_WM_BEAUTIFY_FLAG" val="#wm#"/>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05.xml><?xml version="1.0" encoding="utf-8"?>
<p:tagLst xmlns:p="http://schemas.openxmlformats.org/presentationml/2006/main">
  <p:tag name="KSO_WM_UNIT_COLOR_SCHEME_SHAPE_ID" val="15"/>
  <p:tag name="KSO_WM_UNIT_COLOR_SCHEME_PARENT_PAGE" val="0_1"/>
  <p:tag name="KSO_WM_UNIT_HIGHLIGHT" val="0"/>
  <p:tag name="KSO_WM_UNIT_COMPATIBLE" val="0"/>
  <p:tag name="KSO_WM_UNIT_DIAGRAM_ISNUMVISUAL" val="0"/>
  <p:tag name="KSO_WM_UNIT_DIAGRAM_ISREFERUNIT" val="0"/>
  <p:tag name="KSO_WM_UNIT_TYPE" val="i"/>
  <p:tag name="KSO_WM_UNIT_INDEX" val="4"/>
  <p:tag name="KSO_WM_UNIT_ID" val="custom20235638_1*i*4"/>
  <p:tag name="KSO_WM_TEMPLATE_CATEGORY" val="custom"/>
  <p:tag name="KSO_WM_TEMPLATE_INDEX" val="20235638"/>
  <p:tag name="KSO_WM_UNIT_LAYERLEVEL" val="1"/>
  <p:tag name="KSO_WM_TAG_VERSION" val="3.0"/>
  <p:tag name="KSO_WM_BEAUTIFY_FLAG" val="#wm#"/>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0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5638_1*f*1"/>
  <p:tag name="KSO_WM_TEMPLATE_CATEGORY" val="custom"/>
  <p:tag name="KSO_WM_TEMPLATE_INDEX" val="20235638"/>
  <p:tag name="KSO_WM_UNIT_LAYERLEVEL" val="1"/>
  <p:tag name="KSO_WM_TAG_VERSION" val="3.0"/>
  <p:tag name="KSO_WM_BEAUTIFY_FLAG" val="#wm#"/>
  <p:tag name="KSO_WM_UNIT_SUBTYPE" val="a"/>
  <p:tag name="KSO_WM_UNIT_TEXT_LAYER_COUNT" val="1"/>
  <p:tag name="KSO_WM_UNIT_VALUE" val="96"/>
  <p:tag name="KSO_WM_UNIT_PRESET_TEXT" val="单击此处输入你的正文，文字是您思想的提炼，为了最终演示发布的良好效果，请言简意赅的阐述观点。&#10;根据需要可酌情增减文字，以便观者可以准确理解您所传达的信息。"/>
  <p:tag name="KSO_WM_UNIT_TEXT_TYPE" val="1"/>
  <p:tag name="KSO_WM_UNIT_TEXT_FILL_FORE_SCHEMECOLOR_INDEX_BRIGHTNESS" val="0"/>
  <p:tag name="KSO_WM_UNIT_TEXT_FILL_FORE_SCHEMECOLOR_INDEX" val="2"/>
  <p:tag name="KSO_WM_UNIT_TEXT_FILL_TYPE" val="1"/>
</p:tagLst>
</file>

<file path=ppt/tags/tag2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5638_1*a*1"/>
  <p:tag name="KSO_WM_TEMPLATE_CATEGORY" val="custom"/>
  <p:tag name="KSO_WM_TEMPLATE_INDEX" val="20235638"/>
  <p:tag name="KSO_WM_UNIT_LAYERLEVEL" val="1"/>
  <p:tag name="KSO_WM_TAG_VERSION" val="3.0"/>
  <p:tag name="KSO_WM_BEAUTIFY_FLAG" val="#wm#"/>
  <p:tag name="KSO_WM_UNIT_VALUE" val="21"/>
  <p:tag name="KSO_WM_UNIT_PRESET_TEXT" val="点击此处添加标题内容"/>
  <p:tag name="KSO_WM_UNIT_TEXT_TYPE" val="1"/>
</p:tagLst>
</file>

<file path=ppt/tags/tag208.xml><?xml version="1.0" encoding="utf-8"?>
<p:tagLst xmlns:p="http://schemas.openxmlformats.org/presentationml/2006/main">
  <p:tag name="KSO_WM_SLIDE_ID" val="custom20235638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638"/>
  <p:tag name="KSO_WM_SLIDE_TYPE" val="text"/>
  <p:tag name="KSO_WM_SLIDE_SUBTYPE" val="picTxt"/>
  <p:tag name="KSO_WM_SLIDE_SIZE" val="792*396"/>
  <p:tag name="KSO_WM_SLIDE_POSITION" val="84*72"/>
  <p:tag name="KSO_WM_SLIDE_LAYOUT" val="a_f"/>
  <p:tag name="KSO_WM_SLIDE_LAYOUT_CNT" val="1_1"/>
  <p:tag name="KSO_WM_SPECIAL_SOURCE" val="bdnul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 name="KSO_WM_UNIT_PLACING_PICTURE_USER_VIEWPORT" val="{&quot;height&quot;:645,&quot;width&quot;:2566}"/>
</p:tagLst>
</file>

<file path=ppt/tags/tag21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12.xml><?xml version="1.0" encoding="utf-8"?>
<p:tagLst xmlns:p="http://schemas.openxmlformats.org/presentationml/2006/main">
  <p:tag name="KSO_WM_UNIT_PLACING_PICTURE_USER_VIEWPORT" val="{&quot;height&quot;:10800,&quot;width&quot;:19201}"/>
</p:tagLst>
</file>

<file path=ppt/tags/tag213.xml><?xml version="1.0" encoding="utf-8"?>
<p:tagLst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95"/>
  <p:tag name="KSO_WM_UNIT_FILL_FORE_SCHEMECOLOR_INDEX_2_BRIGHTNESS" val="0"/>
  <p:tag name="KSO_WM_UNIT_FILL_FORE_SCHEMECOLOR_INDEX_2" val="5"/>
  <p:tag name="KSO_WM_UNIT_FILL_FORE_SCHEMECOLOR_INDEX_2_POS" val="0.59"/>
  <p:tag name="KSO_WM_UNIT_FILL_FORE_SCHEMECOLOR_INDEX_2_TRANS" val="1"/>
  <p:tag name="KSO_WM_UNIT_FILL_GRADIENT_TYPE" val="0"/>
  <p:tag name="KSO_WM_UNIT_FILL_GRADIENT_ANGLE" val="91"/>
  <p:tag name="KSO_WM_UNIT_FILL_GRADIENT_Direction" val="-2"/>
  <p:tag name="KSO_WM_UNIT_FILL_TYPE" val="3"/>
  <p:tag name="KSO_WM_UNIT_TEXT_FILL_FORE_SCHEMECOLOR_INDEX_BRIGHTNESS" val="0"/>
  <p:tag name="KSO_WM_UNIT_TEXT_FILL_FORE_SCHEMECOLOR_INDEX" val="1"/>
  <p:tag name="KSO_WM_UNIT_TEXT_FILL_TYPE" val="1"/>
</p:tagLst>
</file>

<file path=ppt/tags/tag214.xml><?xml version="1.0" encoding="utf-8"?>
<p:tagLst xmlns:p="http://schemas.openxmlformats.org/presentationml/2006/main">
  <p:tag name="KSO_WM_UNIT_PLACING_PICTURE_USER_VIEWPORT" val="{&quot;height&quot;:10800,&quot;width&quot;:19201}"/>
</p:tagLst>
</file>

<file path=ppt/tags/tag215.xml><?xml version="1.0" encoding="utf-8"?>
<p:tagLst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95"/>
  <p:tag name="KSO_WM_UNIT_FILL_FORE_SCHEMECOLOR_INDEX_2_BRIGHTNESS" val="0"/>
  <p:tag name="KSO_WM_UNIT_FILL_FORE_SCHEMECOLOR_INDEX_2" val="5"/>
  <p:tag name="KSO_WM_UNIT_FILL_FORE_SCHEMECOLOR_INDEX_2_POS" val="0.59"/>
  <p:tag name="KSO_WM_UNIT_FILL_FORE_SCHEMECOLOR_INDEX_2_TRANS" val="1"/>
  <p:tag name="KSO_WM_UNIT_FILL_GRADIENT_TYPE" val="0"/>
  <p:tag name="KSO_WM_UNIT_FILL_GRADIENT_ANGLE" val="91"/>
  <p:tag name="KSO_WM_UNIT_FILL_GRADIENT_Direction" val="-2"/>
  <p:tag name="KSO_WM_UNIT_FILL_TYPE" val="3"/>
  <p:tag name="KSO_WM_UNIT_TEXT_FILL_FORE_SCHEMECOLOR_INDEX_BRIGHTNESS" val="0"/>
  <p:tag name="KSO_WM_UNIT_TEXT_FILL_FORE_SCHEMECOLOR_INDEX" val="1"/>
  <p:tag name="KSO_WM_UNIT_TEXT_FILL_TYPE" val="1"/>
</p:tagLst>
</file>

<file path=ppt/tags/tag21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217.xml><?xml version="1.0" encoding="utf-8"?>
<p:tagLst xmlns:p="http://schemas.openxmlformats.org/presentationml/2006/main">
  <p:tag name="KSO_WM_UNIT_PLACING_PICTURE_USER_VIEWPORT" val="{&quot;height&quot;:10800,&quot;width&quot;:19201}"/>
</p:tagLst>
</file>

<file path=ppt/tags/tag218.xml><?xml version="1.0" encoding="utf-8"?>
<p:tagLst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95"/>
  <p:tag name="KSO_WM_UNIT_FILL_FORE_SCHEMECOLOR_INDEX_2_BRIGHTNESS" val="0"/>
  <p:tag name="KSO_WM_UNIT_FILL_FORE_SCHEMECOLOR_INDEX_2" val="5"/>
  <p:tag name="KSO_WM_UNIT_FILL_FORE_SCHEMECOLOR_INDEX_2_POS" val="0.59"/>
  <p:tag name="KSO_WM_UNIT_FILL_FORE_SCHEMECOLOR_INDEX_2_TRANS" val="1"/>
  <p:tag name="KSO_WM_UNIT_FILL_GRADIENT_TYPE" val="0"/>
  <p:tag name="KSO_WM_UNIT_FILL_GRADIENT_ANGLE" val="91"/>
  <p:tag name="KSO_WM_UNIT_FILL_GRADIENT_Direction" val="-2"/>
  <p:tag name="KSO_WM_UNIT_FILL_TYPE" val="3"/>
  <p:tag name="KSO_WM_UNIT_TEXT_FILL_FORE_SCHEMECOLOR_INDEX_BRIGHTNESS" val="0"/>
  <p:tag name="KSO_WM_UNIT_TEXT_FILL_FORE_SCHEMECOLOR_INDEX" val="1"/>
  <p:tag name="KSO_WM_UNIT_TEXT_FILL_TYPE" val="1"/>
</p:tagLst>
</file>

<file path=ppt/tags/tag219.xml><?xml version="1.0" encoding="utf-8"?>
<p:tagLst xmlns:p="http://schemas.openxmlformats.org/presentationml/2006/main">
  <p:tag name="KSO_WM_UNIT_PLACING_PICTURE_USER_VIEWPORT" val="{&quot;height&quot;:10800,&quot;width&quot;:19201}"/>
</p:tagLst>
</file>

<file path=ppt/tags/tag220.xml><?xml version="1.0" encoding="utf-8"?>
<p:tagLst xmlns:p="http://schemas.openxmlformats.org/presentationml/2006/main">
  <p:tag name="KSO_WM_UNIT_FILL_FORE_SCHEMECOLOR_INDEX_1_BRIGHTNESS" val="0"/>
  <p:tag name="KSO_WM_UNIT_FILL_FORE_SCHEMECOLOR_INDEX_1" val="5"/>
  <p:tag name="KSO_WM_UNIT_FILL_FORE_SCHEMECOLOR_INDEX_1_POS" val="0"/>
  <p:tag name="KSO_WM_UNIT_FILL_FORE_SCHEMECOLOR_INDEX_1_TRANS" val="0.95"/>
  <p:tag name="KSO_WM_UNIT_FILL_FORE_SCHEMECOLOR_INDEX_2_BRIGHTNESS" val="0"/>
  <p:tag name="KSO_WM_UNIT_FILL_FORE_SCHEMECOLOR_INDEX_2" val="5"/>
  <p:tag name="KSO_WM_UNIT_FILL_FORE_SCHEMECOLOR_INDEX_2_POS" val="0.59"/>
  <p:tag name="KSO_WM_UNIT_FILL_FORE_SCHEMECOLOR_INDEX_2_TRANS" val="1"/>
  <p:tag name="KSO_WM_UNIT_FILL_GRADIENT_TYPE" val="0"/>
  <p:tag name="KSO_WM_UNIT_FILL_GRADIENT_ANGLE" val="91"/>
  <p:tag name="KSO_WM_UNIT_FILL_GRADIENT_Direction" val="-2"/>
  <p:tag name="KSO_WM_UNIT_FILL_TYPE" val="3"/>
  <p:tag name="KSO_WM_UNIT_TEXT_FILL_FORE_SCHEMECOLOR_INDEX_BRIGHTNESS" val="0"/>
  <p:tag name="KSO_WM_UNIT_TEXT_FILL_FORE_SCHEMECOLOR_INDEX" val="1"/>
  <p:tag name="KSO_WM_UNIT_TEXT_FILL_TYPE" val="1"/>
</p:tagLst>
</file>

<file path=ppt/tags/tag221.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5"/>
  <p:tag name="KSO_WM_UNIT_TEXT_FILL_TYPE" val="1"/>
</p:tagLst>
</file>

<file path=ppt/tags/tag222.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2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24.xml><?xml version="1.0" encoding="utf-8"?>
<p:tagLst xmlns:p="http://schemas.openxmlformats.org/presentationml/2006/main">
  <p:tag name="KSO_WM_BEAUTIFY_FLAG" val=""/>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2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226.xml><?xml version="1.0" encoding="utf-8"?>
<p:tagLst xmlns:p="http://schemas.openxmlformats.org/presentationml/2006/main">
  <p:tag name="KSO_WM_BEAUTIFY_FLAG" val=""/>
  <p:tag name="KSO_WM_UNIT_PLACING_PICTURE_USER_VIEWPORT" val="{&quot;height&quot;:12522,&quot;width&quot;:20410}"/>
</p:tagLst>
</file>

<file path=ppt/tags/tag227.xml><?xml version="1.0" encoding="utf-8"?>
<p:tagLst xmlns:p="http://schemas.openxmlformats.org/presentationml/2006/main">
  <p:tag name="KSO_WM_BEAUTIFY_FLAG" val=""/>
  <p:tag name="KSO_WM_UNIT_TEXT_FILL_FORE_SCHEMECOLOR_INDEX_BRIGHTNESS" val="0"/>
  <p:tag name="KSO_WM_UNIT_TEXT_FILL_FORE_SCHEMECOLOR_INDEX" val="14"/>
  <p:tag name="KSO_WM_UNIT_TEXT_FILL_TYPE" val="1"/>
</p:tagLst>
</file>

<file path=ppt/tags/tag22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229.xml><?xml version="1.0" encoding="utf-8"?>
<p:tagLst xmlns:p="http://schemas.openxmlformats.org/presentationml/2006/main">
  <p:tag name="KSO_WM_UNIT_PLACING_PICTURE_USER_VIEWPORT" val="{&quot;height&quot;:8169,&quot;width&quot;:10891}"/>
</p:tagLst>
</file>

<file path=ppt/tags/tag23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 name="KSO_WM_UNIT_LINE_FORE_SCHEMECOLOR_INDEX_1_BRIGHTNESS" val="-0.05"/>
  <p:tag name="KSO_WM_UNIT_LINE_FORE_SCHEMECOLOR_INDEX_1" val="14"/>
  <p:tag name="KSO_WM_UNIT_LINE_FORE_SCHEMECOLOR_INDEX_1_POS" val="0"/>
  <p:tag name="KSO_WM_UNIT_LINE_FORE_SCHEMECOLOR_INDEX_1_TRANS" val="0"/>
  <p:tag name="KSO_WM_UNIT_LINE_FORE_SCHEMECOLOR_INDEX_2_BRIGHTNESS" val="-0.15"/>
  <p:tag name="KSO_WM_UNIT_LINE_FORE_SCHEMECOLOR_INDEX_2" val="14"/>
  <p:tag name="KSO_WM_UNIT_LINE_FORE_SCHEMECOLOR_INDEX_2_POS" val="1"/>
  <p:tag name="KSO_WM_UNIT_LINE_FORE_SCHEMECOLOR_INDEX_2_TRANS" val="0"/>
  <p:tag name="KSO_WM_UNIT_LINE_GRADIENT_TYPE" val="0"/>
  <p:tag name="KSO_WM_UNIT_LINE_GRADIENT_ANGLE" val="90"/>
  <p:tag name="KSO_WM_UNIT_LINE_GRADIENT_Direction" val="1"/>
  <p:tag name="KSO_WM_UNIT_LINE_FILL_TYPE" val="5"/>
</p:tagLst>
</file>

<file path=ppt/tags/tag231.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32.xml><?xml version="1.0" encoding="utf-8"?>
<p:tagLst xmlns:p="http://schemas.openxmlformats.org/presentationml/2006/main">
  <p:tag name="KSO_WM_UNIT_FILL_FORE_SCHEMECOLOR_INDEX_BRIGHTNESS" val="0"/>
  <p:tag name="KSO_WM_UNIT_FILL_FORE_SCHEMECOLOR_INDEX" val="8"/>
  <p:tag name="KSO_WM_UNIT_FILL_TYPE" val="1"/>
</p:tagLst>
</file>

<file path=ppt/tags/tag233.xml><?xml version="1.0" encoding="utf-8"?>
<p:tagLst xmlns:p="http://schemas.openxmlformats.org/presentationml/2006/main">
  <p:tag name="KSO_WM_UNIT_PLACING_PICTURE_USER_VIEWPORT" val="{&quot;height&quot;:8172,&quot;width&quot;:10892}"/>
</p:tagLst>
</file>

<file path=ppt/tags/tag234.xml><?xml version="1.0" encoding="utf-8"?>
<p:tagLst xmlns:p="http://schemas.openxmlformats.org/presentationml/2006/main">
  <p:tag name="KSO_WM_BEAUTIFY_FLAG" val=""/>
  <p:tag name="KSO_WM_UNIT_LINE_FORE_SCHEMECOLOR_INDEX_BRIGHTNESS" val="-0.35"/>
  <p:tag name="KSO_WM_UNIT_LINE_FORE_SCHEMECOLOR_INDEX" val="14"/>
  <p:tag name="KSO_WM_UNIT_LINE_FILL_TYPE" val="2"/>
</p:tagLst>
</file>

<file path=ppt/tags/tag235.xml><?xml version="1.0" encoding="utf-8"?>
<p:tagLst xmlns:p="http://schemas.openxmlformats.org/presentationml/2006/main">
  <p:tag name="KSO_WM_BEAUTIFY_FLAG" val=""/>
  <p:tag name="KSO_WM_UNIT_LINE_FORE_SCHEMECOLOR_INDEX_BRIGHTNESS" val="-0.35"/>
  <p:tag name="KSO_WM_UNIT_LINE_FORE_SCHEMECOLOR_INDEX" val="14"/>
  <p:tag name="KSO_WM_UNIT_LINE_FILL_TYPE" val="2"/>
</p:tagLst>
</file>

<file path=ppt/tags/tag236.xml><?xml version="1.0" encoding="utf-8"?>
<p:tagLst xmlns:p="http://schemas.openxmlformats.org/presentationml/2006/main">
  <p:tag name="KSO_WM_BEAUTIFY_FLAG" val=""/>
  <p:tag name="KSO_WM_UNIT_LINE_FORE_SCHEMECOLOR_INDEX_BRIGHTNESS" val="-0.35"/>
  <p:tag name="KSO_WM_UNIT_LINE_FORE_SCHEMECOLOR_INDEX" val="14"/>
  <p:tag name="KSO_WM_UNIT_LINE_FILL_TYPE" val="2"/>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 name="KSO_WM_UNIT_FILL_FORE_SCHEMECOLOR_INDEX_BRIGHTNESS" val="0"/>
  <p:tag name="KSO_WM_UNIT_FILL_FORE_SCHEMECOLOR_INDEX" val="5"/>
  <p:tag name="KSO_WM_UNIT_FILL_TYPE" val="1"/>
  <p:tag name="KSO_WM_UNIT_SHADOW_SCHEMECOLOR_INDEX_BRIGHTNESS" val="0"/>
  <p:tag name="KSO_WM_UNIT_SHADOW_SCHEMECOLOR_INDEX" val="5"/>
</p:tagLst>
</file>

<file path=ppt/tags/tag239.xml><?xml version="1.0" encoding="utf-8"?>
<p:tagLst xmlns:p="http://schemas.openxmlformats.org/presentationml/2006/main">
  <p:tag name="KSO_WM_BEAUTIFY_FLAG" val=""/>
  <p:tag name="KSO_WM_UNIT_FILL_FORE_SCHEMECOLOR_INDEX_BRIGHTNESS" val="0"/>
  <p:tag name="KSO_WM_UNIT_FILL_FORE_SCHEMECOLOR_INDEX" val="10"/>
  <p:tag name="KSO_WM_UNIT_FILL_TYPE" val="1"/>
  <p:tag name="KSO_WM_UNIT_SHADOW_SCHEMECOLOR_INDEX_BRIGHTNESS" val="0"/>
  <p:tag name="KSO_WM_UNIT_SHADOW_SCHEMECOLOR_INDEX" val="10"/>
  <p:tag name="KSO_WM_UNIT_TEXT_FILL_FORE_SCHEMECOLOR_INDEX_BRIGHTNESS" val="0"/>
  <p:tag name="KSO_WM_UNIT_TEXT_FILL_FORE_SCHEMECOLOR_INDEX" val="14"/>
  <p:tag name="KSO_WM_UNIT_TEXT_FILL_TYPE" val="1"/>
</p:tagLst>
</file>

<file path=ppt/tags/tag240.xml><?xml version="1.0" encoding="utf-8"?>
<p:tagLst xmlns:p="http://schemas.openxmlformats.org/presentationml/2006/main">
  <p:tag name="KSO_WM_BEAUTIFY_FLAG" val=""/>
  <p:tag name="KSO_WM_UNIT_FILL_FORE_SCHEMECOLOR_INDEX_BRIGHTNESS" val="0"/>
  <p:tag name="KSO_WM_UNIT_FILL_FORE_SCHEMECOLOR_INDEX" val="7"/>
  <p:tag name="KSO_WM_UNIT_FILL_TYPE" val="1"/>
  <p:tag name="KSO_WM_UNIT_SHADOW_SCHEMECOLOR_INDEX_BRIGHTNESS" val="0"/>
  <p:tag name="KSO_WM_UNIT_SHADOW_SCHEMECOLOR_INDEX" val="7"/>
  <p:tag name="KSO_WM_UNIT_TEXT_FILL_FORE_SCHEMECOLOR_INDEX_BRIGHTNESS" val="0"/>
  <p:tag name="KSO_WM_UNIT_TEXT_FILL_FORE_SCHEMECOLOR_INDEX" val="14"/>
  <p:tag name="KSO_WM_UNIT_TEXT_FILL_TYPE" val="1"/>
</p:tagLst>
</file>

<file path=ppt/tags/tag241.xml><?xml version="1.0" encoding="utf-8"?>
<p:tagLst xmlns:p="http://schemas.openxmlformats.org/presentationml/2006/main">
  <p:tag name="KSO_WM_BEAUTIFY_FLAG" val=""/>
  <p:tag name="KSO_WM_UNIT_TEXT_FILL_FORE_SCHEMECOLOR_INDEX_BRIGHTNESS" val="0"/>
  <p:tag name="KSO_WM_UNIT_TEXT_FILL_FORE_SCHEMECOLOR_INDEX" val="13"/>
  <p:tag name="KSO_WM_UNIT_TEXT_FILL_TYPE" val="1"/>
</p:tagLst>
</file>

<file path=ppt/tags/tag242.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Lst>
</file>

<file path=ppt/tags/tag243.xml><?xml version="1.0" encoding="utf-8"?>
<p:tagLst xmlns:p="http://schemas.openxmlformats.org/presentationml/2006/main">
  <p:tag name="KSO_WM_BEAUTIFY_FLAG" val=""/>
  <p:tag name="KSO_WM_UNIT_TEXT_FILL_FORE_SCHEMECOLOR_INDEX_BRIGHTNESS" val="0.5"/>
  <p:tag name="KSO_WM_UNIT_TEXT_FILL_FORE_SCHEMECOLOR_INDEX" val="13"/>
  <p:tag name="KSO_WM_UNIT_TEXT_FILL_TYPE" val="1"/>
</p:tagLst>
</file>

<file path=ppt/tags/tag244.xml><?xml version="1.0" encoding="utf-8"?>
<p:tagLst xmlns:p="http://schemas.openxmlformats.org/presentationml/2006/main">
  <p:tag name="KSO_WM_BEAUTIFY_FLAG" val=""/>
  <p:tag name="KSO_WM_UNIT_TEXT_FILL_FORE_SCHEMECOLOR_INDEX_BRIGHTNESS" val="0"/>
  <p:tag name="KSO_WM_UNIT_TEXT_FILL_FORE_SCHEMECOLOR_INDEX" val="5"/>
  <p:tag name="KSO_WM_UNIT_TEXT_FILL_TYPE" val="1"/>
</p:tagLst>
</file>

<file path=ppt/tags/tag245.xml><?xml version="1.0" encoding="utf-8"?>
<p:tagLst xmlns:p="http://schemas.openxmlformats.org/presentationml/2006/main">
  <p:tag name="KSO_WM_BEAUTIFY_FLAG" val=""/>
  <p:tag name="KSO_WM_UNIT_TEXT_FILL_FORE_SCHEMECOLOR_INDEX_BRIGHTNESS" val="0.5"/>
  <p:tag name="KSO_WM_UNIT_TEXT_FILL_FORE_SCHEMECOLOR_INDEX" val="13"/>
  <p:tag name="KSO_WM_UNIT_TEXT_FILL_TYPE" val="1"/>
</p:tagLst>
</file>

<file path=ppt/tags/tag246.xml><?xml version="1.0" encoding="utf-8"?>
<p:tagLst xmlns:p="http://schemas.openxmlformats.org/presentationml/2006/main">
  <p:tag name="KSO_WM_BEAUTIFY_FLAG" val=""/>
  <p:tag name="KSO_WM_UNIT_TEXT_FILL_FORE_SCHEMECOLOR_INDEX_BRIGHTNESS" val="0"/>
  <p:tag name="KSO_WM_UNIT_TEXT_FILL_FORE_SCHEMECOLOR_INDEX" val="7"/>
  <p:tag name="KSO_WM_UNIT_TEXT_FILL_TYPE" val="1"/>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 name="KSO_WM_UNIT_FILL_FORE_SCHEMECOLOR_INDEX_BRIGHTNESS" val="0"/>
  <p:tag name="KSO_WM_UNIT_FILL_FORE_SCHEMECOLOR_INDEX" val="5"/>
  <p:tag name="KSO_WM_UNIT_FILL_TYPE" val="1"/>
</p:tagLst>
</file>

<file path=ppt/tags/tag249.xml><?xml version="1.0" encoding="utf-8"?>
<p:tagLst xmlns:p="http://schemas.openxmlformats.org/presentationml/2006/main">
  <p:tag name="KSO_WM_BEAUTIFY_FLAG" val=""/>
  <p:tag name="KSO_WM_UNIT_FILL_FORE_SCHEMECOLOR_INDEX_BRIGHTNESS" val="0"/>
  <p:tag name="KSO_WM_UNIT_FILL_FORE_SCHEMECOLOR_INDEX" val="6"/>
  <p:tag name="KSO_WM_UNIT_FILL_TYPE" val="1"/>
</p:tagLst>
</file>

<file path=ppt/tags/tag250.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1.xml><?xml version="1.0" encoding="utf-8"?>
<p:tagLst xmlns:p="http://schemas.openxmlformats.org/presentationml/2006/main">
  <p:tag name="KSO_WM_UNIT_TEXT_FORE_SCHEMECOLOR_INDEX_BRIGHTNESS" val="0"/>
  <p:tag name="KSO_WM_UNIT_TEXT_FORE_SCHEMECOLOR_INDEX" val="14"/>
  <p:tag name="KSO_WM_UNIT_TEXT_LINE_FILL_TYPE" val="2"/>
</p:tagLst>
</file>

<file path=ppt/tags/tag2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53.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FILL_FORE_SCHEMECOLOR_INDEX_BRIGHTNESS" val="0"/>
  <p:tag name="KSO_WM_UNIT_FILL_FORE_SCHEMECOLOR_INDEX" val="8"/>
  <p:tag name="KSO_WM_UNIT_FILL_TYPE" val="1"/>
</p:tagLst>
</file>

<file path=ppt/tags/tag254.xml><?xml version="1.0" encoding="utf-8"?>
<p:tagLst xmlns:p="http://schemas.openxmlformats.org/presentationml/2006/main">
  <p:tag name="KSO_WM_BEAUTIFY_FLAG" val=""/>
  <p:tag name="KSO_WM_UNIT_PLACING_PICTURE_USER_VIEWPORT" val="{&quot;height&quot;:645,&quot;width&quot;:2566}"/>
</p:tagLst>
</file>

<file path=ppt/theme/theme1.xml><?xml version="1.0" encoding="utf-8"?>
<a:theme xmlns:a="http://schemas.openxmlformats.org/drawingml/2006/main" name="2_Office 主题​​">
  <a:themeElements>
    <a:clrScheme name="">
      <a:dk1>
        <a:srgbClr val="000000"/>
      </a:dk1>
      <a:lt1>
        <a:srgbClr val="FFFFFF"/>
      </a:lt1>
      <a:dk2>
        <a:srgbClr val="000000"/>
      </a:dk2>
      <a:lt2>
        <a:srgbClr val="171313"/>
      </a:lt2>
      <a:accent1>
        <a:srgbClr val="DC2C00"/>
      </a:accent1>
      <a:accent2>
        <a:srgbClr val="D32001"/>
      </a:accent2>
      <a:accent3>
        <a:srgbClr val="C20400"/>
      </a:accent3>
      <a:accent4>
        <a:srgbClr val="E03700"/>
      </a:accent4>
      <a:accent5>
        <a:srgbClr val="DC2C00"/>
      </a:accent5>
      <a:accent6>
        <a:srgbClr val="E44100"/>
      </a:accent6>
      <a:hlink>
        <a:srgbClr val="304FFE"/>
      </a:hlink>
      <a:folHlink>
        <a:srgbClr val="492067"/>
      </a:folHlink>
    </a:clrScheme>
    <a:fontScheme name="常用思源系列字体">
      <a:majorFont>
        <a:latin typeface="思源宋体 CN Heavy"/>
        <a:ea typeface="思源宋体 CN Heavy"/>
        <a:cs typeface=""/>
      </a:majorFont>
      <a:minorFont>
        <a:latin typeface="思源黑体 CN Light"/>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15DB7"/>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sz="2000" dirty="0">
            <a:solidFill>
              <a:schemeClr val="tx1"/>
            </a:solidFill>
            <a:latin typeface="+mj-ea"/>
            <a:ea typeface="+mj-ea"/>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000000"/>
      </a:dk2>
      <a:lt2>
        <a:srgbClr val="171313"/>
      </a:lt2>
      <a:accent1>
        <a:srgbClr val="DC2C00"/>
      </a:accent1>
      <a:accent2>
        <a:srgbClr val="D32001"/>
      </a:accent2>
      <a:accent3>
        <a:srgbClr val="C20400"/>
      </a:accent3>
      <a:accent4>
        <a:srgbClr val="E03700"/>
      </a:accent4>
      <a:accent5>
        <a:srgbClr val="DC2C00"/>
      </a:accent5>
      <a:accent6>
        <a:srgbClr val="E44100"/>
      </a:accent6>
      <a:hlink>
        <a:srgbClr val="304FFE"/>
      </a:hlink>
      <a:folHlink>
        <a:srgbClr val="492067"/>
      </a:folHlink>
    </a:clrScheme>
    <a:fontScheme name="cyrrqxgk">
      <a:majorFont>
        <a:latin typeface="Arial"/>
        <a:ea typeface="思源黑体 CN Bold"/>
        <a:cs typeface=""/>
      </a:majorFont>
      <a:minorFont>
        <a:latin typeface="Arial"/>
        <a:ea typeface="思源黑体 CN Bol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
      <a:dk1>
        <a:srgbClr val="000000"/>
      </a:dk1>
      <a:lt1>
        <a:srgbClr val="FFFFFF"/>
      </a:lt1>
      <a:dk2>
        <a:srgbClr val="000000"/>
      </a:dk2>
      <a:lt2>
        <a:srgbClr val="171313"/>
      </a:lt2>
      <a:accent1>
        <a:srgbClr val="DC2C00"/>
      </a:accent1>
      <a:accent2>
        <a:srgbClr val="D32001"/>
      </a:accent2>
      <a:accent3>
        <a:srgbClr val="C20400"/>
      </a:accent3>
      <a:accent4>
        <a:srgbClr val="E03700"/>
      </a:accent4>
      <a:accent5>
        <a:srgbClr val="DC2C00"/>
      </a:accent5>
      <a:accent6>
        <a:srgbClr val="E44100"/>
      </a:accent6>
      <a:hlink>
        <a:srgbClr val="304FFE"/>
      </a:hlink>
      <a:folHlink>
        <a:srgbClr val="492067"/>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主题​​">
  <a:themeElements>
    <a:clrScheme name="">
      <a:dk1>
        <a:srgbClr val="000000"/>
      </a:dk1>
      <a:lt1>
        <a:srgbClr val="FFFFFF"/>
      </a:lt1>
      <a:dk2>
        <a:srgbClr val="000000"/>
      </a:dk2>
      <a:lt2>
        <a:srgbClr val="171313"/>
      </a:lt2>
      <a:accent1>
        <a:srgbClr val="DC2C00"/>
      </a:accent1>
      <a:accent2>
        <a:srgbClr val="D32001"/>
      </a:accent2>
      <a:accent3>
        <a:srgbClr val="C20400"/>
      </a:accent3>
      <a:accent4>
        <a:srgbClr val="E03700"/>
      </a:accent4>
      <a:accent5>
        <a:srgbClr val="DC2C00"/>
      </a:accent5>
      <a:accent6>
        <a:srgbClr val="E44100"/>
      </a:accent6>
      <a:hlink>
        <a:srgbClr val="304FFE"/>
      </a:hlink>
      <a:folHlink>
        <a:srgbClr val="492067"/>
      </a:folHlink>
    </a:clrScheme>
    <a:fontScheme name="常用思源系列字体">
      <a:majorFont>
        <a:latin typeface="思源宋体 CN Heavy"/>
        <a:ea typeface="思源宋体 CN Heavy"/>
        <a:cs typeface=""/>
      </a:majorFont>
      <a:minorFont>
        <a:latin typeface="思源黑体 CN Light"/>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15DB7"/>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sz="2000" dirty="0">
            <a:solidFill>
              <a:schemeClr val="tx1"/>
            </a:solidFill>
            <a:latin typeface="+mj-ea"/>
            <a:ea typeface="+mj-ea"/>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NDM2NDg2NTQ5NDgyIiwKCSJHcm91cElkIiA6ICI1NDY1NTUxMDMiLAoJIkltYWdlIiA6ICJpVkJPUncwS0dnb0FBQUFOU1VoRVVnQUFCaklBQUFLUUNBSUFBQUM2bzNScEFBQUFBWE5TUjBJQXJzNGM2UUFBSUFCSlJFRlVlSnpzM1hsOERkZi94L0V6ZDhrcWlVU3NJY1JXdElxcVBhMTlLWXFxWFdzdHRkYmFXR3FQaHRyNlJlMjdyNG9sbGlKMm9VaTFCUDNaUzFKcmhDQ0pyRGZKdlhkK2YweS8xMjBTa2RnbTRmVjhmUCtZT1hQbXpPZmVlSHlsYitlY2taS1Rrd1VBQUFBQUFBRHdlbW5VTGdBQUFBQUFBQUJ2STJ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1FpNWxNcHVlNEt5b3E2clU5Q3dBQUFFOURMQVVBQUhJcmc4RlFvMGFOdVhQblp1dXVUWnMyZmZEQkI2ZE9uWG9OejFLc1g3LyttMisrc1p6MjZORmo5KzdkbWZSdjFhclYrdlhycy91VU0yZk9kT25TSlRvNk9vdjlUU2JUaWhVckRBYURwV1h1M0xsZHVuU3huRjY0Y0dIYnRtM1pMUU1BQUNEcmRHb1hBQUFBOEp3V0xGaHc0OFlORHcrUDgrZlBaOWpCemMzTnc4UER1dVhXclZ2anhvMnJVcVZLMWFwVmhSQTFhdFNJalkzTjhONXQyN2FWSzFmdVJaNWxjZUhDaGIxNzkxcE9kKzNhVmFWS2xVdytWMlJrWkVKQ1FwckdyNy8rT2pRMDFMcWxRNGNPWDMvOXRYS2NsSlQwelRmZkZDbFNKRy9ldlAzNzl3OE1ETXh3WkQ4L3Z5KysrRUk1dm4zNzl2VHAwL2Z1M2Z2Zi8vN1h6czVPQ0hIZ3dBRW5KeWZsYW54OGZKOCtmZXpzN0pvMWEyWnZiNTlKdFFBQUFNK05XQW9BQU9SSzU4NmRtelZybGhDaVg3OStUK3ZUdlh2MzJiTm5XMDdqNCtPN2QrK3UxK3VYTEZtaTBXaUVFQU1IRGt4T1RzN3czdno1ODcvSXM1NkRaUXBWUWtMQ3BVdVhsTk5xMWFwMTdkcDErdlRwVjY1Y3laTW5UL1hxMVlVUTBkSFI2OWF0cTFldm51WGVFU05HUkVkSGI5KytYWktrcEtTa0tsV3FEQnMyTE0zNFBYdjJURTFOdFp5V0tGSGk1NTkvYnR1MjdlalJvLy96bi8vRXhNU2NQbjE2MnJScFFnaFpsbnYzN3AyUWtMQjE2MVl5S1FBQThPb1FTd0VBZ053bk1qS3laOCtlQlFzV2pJaUlXTEpreVVjZmZXUjlOVFkydG4vLy91ZlBuMi9idHEybE1URXhzVXVYTGxldlhnMElDQ2hRb0lEUzJLMWJ0MWZ4TENGRVRFeE0zcng1cy9KWlpGbVdKRWtJTVhIaVJLWGx3WU1IZ1lHQng0OGZGMEtVTDEvKy92MzdYbDVlUW9pUFAvNTQxS2hSUWdnbEkvdjg4OCtWL2xPbVRObXlaY3VXTFZ2YzNkMlZsdno1ODF1SFZncTlYbTg1dm43OWVuaDR1QkJpOE9EQjVjcVZPMzc4K0crLy9aYWFtdXJvNktnOHQyVEprZzBhTkFnTEN3c0xDM056YzZ0UW9VSldQZ3NBQUVDMkVFc0JBSUJjSmlvcXFsT25UcElrSFR4NGNNNmNPVU9HRE5tMGFWT05HaldVcTJGaFlkMjZkYnR6NTg2NmRldnExS21qTkQ1NDhLQno1ODUvL2ZYWCt2WHJhOVdxTldYS2xJWU5HMXF1dnR4bkNTR09IajNhdVhQbjMzNzdyWGp4NHBtUEh4b2EycjU5KzBXTEZ0V3NXZE95M1ZYTm1qVjc5KzdkcDArZnBVdVhUcHc0Y2Z2MjdhNnVycFpiREFiRGloVXJHalZxVktGQ0JiUFpQR0hDaEdYTGxpMWJ0c3piMjl1U2hUMTgrRkJKbDZ4WlQ1WGF1SEhqd29VTHJhOG1KaWJxZExvUkkwYWtMN0podzRhclZxMTY1bmNGQUFDUVhjUlNBQUFnTnpHYnpaOTk5bGxNVE16V3JWdmQzZDJuVHAwYUh4L2Z1blZySHgrZi92MzdMMTY4ZVBiczJVV0xGdDJ6WjQvMUJKK0VoSVNiTjI5dTJyU3BWcTFhUjQ0Y21UZHZucjI5L1ROaktaUEo5QnpQRWtKVXFWSkZvOUdzWGJ0Mi9QanhtVDlpL2ZyMWQrL2VMVkdpUkdKaVlrcEtpdVV6R2d5R0hUdDJmUGZkZDM1K2Z1Kzg4MDVTVXBMbEZuOS8vd2NQSGd3ZVBGalo1bno1OHVVclY2NXMwYUxGdVhQbldyWnNxZXlWZnVMRUNldk55eFdKaVltVzQ5R2pSNDhlUGRweWV1REFnYzZkTzY5WnM2WnAwNmFaRnd3QUFQQVNTVS9iVHdFQUFDQm4ycnQzYjRVS0ZUdzlQUzB0aXhjdkhqZHVuSU9EUTJKaVl2LysvY2VNR2VQZzRKRG1yc2pJeUFJRkNzVEh4OWV2WDkvVjFYWDM3dDA3ZCs2MG5rQ1VYdE9tVFUrY09QRWN6MUoyclFvS0NqcDM3cHhlcng4N2RteEFRTURWcTFlVlMrN3U3dVBIang4eVpJakpaS3BjdVhLVktsWFdybDNicjErL2dJQ0FwMVhTdlh2M2tKQ1E1czJiRHg4K3ZFYU5HdTd1N3Z2MzcxY3VuVDU5dW1yVnFnYURvVUdEQnE2dXJqdDM3dXpWcTVkT3AxdStmSG1hUWNxV0xUdG16SmllUFh1R2hZWGR2bjNiK3RMbzBhTVRFaExtejUvL3RBSThQRHpLbENtVHlYY0ZBQUR3SEpndEJRQUFjcGxtelpvcEI3SXNuejU5ZXNlT0hSczNidFRyOWUrKysrNnBVNmMyYjk2Y25KeGN2Mzc5NnRXcjU4dVh6M0tYc3AvVTZOR2pJeUlpL1AzOWRUcmQyTEZqMDd6d3ptQXd5TEpzMmVTN2N1WEt6L2NzSVVUWHJsMDNidHk0ZCsvZVR6Lzk5R2tmSkNnb0tDSWlRZ21EZnZqaGg4bVRKeXZ0SzFhc21ETm56cmh4NHpwMzdxeTAyTnZiSytORVJFVEV4Y1VWS1ZJa09UbloxdFpXQ0tHOFVuRHk1TW4zN3QzYnNHR0RzcFY3NXZ6OS9aY3VYV281VFV4TWxDVEozdDdlc3ROV1VsS1NKRW5LNi9rVVgzenhoWitmM3pOSEJnQUF5QlppS1FBQWtKc2tKaWFlUDMvK3dvVUx2Ly8rZTNCd2NHUmtwSmVYVisvZXZidDM3MTZ3WU1GcjE2NnRXTEhpbDE5K1dibHlwUkpGbFN4WnNrU0pFblBtekxHeHNWbTBhTkdHRFJ1cVZxMWF1blJwSWNUbHk1ZlRETjYyYmR2azVPVEF3RURsTkM0dTdvOC8vbmkrWjlXcVZhdG8wYUwrL3Y2WnhGSkxseTR0WGJwMDNicDFoUkF1TGk0dUxpNEdnOEhIeDhmZjMzL09uRGtaYnNmdTZlbTViZHUyRmkxYWpCa3paczZjT1Vyai9QbnpseTFiMXF4Wk04dXNycDA3ZDFyUDhMSjhkY3JCdUhIanhvMGJweHhQbWpScDBhSkZ5NWN2dDY1ejE2NWQvZnIxbXo5L2Z1dldyYlA5RXdJQUFNZ3lZaWtBQUpDYi9QcnJyMTkrK2FWV3E2MWN1WEwzN3QwYk4yNzh3UWNmV0s2V0tWTm0rdlRwMzMvLy9aa3paNEtEZzBOQ1FxNWN1ZEtnUVFNYkc1dU5HemRPbURCQnA4dkdMeisvL1BMTDBLRkRuK05aUWdoSmtscTNicjE0OGVJSER4NWtPUGhmZi8xMStQRGhXYk5tS2EvaEUwSWNPM1pzNU1pUllXRmhhZlorV3JseXBXWFNsaERpdmZmZW16NTkrdURCZy92MTYxZTJiTm4vL09jL1U2ZE9UYk9Rc0ZhdFdpTkhqZ3dJQ0RoMDZOQ2lSWXVVeGpWcjFsaG5WWThmUHg0eVpNaXVYYnZHangvLy92dnYzN3g1MDNLcFlzV0svZnYzNzkyNzk2Ky8vanBtekpqOCtmTm4vVXNEQUFESU9tSXBBQUNRbXpSdDJuVEhqaDJWSzFjZU8zYnM2dFdyVjY5ZW5Vbm4rZlBuTjJyVVNBaHg2TkNoZ1FNSGR1blM1ZkhqeC9mdTNjdmlzN3AwNlZLeVpNbnNQc3Zpczg4K1c3Qmd3ZE4yakZxOGVIRytmUGs2ZHV5b25NNmJOMi9LbENsQ2lNNmRPdzhkT3RUU3JWNjllbWF6T2MyOUhUdDI5UFgxRFF3TXZINzkrdFNwVTBlTkduWHg0a1dqMFdqcDRPN3U3dTN0N2VYbDVlL3ZiemFiUC83NFl5SEV6WnMzbHk1ZCt0RkhIMm0xMnMyYk4wK1pNc1ZrTXRXdlg5L1gxOWZYMXpkOWhjT0hEMSsvZnYyR0RSdWFOMi9ldG0zYjVzMmJaKzFyQXdBQXlDcGlLUUFBa0p0b05KcmF0V3NMSVdKaVlnb1dMRGhnd0lBTXU2V2twQXdkT3RUeWJydnk1Y3QzNjladDl1elpQWHYyZk5YUHNxaGN1ZkxVcVZQYnQyOC9lL2JzOUhjMWF0U29SbzBhbG4yczJyUnA0K2pvZU9EQUFTY25wMUtsU2xtNldlWlNwU25NeTh2cjVzMmJQWHIwK09HSEgzcjM3dDJqUjQvMDNUdzhQRHAxNmpSNjlPZ0ZDeFpNbWpUcDNMbHozM3p6amRsc25qaHg0ckpseTFxMWFqVnQyclIxNjlaZHZuejU5OTkvdDc0eExDeXNZY09HN2R1M0h6aHc0UExseTllc1dkT3BVNmVzZldjQUFBRFpRQ3dGQUFCeXE4S0ZDM2ZvMENIRFMvSHg4ZFp6am9vVUtXTFppZWxWUDh0YXYzNzlualpnaXhZdHJFODlQVDE3OSs1OThPREJsU3RYcmx1M3p0SnUyUkRLV21wcTZxMWJ0NnBWcSticTZ0cTdkKzlNeXA0eVpVcTlldlVhTjI3Y3AwK2ZsU3RYS3Z1eVQ1Z3dvVzNidHRXcVZWUDZTSktVSjA4ZTVZUG85WHBiVzl1elo4OUtrbFNvVUNFSEI0Y1JJMFlNSHo0OHczUU1BQURnQlJGTEFRQUE1Q0FkTzNiMDhmR3huTmFzV2ROeWZPdldyVmF0V2hVcVZPaml4WXNSRVJGcGdxMzBVbEpTamgwN3Ruang0bmJ0MmtWRVJGaG1adG5iMjFzeUtXdmJ0bTBiTm15WVJxTXhtODJkT25WeWNuSmFzV0xGMXExYkxYdkFBd0FBdkZ6RVVnQUFBUDlJVGs1K0tZUGN1WFBIdWlVdUxzNXNOaXQ3bVN1aW9xS3NUNFVReFlvVlUvWktkM1IwOVBEd3NMUmJUMU1xV0xCZ2RIVDAzYnQzeTVRcE0yblNwQXlqSlNHRTBXaU1pNHViTVdQR21qVnJFaElTTGx5NHNHblRwaTVkdXJSbzBXTFdyRmxWcTFhMTdxeUVVTXB4aXhZdENoUW9ZREtaQ2hZc3FIUzdlUEdpeVdSNjRhOEVBQUFnWThSU0FBQWd0enB3NEVDQkFnVmVjQkIvZi85cjE2NDVPVGs5ZXZUbzVNbVRyVnUzZnNGblhicDBxWEhqeHVuYmE5U29ZVGxlc0dEQmdnVUxySzhlTzNhc2ZQbnl5bnYzbnJhSXo5YldkdjM2OVprLy9mSGp4eUVoSVE4ZlBqeC8vdnpBZ1FONzlPaVJKMCtlV3JWcTdkeTU4K3V2djI3YXRHbjM3dDJ0OTdyeThQQ0lqSXpjc0dHRHNxR1ZtNXViRU1Kc05wODhlVEkwTkhUYnRtMVBXNThJQUFEdzRvaWxBQUJBYmxXOWV2VUpFeVprZUNrcEthbDkrL1paR1NRc0xHemV2SG5LY2RteVpZY05HL2FDenlwZnZ2eUpFeWV5OG1ocnhZc1hWdzQrLy94ejZ5U29RWU1HMlJySHdjR2hkT25TWGJ0MkhUWnNtTEpqbE9LOTk5NExDZ3FhTVdOR21zaXNkZXZXZS9iczhmSHhTYitKbFpPVDB5ZWZmTktuVDUvc2ZoWUFBSUFza2w3S1pIVUFBSURjUzVabHM5a3NTWkpHbzFHM2t0VFVWRW1TZExvTS91RXdLaXJLeHNiR09tbDZHclBaclBvSEFRQUF5QXBpS1FBQUFBQUFBS2lBZjBrREFBQUFBQUNBQ29pbEFBQUFBQUFBb0FKaUtRQUFBQUFBQUtpQVdBb0FBQUFBQUFBcUlKWUNBQUFBQUFDQUNvaWxBQUFBQUFBQW9BSmlLUUFBQUFBQUFLaUFXQW9BQUFBQUFBQXFJSllDQUFBQUFBQ0FDb2lsQUFBQUFBQUFvQUppS1FBQUFBQUFBS2lBV0FvQUFBQUFBQUFxSUpZQ0FBQUFBQUNBQ29pbEFBQUFBQUFBb0FLZDJnVUFBSkFOc2l5bnBLU2twS1NZVENhVHlXUTJtMlZaVnJ1b040UWtTVHFkenNiR3hzN09UcXZWdnBKblBINWdPcm5UZE9VUEVSY2xFbUpFY3VKVGl5bFlYTDUvODVYVWdGZEpLbHBPUDNTRjJsVUFBSUJjZzFnS0FKQnJKQ2NueDhiR2trTzlJcklzcDZhbXBxYW1KaVFrNkhTNlBIbnkyTmpZdk1UeFUvMTk1ZE43WCtLQUFBQUF5TzJJcFFBQXVZRFpiSTZMaTB0T1RsYTdrTGVGMFdpTWlZbXh0YlYxZG5hV0pPa0ZSNU1USGh1WERaZnZYTW5PUFMvNFRBQUFBT1FDRXIvaUF3QnlPRm1XbzZPampVYWoyb1c4alhRNlhkNjhlVFdhRjlxTU1uVmVIL25XcFg5TzhoYlExbTZyS1Z0TmNpMGtIUE8rbkNvQkFBQ1FPekZiQ2dDUTA4WEh4NU5KcWNWb05FWkhSN3U2dWo1M01tWGF2L0tmVEVxajFUYnBwVzNZVFVpOGNRVUFBQUNDTi9FQkFISzYxTlRVcEtRa3RhdDRxNWxNcG9TRWhPZThPZWErYWY4L0cyRHJXbjJqYmRTRFRBb0FBQUFXL0dvSUFNalJuajhRd2N1VGxKVDBmQlBXVENGN2xBUEpvNnpHdTkzTHJnc0FBQUM1RzdFVUFDRG5NcGxNS1NrcGFsY0JvYndHOFRudU12MitRem5RMUc3N3Npc0NBQUJBcmtjc0JRREl1WGd2Ujg3eFBQbGc3RU1SYzE4NTFGWnUrUEpyQWdBQVFDNUhMQVVBeUxsU1UxUFZMZ0gvZUk2ZmhSd1RxUnhJQmIyRXJjTXJLQW9BQUFDNUc3RVVBQ0RuNGdWOE9Zb3N5OW03SWVIeFB3ZDVDNzZLZWdBQUFKRGJFVXNCQUhJdWs4bWtkZ2w0SXRzL0R2bC8vVFg4dmdFQUFJQU04R3NpQUFBQUFBQUFWRUFzQlFBQUFBQUFBQlVRU3dFQUFBQUFBRUFGeEZJQUFBQUFBQUJRQWJFVUFBQkNDSEhseXBXVEowL2V2SGxUM1RKU1VsTDI3ZHQzL1BqeHpMdUZoSVRzM0xuemRSVUZBQUFBdkJMRVVnQUFDQ0hFOU9uVGUvVG9zV0hEQm5YTFNFaElHRFpzMkxScDB6THBjKzNhdFc3ZHVrMmFOT25SbzBldnNUUUFBQURnSmRPcFhRQUFBRG1DeVdRU1FtaTEyaGNmeW1Bd2ZQbmxsMW5zN09QalU2MWF0V3lOWDZaTW1WYXRXdTNZc1dQRmloVStQajdQVlNNQUFBQ2dQbUlwQUFDRUVFS1daU0dFUnBPbGVjU25UNStlTUdIQzA2NzYrL3RmdkhneGk4K05qWTNOdk1OdnYvMDJlUERnTkkxS2lMWm16WnFOR3plbXVUUnk1TWpPblR0bjhla0FBQUNBaW9pbEFBQVFscUFuaTdGVVltTGk5ZXZYbjNiVnpzNXV5NVl0MWkyalJvMEtEUTBkTkdoUS9mcjEwM1QyOFBESS9GbnU3dTVObXpaVmpoOC9mdXppNHBLbVEyeHNySU9EZzA3M3o5L3B4WW9WeThwSEFBQUFBRlJITEFVQWdCQkNtTTNtck1kU3RXdlhQblhxbEhJOFk4YU16WnMzOSs3ZHUxKy9ma3FMalkxTitmTGxMWjBqSXlQRHdzSTBHazJuVHAzYzNOeXlXMWpac21YOS9QeUVFRnUzYnYzKysrK25UcDM2eVNlZldIY1lNR0RBcFV1WEprMmE5T0dISDJaM2NBQUFBRUJGeEZJQUFBaExMSlhGdmFXMFdxMmpvNk55ckV4VHNtNUo0OENCQTdJczE2eFo4emt5S1dzZUhoNUpTVWtUSmt3b1Y2NmNsNWVYMGhnVUZIVGt5QkVIQjRlOGVmTyt5T0FBQUFEQTYwY3NCUUI0ODVsTXBxaW9xTXo3SkNjbks3dVZQM2p3SVBPZXJxNnVsaFZ6V2JGMzcxNGhST3ZXclRQcEV4Y1hOM3o0Y0NHRTBXZ1VRdHk3ZDY5UG56NUNpRWFOR25YczJGSHBVNk5HamU3ZHU2OVpzK2JJa1NOS0xHVXdHS1pQbnk2RThQUHpLMTI2ZE5aTEFnQUFBSElDWWlrQXdKdnY1czJiTFZ1MnpFclBGU3RXckZpeEl2TStXN1pzc1Y2amw3bkl5TWd6Wjg2NHVMZzBhZElrazI1R296RTRPTmh5bXBTVXBKeVdMRm15VWFORzBkSFJTcnZaYkpZazZhZWZmdnJwcDUrVVV5Vk5Hek5tekpneFl5eTN6NWd4bzJIRGhsbXNFQUFBQUZBTHNSUUE0TTBuU1pLOXZYM21mWktTa29RUWVyMyttVE9obElWK0JvTkJPVlZXLzVuTlprdUxuWjJkcGZQR2pSdGxXUzVYcmx4d2NIRFZxbFdmdHRUTzJkbDUxNjVkeXY3bFhicDBLVnEwNk9MRmk0VVFMaTR1SnBNcE1URXhXNSszUUlFQzJlci9ob21NakxUK0JtN2N1T0hoNGFIWDY5TjArL3Z2djQxR1k5bXlaZE8wYjkrKzNkYlc5cE5QUGpFYWpaR1JrVVdLRk1uNm84UEN3dHpkM1YxY1hHUlozcmh4NHllZmZKSitpM29BQUFCWVNNcS9zZ0lBa0FORlJrYStuZ2NaamNhcVZhdW1wcVoyN3R4NS9Qanh6K3gvNzk2OUJnMGFQTzNxcFV1WGxJUGs1T1NHRFJ0R1JVVnBOQnF6MmJ4Ky9mcjMzMzgvT2pvNlg3NThUN3MzT2pxNlRwMDZYbDVlZ1lHQnovdHBYaFUzTjdkc3JWNlVMeDFQWFRsS0NDR1ZyNjN2UGZOVmx2YUVuNS9mZi8vNzMrRGdZR1VuTDdQWlhMTm1UYjFlZi9UbzBUUWJoL1hyMXk4Z0lPRGN1WE5wZ2lkdmIyOG5KNmM5ZS9iNCt2cXVYYnQyNGNLRmpSczN6dUxUMjdadGUrdldyWkNRa05EUVVHOXY3eFl0V2p4ejhoMEFBTURiak5sU0FBQ0kyN2R2cDZhbUNpRk9uejZkbGY1YXJiWllzV0xLY1V4TVRGeGNuTE96Yy9wNU1ZR0JnVkZSVVJVclZuejA2TkhkdTNjZlBuejQ1WmRmeHNYRmJkcTB5WHBHMVRNdFc3Yk1aREpscFdmTm1qVXJWNjZjOVpGektWOWYzK1BIajF1M2VIdDdLM2xpeDQ0ZEZ5eFlNSExreUpVclZ3b2hkdTNhOWZmZmY4K2JOeTlOSnBXVWxMUm56NTQ2ZGVxa253eWwwV2lVYi91YmI3NEpDUW5wMHFYTGxDbFQrdmZ2YitrUUZCUmttUm1ucUZHalJyNTgrZUxpNG43NzdiY0JBd1lJSVVxWExqMXMyTENaTTJjMmJkcTBRNGNPcitackFBQUF5UFdJcFFBQWVESy82ZXJWcTQ4ZVBjcGtOcE1pZi83OCsvYnRVNDU5ZlgzOS9mMDdkZW8wZE9qUU5OM1dyRmtqaE9qWnMrZXNXYk9VbFhyeDhmR2hvYUcrdnI3ZmYvOTkxc3Ric0dCQlNrcEtWbnJhMk5pOERiRlVXRmpZN2R1M0sxV3FwSnorMy8vOVgxaFlXSGg0dUxJaFY4MmFOV05pWWpadDJxUjhkVzV1YmxxdFZqbHQwS0NCdTd1N0VHTGZ2bjBKQ1FrdUxpNnJWcTFTQnFsWHI1NnlrYnhlcjFjeVNoY1hsNDBiTi9icTFTdE5oamhpeElqYnQyOWJ0MnpmdnQzYjIzdkhqaDFHbzdGKy9mcjM3OThYUW5UcTFDa2dJQ0FpSWtJNVZRYk1WaHdKQUFEd3hpT1dBZ0M4R2lrR2tSUW5KOFdKcERnNU1VNUtpcE9UWXVXa0JHRktsVTBtWVRZS3MwbVlUTUpza3MwbVlUSktzdlhwL3pwOFB1SDFGQnNVRktSa09pa3BLYnQyN2VyZXZmdUxqeGtZR0hqdDJyV2lSWXMyYnR4WWlhVnNiR3htelpyVnZuMzdiZHUyVmE5ZVBmTjM4NlZSb2tTSnpaczNaOUpoNzk2OVdWbCsrTWFvWHIzNjZ0V3JsZU1lUFhvb2UwZ3RXYkpFQ0JFZkh4OFdGaFlURXlOSjBzV0xGNzI4dkpZdVhhcjByRkNoZ2hKTEtTblY3dDI3ZCsvZXJWeGF1WEtsSlphS2pZMVZHalVhemRTcFV5TWlJalp1M0ppY25OeXRXemNoeE9iTm01WGNTZ2l4Wjg4ZVB6OC9aYUxjdW5YcmhCQ2ZmZmFaZFoyK3ZyNit2cjdLOGRLbFM5dTJiZnU2dmlFQUFJQmNnRmdLQVBCY0h0NldvKy9MMGZma21FZzVJVVpPakJPRy84VlBpWEVpUGlxNzQ4bXZwc3lzU0V4TVZGYUVEUmt5Wk9iTW1WdTNibjN4V01wZ01NeVpNMGNJMGI5L2YrdmxZMlhLbFBuMjIyKy8vLzU3WDEvZlNwVXFsU2hSSW9zRHlySnNOQm96NlpERlZYNHZJdlducjgxM3JqekhqZkx0eTYrZ0hQSDQ4ZU1PSFRwTW5UcFZPYTFUcDg2aFE0ZUVFRWVPSEduWHJ0M3UzYnZ0N096YzNkMm5UcDNhdEdsVDZ4dlBuajI3Zi8vK25qMTdmdmZkZDViR2h3OGZCZ1lHM3I1OSs5NjllNDhlUFdyY3VIRjRlTGoxN21hdXJxNUtMRlc2ZE9ta3BDUmxFLzI5ZS9jS0lieTh2TTZjT1hQcTFLbktsU3NQSHo1YzZUOS8vdnc3ZCs3ODhNTVBsaEhlaG9sc0FBQUEyVUlzQlFCNHVoU0QvQ2hjUk4rVG8rK1pvKytMNkh2bTZBZ1JmVS9FUFRWMVVqRmRlbTRiTjI2TWk0dkxseTlmdDI3ZEFnSUNybDI3ZHZEZ3dVYU5HcjNJbUt0V3JZcUlpQ2hkdW5UNktWRmR1M1lORGc0K2N1VEl5SkVqL2YzOTA3OGhMa00zYjk2c1ZhdldpNVQwTWtqUGQ5c3IrbE5oTkJwUG56NzkrUEZqUzB2RmloV1ZuZWFGRU5XcVZWTWFCdzhlYkd0cks0VG8yN2Z2NE1HRGhSRGZmLys5SkVuOSt2V3pmakhpZ2dVTGZ2enhSK1ZZa2lSbE1XQ3hZc1dLRlN2bTZlbnA2ZWxwMlUzc3E2KytNcGxNeXVxL3UzZnZGaXhZTUUrZVBETm56bFJXZHpadjNsenB0bW5UcHVqb2FNc3BBQUFBMGlPV0FnRDh6Nk83NW9oUStkN2Y4cDIvNUVmaGN2UTlZVWhRdTZaWExpNHVUc2tYdW5idHF0VnF2L3p5eXlsVHBzeVpNNmR1M2JwWkRJeXNYYjE2OWRxMWF4OSsrT0h5NWN1RkVNT0dEZE5vTk9tNytmcjZ0bXpaOHRLbFMvUG16UnN4WWtSV1JzNlhMMSsvZnYweTZYRGh3b1ZmZnZrbHV3Vm4wM1BtUzgrWlptWGZva1dMbEsybUprNmNPSGZ1WEJzYm16WnQyZ3dZTU9ERER6Lzg3cnZ2bEtWNXg0NGRPM0xrU0lFQ0JUWnMyR0M1VWEvWGQrellzWHIxNnA2ZW50T25UOSs3ZCsrQkF3ZWU5cFQzM250djZ0U3BWNjVjS1ZldTNLMWJ0MHFWS25YaXhJbE0rZ01BQU9CcGlLVUE0RzFsU0pBalF1VzdvZWFJTUhQRTMrTHVWWkdhL1BxZWJtTW5ORnBaMGtwYXJkRHFoRVlyTkZwSjgrUlkxbWdrbmMxcktHVDY5T2tQSHo1MGNYSHAzTG16c2pIUTRzV0xiOXk0TVdmT25GR2pSbVZsQkdXYm9iMTc5MjdidHUzQmd3ZGx5cFRadW5WclVsSlNnd1lONnRldm4rRXQrZkxsR3pWcTFOaXhZMWV1WEZtM2J0MFBQL3p3bVU5eGRuYnUyclZySmgxMjdOanhxbU1wL2FBbE9sMDJmbk9RTHgxUFhUbEtDQ0VWSy84cTYzckMyOXRibVVVbGhLaGR1N2F5djNqNTh1Vzl2YjB0NzBrMG1VeE9UazcxNnRWVE5wSzNzN1BUYURSMmRuWStQajZsUzVjV1FoUXVYRGcxTlRVbUpzWjZMdFUvbjBpV0pVbnExYXZYdkhuelpzMmF0V3pac2pObnpyUnMyZkxiYjcvMTh2TFM2WFEzYnR6NDZhZWZsTTVoWVdIUjBkR1dVMXRiMno1OStyeWU3d0VBQUNDM0lKWUNnTGZHemZQbVc1Zmx1Q2h6UkpnY0VTcGlJck53VDliWU93bDdKOG5CU2RnN1NaWmpCK2YvSFRzTCt6eVN2Yk93enlNY25MTTNjdVRMS3pJanUzYnQyclp0bXhCaTVNaVJTbXhoYTJ2cjQrTXpjdVRJTld2V1ZLNWNPYzJlUkJiMzd0Mzc3YmZmVHAwNmRmTGt5WWlJQ0NIRXJWdTM4dWJOMjdwMTY0aUlpQk1uVGpnNE9Jd2JOeTZUUjdkcDB5WXdNREE0T1BpNzc3N2J2bjI3c2xHUmhkRm9EQW9LT25iczJHKy8vYloxNjFZaHhLTkhqeXc3WjJmbzVzMmJ6L3MxdkNHR0R4LytmLy8zZjhxVzUwS0k1czJiSzJ2eHhvMGJOMlBHak5EUTBMQ3dzTWpJeUxsejV4NDRjS0IwNmRMZTN0N2ZmUFBOenAwN3ExU3BZajJPcTZ1cjhuSTlzOWtjSGg1KzkzL0N3OE4zN3R4WnRXcFZaMmZuWHIxNnpaMDc5N1BQUG91T2pxNVdyZHJtelp0WHJGamg1K2QzK2ZMbEdUTm1LT01ZREFhejJXdzVkWEZ4SVpZQ0FBQklnMWdLQU41UXNsbStmME8rZmRsODg2SjgrN0ljRVNiTUw3WWx0dDVXY2kwa1hBdEovLzZmY0hFWFVnYnIxSEsrWThlT2pSMDdWZ2p4OGNjZlc3OGZyWG56NXJ0Mzd3NEtDdkx4OGRIcGRBMGJOa3gvNzRZTkd5d3ZkL1B3OEdqUW9FSERoZzJyVnExNjZkSWxaVTZUajQ5UG9VS0ZNaTlnMHFSSnlzNVRrWkdSeFlzWE54Z001OCtmUDNyMHFCRGk5dTNiZ3dZTlVyb1pEQVloUkd4czdQYnQyMlZaTmhnTWtpUXA4NENTazVQTlpyT2RuWjBrU2E5aHkvT2NTY21lbEtSUG1TMTErZkxsSDMvODhldXZ2OWJyOVgzNzltM1pzbVVjWDh5bkFBQWdBRWxFUVZURmloVm56cHhacGt3WjVRZXR6SXBLWS92MjdkT25UNzk3OTI1aVlxS1NWT2JObTdkSWtTSWVIaDVseTVhdFg3OStrU0pGaWhjdnJuVHUxNi9ma2lWTGhnMGJKa25TSjU5ODR1am8yTFJwVXo4L3Y0WU5HL3I3K3l0OWV2VG9jZVhLbGQ5Ly8vMDFmaGtBQUFDNURMRVVBTHhCb2lQTXR5NmJiMTJTYjEyU3cvOFNLWWJuRzBZcVhFcHlLeXhjQzJsY0N3dlhRcEpyUWNtdHNIQk11NkFwVjl1M2I5L28wYU9OUnFPbnArY1BQL3hnaVRZVTMzLy9mYWRPblc3ZXZEbDA2TkN4WThjcTYvdXNsU3BWcWt5Wk1vMGFOV3JVcUZINThrOVdxSVdFaEpoTXBpWk5tblRvME9HWk5YaDRlTXlkTzdkaXhZck96czVuenB6cDJiT25zaDVRQ0tIVmFxdFVxVkszYnQyNmRldm15NWV2VDU4K1RrNU8zYnAxQ3dvS0dqUm9VTjI2ZFJjdVhDaUU2Tk9uVDNCd2NFQkFRTW1TSmE5Y3ViSjM3OTdpeFlzSEJ3ZlhybDA3elNkNkk4WEZ4UWtobElST2lSZVZneU5IanZ6NDQ0K3RXN2UyczdQcjI3ZHZ6Wm8xbXpadHVucjE2bmZlZWFkdTNicGhZV0ZLOWhjU0VxTE1tUHZ6enorVnJLcE5telpGaWhReG04MGpSNDZjTW1YS2dBRURsQUhQblR2bjZPaFlxbFFweTZQZDNkMi8rT0tMWmN1V2ZmREJCNjZ1cnVrM3RnY0FBRUJXRUVzQlFDNlhHR3UrOHJ2cDZrbjVXb2g0L09CNVJzampKaFVwSlJVdXBTMVNSaFFxS1JVcUtiUnY4dDhPSnBOcDBhSkZTcXpqNGVHeFlzVUt5NjVERmk0dUxvc1hMKzdSbzhmOSsvZDlmWDJEZzRNblRacms3dTV1NmRDeVpjdFBQLzAwL2VBOWUvWXNWYXBVcFVxVnNsaE1uVHAxbEFNUEQ0L1UxRlEzTjdlUFAvNzQ0NDgvcmwyN3RyUHprd1dQQXdjT1ZBNTI3TmdoaE1od0w2cHk1Y3FWSzFmdXdvVUxIVHAwcUZ1M3JyTDU5NXN0T2pwYUNPSG82R2hwT1hIaWhNbGt1bmp4b2hEaXQ5OStzN0d4VVNaUE9UbzZXbDdZZC9yMDZXKy8vZFp5eTl5NWN5MzNqaDQ5V2xsQk9XN2NPR1VRSWNUOSsvZTdkdTFxWTJQenh4OS9XRyt0MWE1ZHUyWExsaFV1WFBoMWZWd0FBSUEzMEp2OEh4NEE4TVpLVFphdm56UDk5WWNjZWxvT3Y1cTllM1UyVWlFdlVhaWt0a2dacVhBcHlhT01jRWdieXJ6Qi92cnJyL0hqeDErNGNFRUlVYkpreVNWTGxuaDRlR1RZczNqeDRtdldyT25idCsrdFc3ZUNnb0pPbkRqUnJWdTNuajE3S21sUkpuT1JMSE4yc3FWZ3dZSWJOMjU4NzczM01obDV4WW9WKy9mdmQzSnlhdE9temRQNlBIandRQWpoNE9Ed0hEWGtPbEZSVVVLSW9rV0xXbG9HRHg2Y2tKQ2dKRkNXTEcvR2pCa3VMaTdSMGRGTm1qUlJkclZYRHJaczJUSnExS2p0MjdlLzk5NTd5cWJ5U24rZFR2ZisrKytmUEhsUzJhYXFlL2Z1RHg0ODJMSmxTNXJ0M2pkdjNxeHNkWC9yMWkxUFQwK2w4ZENoUTVaalpXOHB5Nm1MaTh2NTgrZGZ5eGNEQUFDUWF4QkxBVUR1a2ZEWWZQR1k2Y0pSK1ZwSTF0K2FKOXM3YXp3cmFJcS9xL0dzSUJWL1Q5am5lY1ZWNWxEMzc5OWZ1blRwcGsyYmxEMlk2dFdyOThNUFB6ZzVPV1Z5aTZlbjU2Wk5tOGFORzNmdzRNR2twS1FsUzVhc1diT21hZE9tWGJwMHFWaXg0a3V2TUpNeFEwSkNsaTVkZXZ6NGNhMVdPMlhLRkRjM042VmRtUTEwOWVyVmtpVkxLaTNCd2NGQ2lMSmx5NzcwOG5LZ1AvLzhVNUtraElRRVMwdElTTWo5Ky9kcjE2NmRrcEp5OXV4Wk96czdkM2QzSnllbjMzLy8vZGF0VzhxUFc2L1hLNi9ZVTdhWmQzUjBUUC9HdllZTkcwNmJOdTNFaVJOVHAwNE5DUW1aT1hObW5UcDFsTmZ3S1IwZVBYcjA4ODgvVjZoUTRkS2xTd3NYTHB3K2ZiclNYcXBVS2NzTEV6ZHUzQmdaR1RsNDhHRGwxTmJXOXJWOEt3QUFBTGtKc1JRQTVIVHkvUnZtaThkTUY0NkoyNWVFTEQvN0JwMWVGQzZ0NUZBYXozZUZlOUZuMy9LbU8zVG8wSWdSSTFKU1VwUXdZdmp3NFYyNmRNbks3a3ZPenM3ejVzM2J1M2Z2RHovOGNQLytmWVBCY1BUbzBWNjllcjJHbXBPU2tvNGZQMzdxMUtuRGh3K0hoNGNMSVFvWEx1enI2MXU3ZG0xTG4zZmZmZmZ3NGNPalJvMWF0V3FWWHErUGpZME5EUTNWYURTTkd6ZCtEUldxYU9qUW9VS0lDUk1tT0RnNHRHM2Jkc0dDQmNwaU9yUFpQSFRvVUc5djc4REFRRXZuYXRXcVRaczJ6WkljWlNnK1BqNDFOVlY1QjU4UTR2UFBQNTgyYlZyNzl1ME5Cc09rU1pONjl1d3BoT2pkdTNlK2ZQbG16cHdwaEZpMGFGRlNVdElQUC93d1o4NmNkZXZXalJneEluLysvRUtJRWlWS1dQYXFEd2tKU1UxTnRad0NBQUFndlZ6NTdpUUFlUFBKWnZudlA0MDc1NmRNNzVnNnM2dHA5Mkp4NjJKbW1aUkdLenpmMVRic3J1OC8zMmJxZnBzaHkzVnRobWsrYUVvbXBmam9vNCtVaFZvTkd6YmN2bjE3MTY1ZHM3VWplTE5temZiczJUTnUzTGd5WmNvc1hicTBUSmt5cjdMWWYraDB1Z1VMRnF4YnR5NDhQTHhNbVRMang0L2Z2WHUzZFNhbHZPdXRWYXRXRGc0TzU4K2ZQM1BtelBYcjE3Mjh2R2JPbkdtWlBQV21xbHk1c3B1YjI2bFRwNlpObTFhc1dMRWhRNGJZMmRuSnNqeDI3TmlvcUtodTNicFpkKzdjdWZPUkkwZTJidDM2dE5IT25EbFR2MzU5NjFmbTNicDF5ODdPem1Bd2pCZ3h3cElyblQ5Ly91Yk5tOHBTMElVTEY5YW9VYU5XclZwOSsvWTFHQXhMbGl4NWxSOFhBQURnamNWc0tRRElZVzVkTXA3ZWEvN3prRWlJZVdaZnFYQnBxWFJWYmRrUHBaS1ZoZTFic1ozUTg3R3hzWms5ZS9hZE8zZXFWcTM2ZkNQWTJkbDE2ZEtsUzVjdXozZjd3WU1IczN1TFhxK2ZObTNhdm4zN21qUnBVcUZDaFF6N09EZzRaRDRKNkEzbTUrZVhKMCtlVnExYU5Xelk4Sk5QUHJsNDhlS0VDUk1PSHo1ODZOQ2hzTEF3NjU0Nm5XN1dyRmtkT25TUVpmbnp6eiszdEJzTUJtWEw4OTI3ZDd1N3V4Y3NXRkFJa1ppWU9HWEtsT1hMbHlzditEdDgrUEN3WWNQczdPeVNrNU52M3J6Wm9rVUxzOWs4Wk1pUWxKUVVIeDhmSVVTalJvMUtseTU5OXV4Wlpjem82T2pqeDQ4cng0OGVQVkttdkZtZTZPenMvUDc3NzcrdWJ3Z0FBQ0FYSUpZQ2dKemg0UjNUNmIybU0vdkZvL0JuOUhRdnFpbGRWVlBtUTAyWkQ0V0Q4ek02NDM4S0ZpeW81QTY1U1BueTVjdVhMNjkyRlRuUmhnMGJBZ0lDSmt5WWtDZFBuang1OHF4Y3ViSlBuejVSVVZIYnRtMHJWcXhZbWxoS0NPSHQ3VDEwNk5DdnYvNDZORFIwMUtoUlNxT1NGZTdhdGV2VFR6K2RQWHUyTXM2UFAvNFlFUkZSdVhMbHhZc1grL3Y3ejUwN3QyWExsa3VXTEFrUER6ZWJ6VldyVnQyM2IxOUlTRWk3ZHUzcTFxMnJiSDd2Nys5Zm9rUUpaY3lRa0pBMEc5SmJuOWFvVWNONmRTRUFBQUNJcFFCQVZmSFI1alA3VFdmMnkzZXVQS09uWndYZCsvVTBsUm9JVjE1SWo3ZmE2ZE9uQncwYTlNRUhId3dZTUVCcEtWNjh1SU9EdzdwMTY5NTU1NTJuM2VYajQvUHc0Y05HalJvcHA2bXBxWGZ1M0hGd2NKZ3hZMGFuVHAxa1dXN1NwTW5aczJjZEhSM0hqQmt6Wk1nUW5VNDNkdXpZKy9mdmI5aXdvVmF0V2xxdDFzYkc1cU9QUHJLMXRhMVVxZExVcVZNdEkzdDVlVm1PNjlTcE0ydldyS2ZWb016QUFnQUFnQVd4RkFDb0lUbFJQbi9FZUhxZkhIcEd5T2FuZHROb3BaS1Z0UlhyYXQ2dkw1emNYbXVGUUU1VnNXTEZEaDA2VEo0OFdhZjc1OWNZVjFmWG9LQWdyVmFiK1kwelpzeXdIT3YxK3BVclY4Ykh4MWV1WEZtWjlEUml4SWhmZi8xMXhJZ1I3dTd1U2grdFZqdC8vdndhTldvc1dMQWdQRHg4d29RSnlqdjdkdTNhcGJ6Rkx6MEhCNGZYcy9VWUFBREFtMEZLVHM3cUs4WUJBQzlPdm4vZDlPdEc4OW45SXZYcC8vZXJzNUhLVnRPOVgwK3E0UDJXTDlPTGpJeFV1d1E4NGVibVprbUNza0srZER4MTVTZ2hoRlMrdHI3M3pGZFpHZ0FBQUhJbFprc0J3R3RoTXByUEhURUZCOGczem1mU1MvS3FwSzNlUXZOK2ZmWXZCd0FBQVBER0k1WUNnRmNzTHNyMDIxYlRpVjlFZk5SVCsrVHowSDc0aWJaYUM1RzN3R3V0RFFBQUFBRFVReXdGQUsrSy9QZWZwdU1CNWd0SGhkbVVjUTk3SjAybEJycHF6VVh4OTE1M2NRQUFBQUNnTm1JcEFIalpaTmw4NFZmVG9iWHluYitlMWtVcVdrN24vYmxVdVpIUTJiemU0Z0FBQUFBZ3B5Q1dBb0NYUnpiTFp3OFlENjJWNzkvSXVJTk9MNzNmUU9mZFR2S3M4THByeTUwa1NaSmxXZTBxQUFBQUFMd1N4RklBOERLWWpPWlRnY2FnZFNMcWJzWWQ4aGJVMW1tcnJmR3BjSEI1M2JYbFpzUlNPWXBXcTgzbURmLzdOY05zZmhYMUFBQUFJTGNqbGdLQUY1T2FiUDU5dS9Id2VoSDdNTVByVXRscTJqcnROQlZxQzBuejJvdkw5YlJhclpsRUkyZlFhRFNTSkdYdkh1ZjgveHpFUG5nVkpRRUFBQ0MzSTVZQ2dPZGxTREFGQjVpT2JoUUpqek80S21rMGxSdHFtL1NTOG51cVVOdWJRcXZWcHFhbXFsMEZoQkJDcjlkbjl4YkpyYkJ5SUVkRnZJS0tBQUFBa09zUlN3RkE5cG1NNXQrMkdBK3NGb214R1Z6VjZqUlZtK2thZFJkdVJWU283YzFpYTJ0ck1CalVyZ0pDK1Zsay94NEhxVkJKK2Q3ZklqblJmUGFncGtxalYxSVpBQUFBY2kxaUtRRElIdk81SThiQWhlSlJlQWJYOUxhYUdwL3FHbllUVHZsVXFPeE5aR3RycTlGb1dNZW5Pa21TbmllV0VrSlR0WmtwY0tFUXduUndOYkVVQUFBQTBwQ1NrNVBWcmdFQWNnZjU5dVhVcmJQRjdjc1pYTE56MU5iNlRGdXZzM0RNcTBKbGJ6U0R3UkFibTlHc05MeEd6czdPZG5aMnozTm5UR1RLMU0rVVEwM04xcnAyUGkrNU1nQUFBT1JteEZJQWtBVXhrY1pkQzh4L0hreC9SYlozMW4zY1FldmRYdGpuVWFPeU41OHN5N0d4c2Z4dHBTSzlYdS9xNnZyY3Q1djJMRFVkV3FNY2E2bzIwM1ljSzJteStVWS9BQUFBdktHSXBRQWdVNFlFNDhIVjV1T2JoVEhkeHR0NlcrM0huYlFOdnhRMjl1clU5alo1L1BneGYyR3BRcEtrZlBueWFUUXY5QjdKMUZsZnl2ZisvdWZFdFpDMlZodE4yZXFTYTBGbUZ3SUFBTHpsaUtVQTRLbk1meDQwYnZ0UkpNU2t2eVI5MEZUZmNvQndkbGVqcnJkVVltSmlmSHk4MmxXOFhiUmFiZDY4ZWJYYUY1M2NKRDkrWUZ6eHJYejNXdFp2a1FvVWx5TnZ2dUJ6Y3ltcGFEbjkwQlZxVndFQUFQQTZzT1U1QUdRazdsSHFwbW55NVJNWlhDcGVVZC9lUnlwVVVvV3EzbTRPRGc0Mk5qYng4ZkVwS1NscTEvSldzTE96YzNKeWtpVHB4WWVTWFBMckJ5OUozVEpMRHRtZDVYdGUvTEVBQUFESTZaZ3RCUUQvSnN2bUU5dU11eGNMUTBLYUsxSitUOTJuQTZVSzNpcFZobi9Jc213d0dBd0dnOGxrNGlWOUw1RldxOVZvTkZxdDFzYkd4dGJXOXFVRVVtazlmbUE2dWROMDVhU0lleVFTWWtSeTR0TTZTZ1dMeS9lWkxRVUFBUENHSTVZQ0FDc1BiNmVzbnlKdVhVcmJyclBSTnU2aHJmK0ZZS3RtQUFBQUFIaEpXTVFIQUVJSUlVeEcwK0YxcG9PcjAyOXRMbm05cis4MFh1UXJvbEpsQUFBQUFQQm1JcFlDQUNFZTNrNzk3d1E1L0dyYWRuc24zYWVETk5WYnFsTVZBQUFBQUx6UmlLVUF2TzNNSjdZYmQ4d1RxV2xYTkdzcU5kQjlObHprY1ZXcExnQUFBQUI0d3hGTEFYaUxKY2FtL2p4Si91dVB0TzB1K2ZVZHgwcGxxNnRURlFBQUFBQzhIWWlsQUx5bDVLdW5VdGRQRnZIUmFkbzF0ZHZxV3ZRWHRnNHExUVVBQUFBQWJ3dGlLUUJ2SDJPcWNlZDhjL0NXdE8xNTNQUmRKMHBsUGxTbktnQUFBQUI0eXhCTEFYaTd5UGR2R05lTWxTTnZwbW1YS3RUUmR4NHY3SjFVcWdzQUFBQUEzanJFVWdEZUdySnNQcnJCdUdlSk1LYitxOTNHWHRkbWlLYjZwNm9WQmdBQUFBQnZKV0lwQUcrSGxLVFUxV1BscXlmVE5Fc2VaZlhkdmhmNWlxaFVGZ0FBQUFDOHZZaWxBTHdGSG9XbkxCOHBIdHo2VjZPazBUYjhVdHVrdDlCb1ZTc01BQUFBQU41aXhGSUEzbkJ5Nk9uVTFXT0VJZUZmclhrTDZydE5sVHdycUZZV0FBQUFBTHoxaUtVQXZNbk1SOVliQXhjSjJXemRLSDNRVlAvNVNHSHJvRjVkQUFBQUFBQmlLUUJ2S21PSzBYK3ErZjhPL2F0Um85VjMrazc2b0tscVZRRUFBQUFBL29kWUNzQ2JLTzVSNnRMaGNrU29kWnRzNzJ6Ylo1YndmRmU5c2dBQUFBQUFUeEJMQVhqajNMcVlzdUpia2ZEWXVrMHE2R1hUZDQ1d0thQmVXUUFBQUFDQWZ5R1dBdkJHa2Mvc1M5M3d2VENickJ1bDhyWDEzYVlLdmExNmRRRUFBQUFBMGlLV0F2Q21NSnVNMjM0MG45aVdwbG5iOUN0dDQ1NHExUVFBQUFBQWVDcGlLUUJ2QkdOSzZ2S1JjdWpwZnpYYTJPbTcrMG52MUZDdEtnQUFBQURBMHhGTEFjajlVcEpTbHcyWHI1LzdWMlBlZ3Zxdi95UGw5MVN0S2dBQUFBQkFwb2lsQU9SeWhvVFV4WVBsTzM5WnQwbGU3K3Q3elJEMlR1cVZCUUFBQUFCNEJtSXBBTGxaWW16cW9rRnlSSmgxbStiOStyb3ZKZ3VOVnIyeUFBQUFBQURQUml3RklOZUtmWml5Y0tCNGVNZTZUYXJXUXRkaGpKQWs5Y29DQUFBQUFHUUpzUlNBM0NubWZzcFAvVVJNcEhXYnBsWWIzZWZmcWxjVEFBQUFBQ0FiaUtVQTVFSVBiNmNzR0NqaUhsbTNhUnYzMURiOVNyMmFBQUFBQUFEWlF5d0ZJSmVSNzE5UCtXbUFsQlJyM2Foci9ZM21vNDdxRlFVQUFBQUF5RFppS1FDNXlvTmJHV1JTSGNkcXFyVlFyeVlBQUFBQXdQTWdsZ0tRZThSRXBpd2M5SzlNU3FQVmRaMmtxZFJBemFvQUFBQUFBTStGV0FwQUxwRVltN0x3My90SjZmVDZIdE9sY2pYVnJBb0FBQUFBOEx5SXBRRGtCb2FFMUVXRFJkVGRKeTAyZHZvK2N5U3ZTbXBXQlFBQUFBQjRBY1JTQUhLODFPU1VaY05GUk9pVEZxM081dXYvaU9JVjFhd0tBQUFBQVBCaU5Hb1hBQUNaTXB0U1Y0MFNOeTg4YVpFa2ZYYy9NaWtBQUFBQXlPMklwUURrWUxKczlKOGlYejFsM2Fidk9GYXFVRWU5bWdBQUFBQUFMd2V4RklDY3k3aGxwdm5zUWVzV2JkT3ZwQSticTFjUkFBQUFBT0NsSVpZQ2tFT1o5cTB3Ly82TGRZdW1abXR0NDU3cVZRUUFBQUFBZUptSXBRRGtST1lUMjAwSFZscTNhQ3JXMDMzK3JYb1ZBUUFBQUFCZU1tSXBBRG1PZk9WMzQ1YVoxaTFTeVNxNkw2Y0lTVkt2S0FBQUFBREFTMFlzQlNDSGVYUTNkZTA0NndhcGNHbjlWN09FUnF0ZVRRQUFBQUNBbDQ5WUNrQk9rcHlZc255RVNFbDYwdUplVE45L3ZyQ3hVN01xQUFBQUFNQXJRQ3dGSUFkSlhUdGVQTGoxNU56TzBhYmZQT0hnckdaTkFBQUFBSUJYZzFnS1FFNWhPckJLL3V2M0orZVNwTy91Si9JV1VMTW1BQUFBQU1BclF5d0ZJRWVRci94dTJyZmN1a1hidkw5VTVrUDFLZ0lBQUFBQXZGckVVZ0J5Z0hUYm5HdmUvVWhidjZ0NkJRRUFBQUFBWGpsaUtRQnFTN2ZOdVZTb3BPNkx5YXJXQkFBQUFBQjQ1WWlsQUtncy9UYm4rcTltQzcydG1qVUJBQUFBQUY0OVlpa0FhbUtiY3dBQUFBQjRheEZMQVZEUHJZdHNjdzRBQUFBQWJ5MWlLUUFxU1VsS1djTTI1d0FBQUFEdzlpS1dBcUFPNDVaWjRuR2s1WlJ0emdFQUFBRGdiVU1zQlVBRjhxWGo1dE43bjV6cmJQUTlmMkNiY3dBQUFBQjRxeEJMQVhqdEVtSlMvYWRhTjJoYkRoVDVpcWhYRUFBQUFBQkFCY1JTQUY2MzFKOG5pYVE0eTZsVXNyTFd1NTJxRlFFQUFBQUFWRUFzQmVDMU1nVnZrYStlZW5KdTU2ai9jb3FhQlFFQUFBQUFWRUlzQmVBMWVuVFh0UE1uNndaZCs5SENLWjk2QlFFQUFBQUFWRU1zQmVCMWtjMnBhNzhUeGhSTGc2WktJMDJsQnFyV0JBQUFBQUJRRGJFVWdOZkV0SCtWSEg3MXlibVRtKzV6SHpVTEFnQUFBQUNvaWxnS3dPc2czL25MZEhDVmRZditTMTloNTZoZVJRQUFBQUFBbFJGTEFYajF6S2JVbnljSldiWTBhT3A4THBXc3JHcE5BQUFBQUFDVkVVc0JlT1hNeHphSkI3ZWVuTHNWMGJVY3FHWkJBQUFBQUlBY2dGZ0t3Q3NXRjJYY3U4eTZ3YWJyQktHM1ZhOGdBQUFBQUVDT1FDd0Y0TlV5L2pKWHBDWmJUalhWbW92aUZWV3RDQUFBQUFDUUl4QkxBWGlWYnA0My8zbnd5YWw5SGwzTFFXcldBd0FBQUFESU1ZaWxBTHd5Sm1QS0JqL3JCdTBuWHd0SEYvVUtBZ0FBQUFEa0lNUlNBRjRWODdHTjFqdWRTNFZLYW10OXBtcEZBUEFNVzdac1didDJyY2xrU3RPK2FOR2lFeWRPdk9aaTd0Ky9QM3YyYkxQWi9IeTNQMzc4ZU42OGVhbXBxYzkzdThsazJyZHYzOVdyVjUvalhvUEJzR3JWcXV2WHIyZjlGbG1XQXdNRG82S2kwclNucEtTc1g3OCtXMlhzM2J0M3c0WU44Zkh4V2I5RkNHRTBHclBWLzZWSVNFaVFyVjVUK3hLRmhvWmV1M1l0S3owdlhyeDQ2dFNwOUgvTWJ0eTRjZURBZ2V4K2pTK3VjZVBHTldyVVVJNG5UcHk0YWRPbTExd0FBT0ExazVLVGs3UFFEUUN5S1M0cXhhK2Q5YTVTK2lITHBXTGxWYTBKQUo3aG80OCtNaHFOYVJLb3YvLyt1M3IxNnQyNmRac3paMDdtdDhmRXhEUnUzTGhWcTFiang0OVBjeWsrUHI1RWlSTGR1M2VmUFh0MkZvc1pQMzc4b2tXTEJnMGFOR25TcEd4K0RpR0VtREJod3NLRkMvdjA2VE50MnJUbnVGMHBlTUNBQVZPbVRNbnV2Yi84OGt2djNyM0hqeDgvWk1pUUxONXkrZkxsano3NnFHL2Z2bjUrLzVwbUd4VVZWYlpzV1Q4L3Y3NTkrOTYvZjc5Z3dZTFBIS3BhdFdwUlVWRVhMbHl3dDdmUGVzMU5temJObnovL3VuWHJsTk5mZi8yMWZmdjJJMGVPOVBIeEVVTDg4Y2NmbHF3a2MzRnhjVmV1WE1ta2c3MjkvWHZ2dmFmRWp1M2F0YXRUcDg3MDZkT1ZTd2NPSExoMDZWTG00N2RvMGFKMDZkSkNpS3RYcjFxcXRmRHc4UGo2NjYrRkVHM2J0azFJU05pM2I1LzExWk1uVHhZcVZNalQwOU82c1h2MzdvR0JnY2VPSFN0Zi9sOS9SMCtlUEhuKy9QbHIxcXhwMGFKRmhwWDgrdXV2Q1FrSm1WZHJMVisrZkZuNUR1dlVxUk1iRzN2Ky9QbTR1TGphdFd0SFJFUU1HalJvNHNTSmtpUmwvVmtBZ0Z4RXAzWUJBTjVNeG0xenJETXBiYzNXWkZJQWNyaDc5KzVkdm54NXhJZ1JhZHEzYnQwcWhPamF0ZXN6Ujlpelo4LzE2OWN0Ly8xODZ0U3A0T0RnRGgwNkZDbFNKSk83WkZsT1B6OUxDREZxMUtpZ29LRGR1M2NQSGp6WXhTWHRDbWhKa3JSYWJTYkRqaGt6Smlnb2FObXlaZDdlM2s5TEZsNlc4UEJ3NjdrNWE5ZXVGVUtVS0ZIaXlKRWphWHErKys2NytmUG5UejlDK2ZMbFAvdnNzMVdyVmcwY09ORER3OFBTcmt3bTBtcTFGeTllYk5hc1dmLysvVWVQSHEzUlBIVytmM0J3OFBYcjE3LzY2cXRzWlZKWHJsdzVmZnAwKy9idExTMDJOalptczFuNTUxc2xaZXZTcGN1TUdUUHM3T3lVRGdrSkNZc1hMMDR6am8yTlRiVnExVnEyYkpuSnMwcVhMdjM3Nzc4TElWeGNYRnhjWEpZdlgyNXZiejl4NGtRaHhLNWR1MzcrK2VmTVMvWHk4bEppcWV2WHJ5OWN1TkRPenM3eWJSZ01ob29WS3lxeFZIb1hMbHpvMUtsVGtTSkZqaDQ5YXJrbE9qcjY0TUdEM3Q3ZWFUSXBJVVJnWUtDYm0xdmp4bzJmVnNua3laTkRRMFBUTkpyTlpvUEJZR3RybS80UHA3ZTM5L3IxNnpQL2ROYWNuSndDQXdQYnQyLy8wMDgvbVV3bVgxL2ZyTjhMQU1oRmlLVUF2SHh5MkJuenVjTlB6dTN6YUZ2MFY3TWdBSGc2czltOGE5Y3VaUzZKa2l6czJMRkR1VlNwVXFXaVJZdXVXN2ZPMDlNemI5NjhZV0ZoYWU2MXQ3ZTNqcHlVR3p0MzdxeWNidCsrZmNtU0pVMmFOTWs4bHRxMmJWdmZ2bjB6NmZET08rK2tiN1NrRzRxZmZ2b3AvUlQ0aWhVcjNyNTkrOVNwVStubjc3UnIxNjU0OGVLWlBEUmJkdS9lUFdiTW1EU052WHYzVHQ5ejVjcVZyVnExVW80ZlBYcGtQZC9IMmRtNVJvMGFBUUVCbHBZV0xWbzRPenNyc1ZTNWN1VjY5dXc1Wjg2Y2MrZk9MVjY4T0cvZXZNcUNyNy8rK3N0NmZHWFI0dHExYXpOUFFGeGNYTTZmUDI4NVZjS2didDI2V1ZxVVZFdUpDMXUwYVBIRkYxK3NXN2RPbWFEazd1NHVoRWhNVEp3N2Q2N1NKems1V1ltSEhCMGRWNjFhSllUdzgvUDc2S09QaEJENzkrLzM5ZlZkdTNhdGw1ZVhNZ1B1enAwN3lpUHM3T3pXclZ2WG9rV0wrZlBudTdpNERCMDZkTWFNR2Q5Ly8vM1RhZzRPRGs2ZmpSNDRjTUNTS1BYbzBlUDI3ZHNaM252anhvME9IVHBvdGRybHk1Y3JtVlJpWW1KS1NvcS92Mzl5Y25LblRwMWlZbUtVbms1T1RscXQ5dVRKazMvLy9YZmJ0bTBqSWlMU0RPWHA2YWtFcjBGQlFla2ZkUGJzMmNhTkcyL2N1TkhiMnp1VDd6K0xQRDA5ZCt6WTBhWk5tL3IxNjcvNGFBQ0FuSWxZQ3NETFpqS21idnpYZ2hGdHkwSEMza205Z2dBZ013YURvVmV2WHBaVDZ5VnZQLzc0WTc1OCtaUWNJY1AxUnpWcTFBZ01ERlNPdzhQRER4MDYxS0JCZzFLbFNpa3RRVUZCWGw1ZUZTcFV5RW9adnI2K3lpd2hnOEd3YU5HaXRtM2JaaEliTFZ5NDBKSWpLT2JNbVJNYkc1dmhOS0tGQ3hkYW44cXlMTXR5MWFwVmxmSExsaTFyTUJpZTlxQ2xTNWV1WHIwNncwdWpSNDhlTUdDQWRjdW1UWnN5VE5BVVI0OGVIVHg0c0hWTFZGVFVnZ1VMMG5TelhzWDJ6anZ2Vks1Y1dRaWgwK20wV3UyVUtWTXFWS2d3Yk5pd0kwZU90R25UUmdqeDZhZWZWcXRXemRJL0xDenMwS0ZEMWF0WFYrN0toR1hTazdJSjE3cDE2OTUvLy8xYXRXcFpHdlBreWFQOExKU24vK2MvL3lsUW9NQ2NPWE5hdG14NTdOZ3h2VjZmUDMvK1c3ZHVLVmxrcjE2OTl1elpVN0ZpUlNHRWtoVVdMVnBVU1l1VThNdkx5MHM1VllhMXlKczM3N3AxNnhvM2Juemt5SkZCZ3diWjJ0cmEydG8rcmVhblhZcVBqNCtJaU1qa1Q4dk5temZidFd1WG1KaTRkZXZXY3VYS0tZMERCZ3hRMGxnaHhLQkJUMTZTdTJmUG5tclZxaWs1M2RhdFc1V3BndGJDdzhOdGJXMnJWYXVXeWQ1aHlrOG5QVGMzTjJXYnNLVkxsejU0OENERFBnOGZQa3hPVHJhTzU1bzBhWExpeEFsbGFhMmJtMXYvL3Z4REZ3QzhVWWlsQUx4azVoUGJSTlJkeTZsVXRKeTJ4cWVxVmdRQW1YRndjTGh6NTA1MGRIU1ZLbFcrL2ZiYmdRTUhXaTdwOWZwbXpacTV1Ymt0V0xBZ3pkWTJJU0VoczJiTktsT21qS1ZselpvMVpyUDVxNisrVWs0dlhicDA3ZHExaWhVcktwdEpwYVNrQ0NIT25UdG52YmRVclZxMWF0ZXVyUnpYcTFkUFNTNEdEaHg0NGNLRm9VT0hXbVlWcGJkMTY5WTBzWlF5ZGNqZjMvK1puM2Y5K3ZYZmZQT041YlJ6NTg0WmJvc2VFQkNRbUpob05CcWJOV3VXNFd5dmQ5OTlOMDFML3Z6NXJkZmZwZUhtNXBhbXBVeVpNcy9jeXp3OFBGejVRU2lublRwMXFsT25UckZpeFpSVDZ3OWlOcHViTm0zcTZPaTRZc1dLd29VTFp6NnN0ZFdyVjhmRnhhVUpPNXljbkpUTndpd3RZOGVPZFhCd0tGKyt2S1dZVE55OWUxZFoxWGovL24wbEdOTHBkTXJTdnpROXZieThmdm5sbDdKbHl5b2Ruc1BSbzBlN2RldDI3Tml4REs5ZXZYcjE4ODgvajR1TFc3OSsvUWNmZkdCOVNhdlZLanRuS1U2ZlByMS8vMzRoUkdSa1pFQkFRSlVxVlRwMDZHRGRmOFdLRmFHaG9UWTJOc3BwcFVxVjBrK1IrL3Z2djhlT0hUdHg0c1QwcXdMbnpadG5tYlczZWZQbU5OUGNMSktTa21SWlhySmtTWVpYUzVRb1FTd0ZBRzhZWWlrQUwxVnFzbkgveWllbmtrYlhjYXlhOVFCQUZ0aloyZTNldmR0c05uZnAwbVh1M0xrdUxpNzkrdlZUM3VsMjl1elpDUk1tS0l2RkRoOCsvTmxubnltN2JzK2RPOWZXMXZiYmI3OVZSa2hLU3ZydmYvOHJoTEFrSmhzM2JsVG03eWhMdlJUbnpwMnovcTl4alVaVHUzYnR2SG56VnFwVVNaa0w4OTEzM3lrM0RoNDhPTTNjSW91MWE5Y1dMMTQ4dysyb25zUGt5WlBUTng0NWNtVHAwcVhLc2RGb1RMTU4rZE0wYWRJa2szMnBuL1pLd2JWcjEyYjRCcDVLbFNydDJ2ZTVYbThBQUNBQVNVUkJWTFVyTGk1T1dRNTU4ZUpGNjZ2dDI3ZFhaaWRaTEYyNjlPelpzOTk4ODQyTmpjMmpSNCtlVm9hRGc0UDF0bE94c2JIS2JESmxHM0lMVjFmWE5MRlVWRlJVNDhhTjc5Njl1MmJOR205dmI4dWN1QXlOSGozYSt2U0xMNzZ3SENzN1ExbExIL0M5TE5ldVhXdlpzcVVzeTF1M2JrMlRTU214bFBWT2FzdVdMVk5pcVlVTEZ5WW5KMCtjT0RITlFydzllL2JjdUhIRDhpUE9seStmdDdlMzlWSysvUG56SzVQWHFsU3A0dWpvYUwwQThPT1BQOTZ3WVlNbGxqcHc0TURUYXJac2VmN0NueDRBa0RzUVN3RjRtVXhITjRyRVdNdXBwdlpuVXVITWZuRUhnQnhpMDZaTkRSbzBLRnk0OE5HalIvUG56OSt2WHorRHdUQisvUGo4K2ZNclMveENRa0xHalJ0WHZYcjFnZ1VMQmdVRm5UaHhZdkRnd1piSlFTdFdyTEJlbEpTWW1Qanp6eisvKys2N3YvNzZxOUtpdk5qdWl5KytTUDhtdmdZTkdqUm8wTUJvTkE0Yk5rekp0dXJVcVpOK0Y2RXJWNjdNbXpmUHhjWEYwOU16d3l6cFpVbE9UdmJ4OFduWHJsMUFRRUR6NXMwUEhEaHc0TUNCVExhK3RoZ3paa3pSb2tXZmR2WDgrZlB6NTg5UDN6NXAwcVNVbEJRSEJ3ZExTMnBxYWx4YzNOU3BVMWV2WHEyRVdVZVBIajE0OEtBa1NaYkZkOVdxVmJPT3BjNmNPYU44Si9QbXpaczNiMTRtUlU2YU5NbDZ6ZHJzMmJPdE02eUhEeCtHaDRkSFJFVGN1WE5IcDlPZE9YT21WYXRXRVJFUkVSRVIxa3NkWjgyYWxYa3NOWG55WkdVZTNLRkRoNlpQbjc1czJiSVNKVW9JSWFaTW1hS0VOYUdob1dmT25GRTZPenM3TjJ2V0xKUFJubHZSb2tXOXZiMTlmSHdzYS9lZTZmYnQyOG8yK2VrM2h6S1pUSmFGaEdYTGx2WHc4SWlMaTdQKzgxeXpaczEyN2RvcHg0R0JnWWNQUDlsbDhyMzMzaXRXckZpYUtWUS8vL3p6MmJOblo4NmNtU2JOZlBUb1VVUkVoUFdVdDN2MzdpMWJ0c3pIeHllVFJZNEFnRnlLV0FyQXk1TVVienBzOWJKcU8wZGRzOHcyOFFXQUhFSjVFWnV5V2JYRjZkT243OTY5TzJQR0RHVS9JT1dWY01wS3E4V0xGN3U2dWc0ZE9sVHBHUmNYbHlad1diVnFWVXhNektSSms3Sll3TDE3OS9yMTZ4Y2NIT3puNXhjYUdycHk1VXB2YisrUkkwZGEvbk05SUNCZzllclYrZlBuLy9ubm4wdVdMUG1TUG5mRy9QejhIajU4T0hyMDZJQ0FnQklsL3ArOU80K0hhbjhmQUg3T0xBaFowNm9RVjZWRnUwcUw5b1hxdG1sWEthMUs2Tll0Ym5VVlhhNVdkRVZhdFpDa2toUnlsVlFpbEZRYUpKSjlONVpaenUrUHorOTdPbmRtVEVNeTFQTiszZGQ5emVmTU9XYys0d3c1aitkNVB0cFdWbGE3ZCs4Mk1qSkMzY2ZGbURoeG9rQUdFNVdDZ29MSXNCUktEZHUxYXhjNWpJMk4vZlhYWDQyTmpUOSsvSmlRa0RCanhveUFnSUI5Ky9aMTd0eFpaSlZpUVVIQjJyVnJPUnpPM0xsenhhdzVtSnViNitUa1JOM0NZckhJcERBTXc3WnYzMDV0d1k0V3FxdXBxZW5UcDgra1NaTzZkKy9lclZzMzlIOFVmU3NySytQeitTaWZxNktpb3FTa2hDekUwOUhSR1RKa0NNcFh3akNzYjkrK0tDS2pyS3lNd2xMUjBkRmtCWnllbmg0WmxycDgrWEpxYXFySSthTjZ4cS9pY3JsMWRYVThIby9QNS9ONFBCU2txNjZ1Sm5lZzArbGlsaW1rMFdpelpzMnlzYkZoc1ZnQ2lWMWNMcGVzNEVQTnA3aGNMblU1UW5sNStjTENRdlI0N2RxMWl4Y3ZKcC9xMnJVcldtMlE2dEdqUjBGQlFWd3U5K2pSbzlUSVZFTkRnN3U3T3hud0tpNHVuamR2M3Z2Mzd6dDE2Z1FWZkFBQThPT0JzQlFBb01Ydy9yMkUxWDNwbWtHZnVCenJvQ2oyQ0FBQWFCTXVYTGlncHFZMmZmcDA2a1pqWStNblQ1NlFSWGxjTHBkY29DMHdNTEN5c3BJTTA3aTR1SlNVbEl3ZVBScDFaZVp5dVo2ZW50MjdkMSswYUpFa3IxNVNVakp4NGtRMm0zMzI3RmxVY2lVakkrUHE2aG9kSGUzaTRsSmZYMy9vMEtIWTJOang0OGQ3ZUhpSWFkN1VJdTdjdWVQbDVlWGk0b0xXbThNd3pNN083dXJWcTF1MmJMbHc0WUtZR2owTXc4ek16T2gwZW1QUG9pOGdDdkM1dUxpTUdUTkdrdVhWVU5CSG9GTTRWWGw1K2NLRkM5RUtkQVlHQnZQbnoyOXN6MWV2WGxIRFVqd2V6OXJhbXN2bFRwdzRFZVgxekowN1YxZFhsNHc5T1RnNFJFUkUzTGx6aDlvZm5XcjgrUEZrblJwcThtMW9hQ2htS1QycUJRc1dvSFNrclZ1M1VtTkc5Ky9mRHcwTnBlYU9VU2NzNW9Sa3Qvdmc0R0N5RlQxSzBSSXdiTml3ZS9mdU5YYWVIajE2K1ByNlhyeDQwYzdPN3VMRmk5UTBMZzZIUTRhbGtLS2lvc21USjVQRHlaTW5rOTIrbkoyZHlSVXRVZnQvNGVwRlQwL1A4dkp5ZjM5L1JVWEZnd2NQVXAveTkvZGZ2WHIxd0lFRFAzLytiRzV1L3Y3OWUxdGJXNGhKQVFEQUR3bkNVZ0NBRnNLdTREMEsvREtVVjZLUFh5TE4rUUFBZ01UaTQrUEx5OHZSYlhOdGJTMk80NzE2OVJKWWJBN1ZjQlVWRmFFMjUyUk1LaVVsNWZUcDB5WW1KbE9tVEVGaEtRYUQ0ZXZyVzFSVUpHSEJrYnE2K29FREJ3d05EZEdaY1J3L2VQQ2dnWUdCalkzTmxDbFQwQW5kM056V3JGa2pKaXJVME5BUUZSV0ZwaTBlR1I0U3htS3hySzJ0SjA2Y2FHVmxSVGJuVmxGUk9YYnNtSVdGeGRHalIrM3M3TVNjMmRyYVdrelU3UFhyMTZkT25hcXJxMXUzYnQzTm16ZXJxcXJJc0ZSWldWbEdSZ2E1SjdVbkVVb1JRdjI4aEpXV2xpNVpzdVRObXplclZxMDZmLzU4Zm41K1VsSlNZeE9ndmdTR1lhZFBuMDVJU05pd1lZTzh2RHdLUzAyY09KRWFLZXZUcDgvOSsvZFpMSlpBMnluU1gzLzlWVk5UazVTVTVPdnI2K0RnMEtOSEQ5U1JDc013S3lzckZLRkRYKzJwVTZlaXNGRmRYUjFLZGxOVFUwTTk0T1hsNWFsaEtmVFJ5c3pNRkg2NWhJUUVlM3Q3NFp3MTFMR2VUTlFhUEhqdy92MzdMMXk0ME5EUXNHN2R1aGN2WHR5NmRldVBQLzRnSTRaZHUzWkZEN2hjTGpXSWxwS1NRajQyTlRVOWZQand4bzBidzhQRHlRSkFEb2NqOEpIdTFxMGJXbzZRVkZGUmNlblNKUU1EQTA5UFQwOVBUNUZmTnhLRHdmRHo4ek0xTmZYMjlwNDJiZHI0OGVQUmRtVmxaU2FUdVhuejVwTW5UNjVjdVRJdkwrL1FvVU5XVmxiaXp3WUFBS0NkZ3JBVUFLQmxjTytmeFJxKzlOMmdUN1hFbU5BQUFnRFFQdGpiMnhjWEY2UEhKMDZjVUZKU1dyMTZOWVpoMUM3UitmbjVxTDZNWERzUFVWQlFVRlJVZEhkM0R3OFBKemNLOStVUmIrSENoUVJCWkdWbHBhYW14c2ZIeDhYRm9SakI2TkdqYTJ0cms1T1RkKy9lSFJBUTBMOS9mMzE5L1c3ZHVuWHUzRmxlWGw1QlFRR0YwamdjVGwxZG5iNit2a0RDbDBodjNyeUpqSXdVM3Y3cDB5ZHpjM01taytuaDRTRVEvNW8xYTVhRmhjV2hRNGU2ZE9raTNQU0tOR1BHRERGRmZQZnUzVHQxNnRTZVBYdkt5OHYvK09NUEd4c2I4cW5UcDArZlBuMWE1RkVaR1JteXNySmtKRVZnd2dzV0xHQ3hXRnUzYmwyeFlzWDU4K2ZQbmowclVJa3BScmR1M2ZyMDZlUG82SGpreUJHUk94Z1lHS0JnVFdOaEtWUXdLQ2NuNSt2ck8yWEtGUFRlbno1OWltSFkvUG56Ky9UcGc1cmNCd2NIVzFwYWR1N2NHVFhDRjdudW9TU0dEeDlPdGlxalFnM2p5Ym84ZlgxOWZYMzlCdzhlMU5UVVdGdGJwNlNrM0xwMWErVElrYU5IanhZNGtNL25VeGU4bzA1TVRVM04xOWQzOXV6WkZoWVdVVkZSYUYzQyt2cDZsQzMxNTU5Lyt2bjVOZTlkTEZxMGlOcU9Ta0ZCNGRLbFM0bUppU2dtOWVMRmkrTGlZbmw1K1lNSEQ2NWR1M2JTcEVtS2lvcVhMbDJTcExVWkFBQ0FkZ3JDVWdDQWxsQlJ5SThML2pKVTFxQ1BtU2ZOK1FBQVFGUE1uRG1UZkh6MTZsVU5EWTJWSzFjSzdJTVdFYnQ3OSs3T25UdXAyL1gwOUVKQ1FxalZVaXdXYTlLa1NTSmZ5Ti9mLzlxMWE5UXQrL2Z2ajQ2T3pzbkp5Y2pJcUsydFJla3pZOGFNY1haMk5qVTFSVDJNV0N6V3ZYdjNZbU5qUTBORFMwdEx5V08zYjkvdTZPaElWcnBObURCQnVIMlBzUGo0K0I0OWVnaWtOUlVWRlMxWXNPRHo1OCtCZ1lFaVkwQUhEeDVNVGs2MnNiSGhjcm1yVnExQ0c3T3pzOUhhYlNoTjdNYU5HeWdvSXhKYWdyQ3VydTdzMmJPelo4OG10MCtkT3RYUTBIRDA2TkhIamgxNytmTGxtVE5uY25OekF3SUNVQ2drTVRGeHdJQUJJdFBFbUV4bWFXa3AraUtnVEtpMWE5ZFMxN3dUd0dLeHFCazNNMmJNNk5ldm41Z3VTNmc1VkVKQ2dwaEluTEFCQXdaRVJFVG82T2lvcUtpZ2VzL2c0T0NsUzVlaTNsS21wcVlpbHgzOEZtVmxaU2pEU09TekF3Y083Tml4WTNSMHRIQllTa1pHaHBycjVPdnJTN2E3UWszbGJXMXQvLzc3YjN0N2U5U0JpOFBob09yQ0JRc1dvQytPTUU5UHo4ek16TVlpZmRTbEtrbm8wNWlVbE9UbTVvWlc2T3ZXcmR2Y3VYTnYzNzRkRWhKaWJtNE9NU2tBQVBpeFFWZ0tBTkFDZVBmOE1QNlhuaGVNR2VzeE92eDRBUUQ4T09ycjYrUGo0d2NOR3ZUeTVjdjA5SFI5ZlgzcXM0YUdodFNobXBvYU5SVUlhV2hvT0h6NDhLQkJnd1RXWEJzMWFwU1BqNCttcHVhb1VhTU1EQXlHREJuU3IxOC9zaUFMMGRQVDA5UFQyN0psQzJydm5aNmUvdW5UcDhMQ3duWHIxcUVkY25Oek1RenIzcjI3Sk85bDVNaVJJMGVPcEc3Sno4ODNOemRuc1ZoZVhsN2p4bzBUZVpTOHZIeEFRTUNzV2JQczdlMUxTa3BzYlcxeEhILy8vdjJCQXdmSUhSckxlT0p5dVEwTkRlaXhxNnNyTlNhRjF1K0xpWW5wMjdkdnAwNmRaR1ZsbFpTVWdvS0NUcHc0b2FhbVZsbForZno1ODdWcjE0bzhiZWZPbmUvZnYwOE5DSGJ1M0ZsTXVwWUFHUmtaVkRYWkdEMDl2VTZkT29sTVVCSkRVVkd4c1pBTmFvWGVwTE1KcTZpb0VJaEE1ZWZuZCt6WVVVRkJRZVQrTkJyTnhNUWtPRGg0NTg2ZEFwK3JyN0t6c3dzTEM4dlB6Nit1cmxaVVZLeXJxMU5YVjBlaHR3RURCbkE0SE9GMlZ3Y09IQmd4WXNTMGFkTkV6a1NnTlJXQ0Z1TzdmLzgrazhtMHNMQjQ4T0FCT3EySGgwZHVicTZmbjUrNnVycEFMQmdBQU1DUEJPNGJBUURmckRTUDl6enN5MUNqRjIzNGQxbm9HZ0FBdmlzZWoxZFFVTUJtc3o5OStuVHk1TW1QSHovbTVlVmR1SEFCTlFLdnJLdzhmdno0cjcvKzZ1UGo0Kzd1THVZOGFtcHE5dmIyQWh1cnE2dFJXRXI0S1RMRHlNaklpTnBXcVRHMnRyYTJ0cmJVTGE5ZXZXcXN2L1ZYdlgvLzN0emNQQ2NueDlIUmticDBtakFORFkyQWdJQTVjK2E0dUxnOGZmcjA1TW1UVTZaTUVXZ3RKS0M4dk56WDE5Zkh4MGRPVHM3WTJQanUzYnNvQjRyS3c4TWpPRGg0M3J6L3o3R1ZrNU43L1BqeGxpMWJybHk1Y3ZmdVhRNkhJMXlaR0JRVTFLRkRCMU5UVTRHM25KcWFHaGdZaURWQ3dwWHNxQ1pObWhRWUdQanExU3ZKbzEyYk5tMjZjK2NPT1JUb0xZVmN2bnk1cVdXZUpFTkRRM056Y3pjM055MHRyYlZyMTZxcXFxYWxwZW5xNmhZVkZabWJtMWRVVkFnZlltVmxOV2ZPbklDQWdDYWxmYUY4dE1EQVFBME5EVFI1TnB0TjdmNitkZXZXb0tBZzRhT3lzckpRbHAvd3pLT2lvcWhib3FPalBUMDlZMkppWkdSazFxNWR1MjNidGg0OWVoZ2JHMWRXVnFLeXhNdVhMNXVhbXJxNXViRllyQ05Iam9qcGZBOEFBS0Q5Z3JBVUFPQmJjY05PWVFTZkhESm1iY0J3bXRnakFBQ2dEVWxKU2JHM3Q4L1B6eThvS0NBSUFtMU1Ta3BTVjFkSHdRZ3VsK3ZtNW1ab2FEaHc0TUM1YytkZXVuUnA4K2JOcUhGMXkyS3oyUU1HREVCdHJVVGljRGcyTmpaazVoRXBPVGtacFVFMTlSVlpMTmFzV2JQS3lzb2NIUjIzYjk4K2ZQand3c0pDNmc0K1BqN256cDBqaHdFQkFlSGg0WXNYTDM3dzRNR3hZOGNFVmsranlzakl1SGp4NHZuejUrdnE2aXd0TGUzdDdaOC9mMzczN2wyQjNUNS8vbnoxNnRWMTY5YVJuYng3OU9oeDhPQkJhMnZyYTlldW5UNTl1bHUzYnNMVlp3OGZQcngzN3g1cTdVUjErL2J0Mjdkdk4vV0xJTWJjdVhNREF3TXZYYnIwMTE5L2tSdTNidDA2WWNLRWhRc1hVdmRrczlsMzc5NU5TVW1aTldzV2RjbTUxTlRVMjdkdnIxaXhRa05EZzl3b1hNaUdvUDVsWWhRVkZWVlhWNk5DenI1OSs3cTZ1dGJVMU1URnhmRjR2TW1USjRlSGg0dk1tQnN6WnN6Z3dZUC8vdnZ2bVRObm9qN3JrcU0ybTYrdXJoYW9lVlJTVXJwOCtUSjZmT0xFaWJTME5HOXZielQ4L2ZmZlpXVmwvL3p6VHpUODdiZmZ5S1A0ZlA2Tkd6YzhQRHhTVTFPWlRLYWxwZVgyN2R0RnpseE5UUzBzTEd6Tm1qWEJ3Y0dKaVltSER4ODJNVEZwMHZ3QkFBQzBmUkNXQWdCOEUrSnpCai81Uyt0Y3ZHdHYya0Q0bFJFQTBKNHdHQXd1bHp0OCtIQWRIUjF0YlcxdmIyOHRMYTF6NTg2UmlTRXVMaTRzRnV2bXpac29KSEgxNmxWN2UvdnIxNjlUODE5YVNxOWV2Y3pOelJ0N3RxNnVUcmc4a012bGhvYUc2dXJxTnJaY25SaTllL2VlTjIrZWxwWVdxaERjc0dFRG04MUdUelUwTkxpNnVnNGZQcHphMlVkVFUxTlRVek1zTE16WDExY2dZd3VwcWFtNWYvKyt2NzkvVEV5TWdvTEM4dVhMTjIzYTFGZ1VCc093ZmZ2MjBlbjBqUnMzVWpjdVdiS2tzcklTeC9Ha3BLUTllL1lJbDU3bDUrZUxYUExQM3Q1KzY5YXRqYjFXV2xyYXJGbXp4SDQ5QkUyZVBGbFRVOVBmMzMvNzl1Mm81Vlo5ZlgxQVFFQmhZZUhDaFF2NWZQN0xseThmUEhpQVlaaVptUmxCRUhKeWNxaWdraFFZR0hqNzl1MVZxMWFoM2xLTktTc3JzN096UTEzU3hYai8vajJHWWRSVG5UcDFxcmEyOXZqeDQzdjI3Rm02ZEdsb2FLaHdQbHB1YnE2enMvUHMyYlBYcmwxNzdkcTFwcGJ5SWVYbDVUd2VEL1dXSWpFWWpGR2pScUhIVjY1Y2taT1RJNGRLU2tvQ1E3U1dKZUxoNFpHV2xyWjgrWEo3ZTN2eHkwZXFxcXBldTNiTjBkSFJ6ODl2NGNLRlU2ZE9QWC8rdk1oaVFBQUFBTzBVaEtVQUFOK0VGKzVMSFRMbUN0NHZBUUJBRzllL2YvOS8vLzJYSEFZR0Jzckp5WkV4cWZQbno1ODRjV0x4NHNYR3hzYW9ONUNWbFpXWGw5ZisvZnVkbkp5a04rc3ZJaU1qaTRxSzFxeFowNHhqYVRTYW01c2JPYVIyQksrdXJuWjFkUjA2ZEtod0lFeFpXWG5IamgzVUxhV2xwUThlUExoMTY5YURCdy9xNnVvME5UVWRIUjFYclZxbHFxcEs3dlBod3dmVWVvbmNrcG1aZWV2V3JkOS8vNzFidDI0WWhwR3BhaGlHTFYyNjFNVEVSRjFkblp3U2p1T29JQTRsZVlsY0hVOUdSa1pNblJjNm5NbGtTdmExd1ZEWXhjN096czdPYnNlT0hSY3ZYc1J4UENVbGhjL245Ky9mUHlFaFlmSGl4YWhvVGxaV2R1ellzZE9uVHhmWlUwbThxcXFxa3BJU0V4T1Rzckt5NWN1WFoyVmxWVlZWbFpXVlViOTBKTlJnZnZEZ3dXaVltSmpvN3U0K2VmTGs1Y3VYZCt6WTBkTFMwc3JLNnRLbFMzUTZIWDB4Mzd4NTgrZWZmOWJXMXQ2OGVkUE96czdkM1gzVnFsVmVYbDZvSFh0RFF3TTFKQ1IraVVCVWZ5YytoQ1FoR28xMjRzUUplWGw1YWxvWlVsZFhWMUJRUUtiT0lVd20wOVhWZGU3Y3VYWjJkdVBIajRlWUZBQUEvR0FnTEFVQStBWkZIL212SDVFalhIc2cvc3R3cVU0SUFBQmFESi9QUDNUbzBOR2pSOGVNR1VOZDB2NzMzMytQaTRzN2VmSWttODEyY1hGcDJadmtqeDgvaXVtT0pCdzRhR2hvT0hEZ0FKMU90N0N3YU1GcFNLaWdvT0RreVpNUEh6NUV6YTNrNU9STVRVMlhMbDA2ZnZ4NEdvM0c0WEJXckZnaEp5Y25MeTlmVzF0NzkrNWRXVmxaYWppcGQrL2VqeDgvNXZGNElTRWhNakl5ang0OVF1RVNETU4yN05pUm5aM3Q2ZWxKNXY2b3FhazlmZnJVeGNXbHNMRHc0OGVQWkx0MzhRSUNBcDQvZjQ1S3o4TER3ekVNRTkvbVhOaUtGU3RDUWtMQ3c4TnRiR3hjWFYxUkIvUlJvMGIxNzk5ZlhWMTk5dXpaTTJiTUdEOStQRW9qOHZmM0x5OHZweDcrOHVWTGxFblV1WE5uNnZabHk1YXBxYWxsWm1hK2UvZXVvYUdoWjgrZXdjSEJ1cnE2cjErL3ZuNzl1cG1aMlpneFk2anBlSHcrUHpNek15WW1wa3VYTHFndGZVSkN3cElsUzVTVmxkR3lkM1BtekZtL2ZyMlBqOCtSSTBmczdlMVpMRlpaV2RuNDhlTlZWRlFjSEJ6UWx6UWpJK1BHalJzelo4NTgrUEFoQ2c4dFdyU0lmSW0zYjk4K2UvYU1IRG83T3hjVkZjbkt5dEpvdEpLU2t0RFFVQXpEbWhGM1E5aHNOalZMYTlDZ1FkUm5MUzB0Mld4Mmh3NGQzcng1VTE1ZVR1WllVWTBaTStiaHc0Y1Frd0lBZ0I4UGhLVUFBTTNIZmVCUEhUSk1OMGx2TGdBQTBKSnljM05YcjE2ZG5KdzhldlJvZjM5L2FxZm5EaDA2K1B2N201bVpuVHQzN3NtVEo1R1JrUUlOZDc1RlltSmlhbXFxNVBzSEJRVzllL2R1L2ZyMXFNU3NsYW1ycTBkR1J1Ym41OCtmUDMvbXpKbVRKMCttNXJrd21jeU1qSXpNekV3ZWo0Zmp1TGEydHFPam8wQjBSbGRYTnlVbEJjV1ljQnhIcVZzUkVSSFhyMStmTzNmdWtpVkx5RDAzYmRyMDh1WExJMGVPeU1yS3pwZ3hROExzc09ycWFySTNscnE2K3FaTm15Wk5tdFNrOTBpajBVNmZQajE3OXV6TGx5L2Z2bjI3cHFaR1VWRng5T2pSSFRwMGlJK1BGOWpaMDlNek16TlQrQXhreHlYU2xDbFQxTlRVQ0lKZ01CakxseTkzZG5aR0FaZTFhOWUrZlBueTMzLy9QWC8rUEhWL0hNZVZsSlFtVDU2OGYvOStHUm1aN096c3VYUG55c3JLWHI1OG1heG4zTDkvUDUvUHQ3UzB2SG56NXVmUG4zRWNYN1ZxMVo0OWUxQS9LUWFEY2VyVUtUVTF0UkVqUnFDVU1RYURRWTIzK3ZyNlVzTlNPVGs1MUk3bTZ1cnF1M2J0RXU3ekpaNnZyMjlpWW1KTlRjMnJWNi9Nek13YTI0M1A1MGRHUnFLOE0yTmo0OGJ5RUNFbUJRQUFQeVFJU3dFQW1xdW1uUC9pSGpuQ05mdmlPb1ppRHdBQWdIYWpTNWN1VENiVHhzWm16NTQ5ZERwZCtObUlpQWdiR3hzek03TVdqRWxoR0RadjNqemhFQVlKMWNkUnR5eFlzQ0EyTmhhbHc3UStCb01SRWhLaXFxcmFXTHVpSjArZWZQVWtBd2NPakk2TzVuQTQzYnQzUjhHMXFWT251cnE2TGx1MmpMcmJ4SWtUMzc1OTI5UVpXbHBhcmxxMWlrYWpmVXNqTU5SNDI4bko2Y2FOR3lvcUtpNHVMc0w5bXhCeVVVVUo2ZXJxeHNURTZPam9rRnNVRlJYOS9QeStlcUNXbHRiZXZYdU5qWTJwMldjeU1qS29OYnVwcWVtdnYvNjZZY09HRVNOR1VJK2kwV2l1cnE3b3NhdXI2NzU5KzZqUFdsbFpVYXM0dmIyOVBUdzhhbXRyNit2cjZYVDZWM3VsSHo5K25EcThkZXNXaG1HWExsMUtTRWpnY3Jsanhvelp2WHQzWThlaTBDR2Z6LzhlL2RvQUFBQzBjWGg5ZmIyMDV3QUFhSmQ0ZDA3eW9pK1JROFlxWjJoMkRnRDRrWEE0bkNiMUlTSUlnc2ZqTmErZk5KQ2k4dkx5aW9xSzd0MjdOK2x5QXdBQUFLQkZ3RzlPQUlCbXFhdmh4ZDM0TWxUdFNoc3dRWnJ6QVFDQWx0YlVJQVdPNHhDVGFvOVVWRlRJbmxZQUFBQUFhR1dRS0FzQWFBNytzMXRZUFpzYzBpZXR4SEJjcWpNQ0FBQUFBQUFBQU5ET1FGZ0tBTkIwZkI3MzN5dGZoZ3JLOUJHbTBwd1BBQUFBQUFBQUFJQjJDTUpTQUlBbTQ3KzRqMVdWa0VQNitNVVlBL3B4QUFBQUFBQUFBQUJvR2doTEFRQ2FqQmZ0LzJYQWxLVWJMNVRtYkFBQUFBQUFBQUFBdEU4UWxnSUFOQTN4NFJWUjhJRWMwa2VhWVhJS1VwMFJBQUFBQUFBQUFJQjJDY0pTQUlDbTRjVUZVNGYwOFl1bE54Y0FBQUFBQUFBQUFPMFloS1VBQUUzQnJ1QW5SNUVqV205RFRMMkhWQ2NFQUFBQUFBQUFBS0M5Z3JBVUFLQUplRTlDTUQ2UEhOSkd6NWZxZEFBQUFBQUFBQUFBdEdNUWxnSUFTSXpnOCtKQ3ZnemxsV2lHRTZVNUh3QUFBQUFBQUFBQTdSbUVwUUFBa3VLL2pzVXFDc2toZmRSY2pFYVg2b3dBQUFBQUFBQUFBTFJqRUpZQ0FFaUsvenlNT3FRTm55bTl1UUFBQUFBQUFBQUFhUGNZMHA0QUFLQ2RxSzNpdjRralIzalBmbmhuTGFsT0NQelVDSUxnY3JuOC81SDJkSUJvTkJxTndXQXdHQXdjeDcvanl6VFVFUjllWWRXbFJGVVpVVmZUMkY2NHJCeFJYL2NkcHdFQWFETnc1VTYwVVhPbFBRc0FBQUFTZ2JBVUFFQWl2QmYzLzlQc0hGS2xnSlN3MmV5NnVqb3VseXZ0aVFCSjRUZ3Urejh0ZTJhaU1Kc1hmWW1mRW9VMWZEM2VoSGZXSWdxelczWUNBSUMyQ2Rmc0MyRXBBQUJvTHlBc0JRQ1FDUC9GdlM4REdwMCtkSm8wWndOK1Nqd2VyNktpQWdKUzdRNUJFSFYxZFhWMWRRd0dRMWxabVU1dm1aNTAvRGRQdU9mM1lOeUdGamtiQUFBQUFBQ1FDZ2hMQVFBa1VKcEhaTDhtUjdUKzQ3QU9IYVU2SWZEVHFhK3ZyNmlva1BZc3dEZmhjcmtsSlNYS3lzcmZuamJGZjM2SEcrRHlaU3luZ09zWTRpcGRjRVhWeGc2QklqNEFmaDY0Y2lkcFR3RUFBSUNrSUN3RkFQZzZYdndkNnBBK1lwYjA1Z0orUmh3T0IySlNQNHlLaWdvbEpTVTVPYmxtbjRISXovd1NrNUpYWXBodG9RMlppakZidUVJUUFBQUFBQUMwQWdoTEFRQytqdmZzOXBlQmdqTGViN1EwWndOK01nUkJWRlpXU25zV29DVlZWbGFpaGxQTk81eDdjZS8vUDlJYUlMUFdEWk5YYnNuSkFRQUFBQUNBVmtTVDlnUUFBRzBkUHpNWnF5b2hoN1JoTXpBY2ZuU0Exc05tczNrOG5nUTdndmFrcHFhR0lJaG1IRWlreFJJRldSaUdZWFFtYzlrK2lFa0JBQUFBQUxScmNHOEpBUGdLSXZFZWRVaUhwVzFBS3lJSWdzMW1TM3NXb09WeHVWd09oOU9NQTNuUHc5QUQycWc1dUhyM2xwNFhBQUFBQUFCb1ZSQ1dBZ0NJeGVQeWt1NlRJN3lIUHQ1WlM2b1RBajhYRG9mVHZKd2EwUGJWMXRZMjR5ait1M2owZ0Q1OFprdlBDQUFBQUFBQXREWUlTd0VBeE9HblBzUWF2cXhkQmZlQm9KWFYxOWRMZXdyZ2UybE90bFIxR2RaUWkyRVlwcWlHOSt6M1BXWUZBQUFBQUFCYUU0U2xBQURpOEJMdWZobmdPQTNDVXFCMU5hL09DN1FMZkQ2L3FhbHcvTUtQNkFGTlEvUDdUQW9BQUFBQUFMUXFDRXNCQUJwWFcwVzhmVUtPYUFiR1dJZU9VcDBRK09sQXMvTWZHNS9QYjlMK2VGMFZla0RJS1g2ZkdRRUFBQUFBZ0ZZRllTa0FRS1A0aWVFWUpaZUJObnlXVktjRGZrYlFXT3JIMXRTd0ZBQUFBQUFBK01GQVdBb0EwQ2oreStndkE2WXNyZDhZYWM0R0FQRER3WEZjMmxNQUFBQUFBQURTQkdFcEFFQWphcXY1V2EvSUVhMlBFY1pnU25WQ0FBQUFBQUFBQUFCK0tCQ1dBZ0NJeG4vN0ZDTysxTmZnQnNaU25RNEFBQUFBQUFBQWdCOE5oS1VBQUtMeDM4UlJoL1FCNDZVM0Z3QUFBQUFBQUFBQVB5QUlTd0VBUkNFSWZsb3NPY0o3R1dEeVNsS2RFQURmWFg1Ky92UG56MXZ3aEs5ZXZWcTdkbTEyZHZhM25PVHExYXZ4OGZFTkRRMHRONi8vS0NvcU9udjJMTFNXQndBQUFBQUFVc0dROWdRQUFHMFJrZjBLcTZzaGh6U280QU0vdXVUa1pDc3JLNElnTGwyNjFLZFBuMjgvWVgxOXZhMnRiVjVlbnJXMTlkV3JWeFVVRkpweGtqdDM3amc1T2RIcDlLdFhyL2J2My8vYlp5V2d1cnA2OXV6WmxaV1ZTa3BLQ3hZc2FQSHpBd0FBQUFBQUlCNWtTd0VBUk9DL2VVSWRRbGdLL1BENjkrK3ZyNi9QWnJPM2JkdFdVVkh4N1NlVWxaVjFjM09qMFdnWkdSa0hEaHhveGhtS2k0dWRuWjB4REZ1MmJKbTJ0blpOSStycjY1czlTVVZGeFVXTEZtRVlkdUxFaWRyYTJtYWZCd0FBQUFBQWdPYUJiQ2tBZ0FqOE5FcGpxWTVxZVBkZnBEa2JBRm9DUVJERnhjVmlkdGl4WThlYU5Xc1VGQlJ5Y25MRUZNM0p5TWdvS3l0TDhvcERodzYxdHJZK2NlSkVabVlteWtpU2ZMWWNEc2ZXMXJhOHZCekRzSXNYTDE2OGVMR3hQV2ZPbkhuNDhHRXhwd29JQ0tpcHFXbnNXU2FUaVVyNTl1N2QyNjlmdjhaMm16Tm5UcWRPblNTZlB3QUFBQUFBQUpLQXNCUUFRRWhsTWZHWlJZN29BeWRJZFRZQXRJenk4dklKRTc3K1lYNzc5cTI1a1BESSt3QUFJQUJKUkVGVXVibVlIU1pNbVBEUFAvK1F3dzhmUG16WnNxV3huZmw4UG9aaFZWVlZTNWN1RmJsRDU4NmR6NTQ5Szd6ZDJkazVNVEZSWGw1ZVIwZEg1SUVFUWFTbHBXRVl4bUI4NVoveWYvNzVwN0N3VVB3K3FHRHd6cDA3alQwN1lzUUlDRXNCQUFBQUFJQVdCMkVwQUlBZzN1dFk2cERXRHlyNHdJK2pRNGNPa3lkUEpvZDhQcis0dUxoejU4NlNIRnRhV2hvWEZ5ZXdzYUdoSVNzclMveUJZcnFlaXl6QjgvYjJEZ3dNN05peG80K1BqNkdob2NnRDkrM2JsNWFXcHEydGJXZG5KOG5rcmEydHliZko0WEJxYTJzWkRJYTh2THp3bnBXVmxUd2VUMGxKaVU2bmt4czFOVFVsZVJVQUFBQUFBQUNhQk1KU0FBQkIvMmtzeFpURmZ4a3V6ZGtBMEtKVVZWWGQzTnpJNGZIangrL2R1N2Q0OFdKSFI4ZXZIcHVZbUNnY2xrSTZkdXo0NE1HREpzMEVOVmtYM3U3dDdYM2l4QW54TVNrWEY1ZHIxNjcxN3QzNzdObXpHaG9ha3J6Y2xDbFQ5UFgxMGVPb3FLaXRXN2RPbkRqUnk4dExlRTlUVTlPc3JLelEwTkRldlhzMzZSMEJBQUFBQUFEUVZCQ1dBZ0Q4RjVkRHZIOU9qdkJmUm1BTXBsUW5CTUQzRWg0ZWZ1clVLUWFEWVdKaUlxYjdFdkxWcGZTYXV0YWVuSnljd0JZK24zL2t5SkV6Wjg2Z1p3OGRPaVR5d1ByNituZnYzcUg5dDI3ZEt2RHNnUU1IZnZrRm1zRUJBQUFBQUlEMkFjSlNBSUQvNExNU01NNlhxaUphZjZqZ0F6OElHbzNXcDA4ZnNwRHR3WU1ITzNmdXhEQ015K1d1WDcvK3E0ZS9mUG15UTRjT2VucDYzYnAxK3g3VHE2eXMzTGx6NThPSEQ1bE1Kb2ZES1NvcUtpb3FFbi9JaHc4ZmhEYzJGbDlMVFUyMXRiV2w3dlBzMlROVFUxUGhQWE56Y3pFTTI3aHhJK3FHamlKdWdZR0JUWDlQQUFBQUFBQUFmQVdFcFFBQS8wRzhmVW9kMGdlYVNHOHVBTFFrWldYbEd6ZHVvTWVob2FFT0RnNWNMaGZEc0ZHalJqWFd6THVxcWlvbUpnWWRTNlBSREF3TWJ0MjY5WjJtOS9idDI0U0VCRlZWVlFjSGh4MDdkaWdxS2dxL1ZtVmw1YSsvL29waWFzSm5XTGx5NWFkUG54bzdQNC9ISXlOV2FKMUJMcGNyTW9hRjJyVFgxdGFTeXhIU2FMUnZlM00vS1Y5ZjM1cWFtbTNidHFFdklKZkx6YzNOMWRiV2x2YThHc1hsY20vY3VERno1a3hGUmNWdlAxdEJRWUcvdjcrdHJXM3pQajhWRlJYbno1L2Z0R2tUR1I0Vkx5OHZMems1ZWZEZ3dkMjdkMi9xYTlYVjFlWGw1UWxVcmRiVTFOVFUxS0JBZGxsWm1ZcUtDbzdqSWc5bnNWaDJkbmJidG0yYk1tV0t3Rk5jTHRmVjFiVi8vLzdvTzdmdFMwdExlL2p3NFlJRkN5U3NEaGJXeXRmOTlldlhiRFo3MkxCaEFpLzM0Y09IOSsvZmp4NDl1aGtmNXFxcXF2UG56eHNhR280Yk55NHZMeTgvUDMvbzBLR1NITWpqOFNJakkzVjBkTWlLNmJZaktpb3FPVGw1M2JwMUVxNGtDd0FBclFsKzBRUUEvQWN2SlpwOGpHdjJ4ZVNic0tROUFHMGZRUkNlbnA0N2QrN2s4WGdUSjA3RU1LeXdzTkRlM3Q1TnlLWk5tMURla0lxS3lwa3paNzUzYUdia3lKSCsvdjRYTGx6bzI3Y3ZobUU0am5jVlF0NG9Dai9WdFd0WDhUTTBORFQ4OTM4T0hEaUFZWml4c2ZHL292VHExUXZEc1BQbno1TmJidCsrL1YzZis0OGhQajUrd1lJRi8vNzdMN25GMTllWCtzbjUrKysveDQwYjUrZm5SeEJFNjB3cEpDUmt6cHc1MUdacTRtVm5aMXRiV3g4N2Rrek1QblYxZGFtcHFjSEJ3VzV1YmlpdzJ4aFBUODlEaHc0NU9UazFjZGIvNy9EaHcwNU9UbnYzN3BWdy83dDM3MXBZV0x4NTg2WVpyM1gxNnRXUkkwZUdoSVJRTjU0NWMyYkFnQUhQbmozTHlNZ3dNakx5OVBSczdQQ3FxcXE0dURpUjYxMldscGFlT1hQR3pzNHVKeWVuR1JOcm5xWmVkNnBuejU0NU9qcWlIMzNOMDhyWDNjM05iZWJNbWFpdW1lcjgrZk5MbHk1RmYxZG9xcHFhbXYzNzk2T1ZTUThmUGp4OStuUUhCNGV2Rm5xamFQN3k1Y3Y5L2YyYjhhSXRZdi8rL2IxNzl4YjVZYnQvLy82aFE0Zkt5OHVsTUMwQUFQZ2FDRXNCQUw0Z0NqNWdWU1hra0dZQUZYemdoMUpVVkdSbFpYWHk1RWw1ZVhrdkx5OHZMNisxYTlkbVptYWFtNXMvZmZvbFQ1REQ0Wnc3ZDI3QmdnVVpHUm45K3ZXN2R1MWF2Mzc5V21GNmZmdjIxZFhWYllVWEFzSTJiOTdjdmVrV0xseEludUhpeFlzeE1URXFLaXBvMk5EUThPSERod0VEQnBBN1dGcGFEaDQ4ZU5ldVhZc1dMUktUMTlaU2NuSnk3T3pzNHVMaXZMeThNak16eGV6NStmUG43T3pzN094c0JvTmhabVoyN2RxMXpNeE10Q1UvUHgvRHNNV0xGMCtZTUdIbzBLRjZlbm85ZS9ZME1URlp2MzY5bTV2Ync0Y1BVYWlYSzhxdVhidjY5T2tURmhaV1VsSWkvQ3lQeHhNLy85MjdkL2Z0MjlmWDF4ZEZCNzdxOCtmUEdJWjE2ZEtsaVY4bmpDQUliMi92TGwyNnpKZ3hnOXpJNFhCOGZIejA5UFJHamh5cHE2czdlUERnZ3djUEppY25OL1hrblR0My92UFBQeXNySy8vNDQ0K21IdHM4a2wvM1praEpTU0VmdDRYclhsWldGaGtaT1hic1dPRWYwWGZ1M0ZGVFU1czZkV296M2lacS9JZW02dXJxdW0zYk5oOGZud2tUSmtnU21aS3UydHJheXNwS2xQRUtBQUR0Q0JUeEFRQys0TDlQb0E1aERUN1FxdXBxTUc0RCtvL2dOR0NjZW96SHdSUmFzcEhUenAwN256MTdwcVdsZGZUb1VaU1VaRzl2cjZxcWV2ejRjVXRMeXpsejVsaFpXYVdrcFBqNitxSmI5STBiTjI3Y3VGRkdSa2FTa3pmMWpxV3VycTZwSjJTejJjMTdMWkZldjM1dGIyOHZ2RjFrMHNjUGIvRGd3V1RSWWtWRlJYUjB0SUdCZ1VBbERwdk52bi8vdnE2dTdzQ0JBOUdXUG4zNm9BZFZWVlUzYjk0Y05telk0TUdEMFpiVTFGUStuMC91aVNJbU4yN2NjSEp5T25ueXBMMjkvZFdyVjcvZjIrSHhlTmJXMXBXVmxhdFhyejUzN3R6R2pSdkR3c0lZRE5HLzlTMVpzdVQxNjlmVUxTTkhqa1FQREEwTm82S2luajkvcnE2dWJtUmtwSzZ1M3FWTGw2NWR1L2JvMFVOVFU3TkhqeDRZaHQyNGNVTjhkemJ5cTBTbHA2ZEhqUVY3ZW5yVzE5Y0w3RE53NE1DY25Kem56NSsvZmZ0VzRLbUZDeGRxYVdsUnQ2QUltb0tDUW5WMXRaakprSmhNcHF5c0xJWmhrWkdSTEJiTDJkbVp1Z3BCWUdEZzU4K2ZIUndjVU9IZWtTTkh4b3daYys3Y09mR3BaS1NJaUFnT2g0TWVxNnFxNnVucGpSczNMaXdzak54aDNMaHhIVHQybE9SVVRkS2s2NDdzMnJYcnlwVXI1QkJsd00yZVBadWFmZW50N1QxcjFxd3paODdzM0xuenhJa1R5NVl0ay9wMVo3UFpEUTBOVjY1Y3FhK3ZYN0prQ1prRTFMRmpSenFkSGg4Zm41bVpPWC8rZkJTc3BPclZxMWRqeFpna2VYbDVzdGlad1dEODhjY2ZreVpOeXN6TWJPcTZGczIyWXNXS3JLeXN4NDhmQzJ5dnFhbng5UFFNRGc3T3pjM3QzTG56bkRsemR1elk4WTBmSkc5djc0a1RKd3BmcktTa3BPblRwNTgrZlhyT25EbmZjbjRBQUpBRWhLVUFBRjhRMmFsZkJqUTZUYXUvTkdjRDJxK0tJcUs2REt1cElLckxzSnB5NHN1RFNveGJqM0hxQ1M0SDQ5UmozQWFNeDhFNERSaTNvZEZUN2J6Umd2TnlkM2MvYytiTXBrMmJxTjFHTEMwdGpZMk5OMnpZY092V0xiS2QwNlJKazM3NzdUZUIrMTZSME0xblZWWFZpQkVqV25DcTRrL1lwTmRDSldQQ0pYNkZoWVYzNzk3OWhqbTJBRjY0RDVIOVdvSWQvNGRkaWFFQ3VLcmlscDNKK3ZYcnlYdnNwS1NrNk9qb0JRc1cyTmpZVVBmSnpzNitmLy8rNU1tVFhWeGNCQTYvZnYwNm04MWVzMllOdWVYRml4Zm9CcHU2RzRQQmNISnlHak5tekxCaHcxcDIvbFFFUVd6ZnZ2M3g0OGZMbHk5M2QzZFhVRkR3OHZMYXRXdVh1N3U3eUJ0eVB6Ky9nb0tDdDIvZmt0RW9ETVBpNHVKNjkrNnRvNk9EaGpObnpoUmZsblhnd0FFVXBhcXJxL3ZubjMvbXo1OHY1dHZuNU1tVEFzVkVSNDRjcWF5c0ZGbUlldkxrU1lGM1J4REVzR0hEQk02Zmw1ZlhwRytOVmF0V0hUNThHTU93NDhlUGQrM2FkZFdxVlRVMU5XbHBhU05HakNBSXdzdkxpMDZuRnhRVWtMVjdzMmZQMXRYVkpZY2pSb3d3TWpJNmVmSWtoOE5Cc1krSWlJaWlvaUk2blc1dGJiMWx5NWJTMGxMcXkrM2F0WXM2ZlBUb1VZdm5ZRGIxdWlQanhvMURVUmprOWV2WER4NDgrUFhYWDZtOXBYUjBkSUtDZ2xBYTFNeVpNNm1IUyt1NmI5NjhPVFEwRkQxbGJXMU43bmIzN3QwUkkwWmN1blFKdzdEZzRPRGc0R0NCMDM3NjlBbUZJKy9kdTJkbFpkWFlWRkZwSjltT0VIRndjSmcrZmJxdnI2Kyt2cjZZdnl2NCtQaWNPM2RPNUZPLy8vNzc1czJieGJ3b2htRUhEeDRNRHc4WGpoTTFORFFzWDc0OE5qYlcyTmg0eG93WkwxNjg4UEx5ZXZqdzRaMDdkNmhYc0VuT256L3Y2T2lvcDZjWEd4dExEVjltWldXdFdyVUtzcTRBQUswR3dsSUFnQytvWVNtOGx3RkdvMHQxT3FBTks4NGxTbktKNGs5RVJSRy9zZ1NyS1VkeEtLeW1IS3RuUzN0eWpWSlhWLy90dDkvSVlYWjJka3BLU254OC9LTkhqOUN5ZHpJeU11Z3Y1QThmUGl3cEtSa3laSWllbnA2MnRuYlBuajNWMU5Ub2RCSGZFV2gvR28yRzdzMGtWMTlmTHpJdmlZd2kvZkxMTHdKUDhYZzhGb3ZWV0JwQ1ptWW1tYUFoOEVJb040VGNndU00alVZek1URnhkM2NYM24vWnNtWFoyZGxmVFNob0VYeFdJcDRybUJEeEZUaUdZUmhSL3BWbENsc1pLdS82N2JmZjBQS081QWRqNDhhTjRudCtyVisvM3RIUnNXVW5zMmZQbml0WHJnd1lNT0RRb1VNWWhqazZPc2JIeDU4L2Y1NU9wN3U2dWdwZldUMDl2WFBuemwyNmRDa3lNaEtWa1JZWEY3dTd1M2ZxMUNrMk5sYkNGelV4TVVGeGxpMWJ0cVNtcG03ZnZsMU1ra1Z3Y0xCd2o1dXBVNmRTMDNZYWMvbnk1VzNidGdsdno4dkw2OWl4NDdwMTZ5U2NNSW9NM3JwMTYrblRweWRPbkpDVGt6dDI3TmpCZ3dlRGdvSStmZnFVbnA3ZW9VT0g0OGVQbzUzWmJEYVh5MVZTK3RKczBjYkd4c2pJeU1QRG82YW1CdDI5Mzd0M0x5b3FTazVPRGtWSmpJeU1kdS9lTGZ5NjRlSGgzdDdlRWs2eVNacDYzUkV6TXpNek16TnllUGJzMlFjUEhxeGR1M2JJa0NIa3hxdFhyMjdidHExNzkrNkJnWUdxcXFyVXc2VjQzZWwwT3ZudGhtRllZbUxpL2Z2M1VjQTlLQ2hveUpBaDV1Ym0xUDM5L1B4WUxCYVovY3JqOGRoczl1VEprMFd1UW5EeDRzWHUzYnRQbmp4WllIdi8vdjB4REZ1NmRLbklIN1pCUVVIb296Smp4Z3lScmZmUjRZMWhzOW0vL2ZaYlFFQ0F5R2ZQblRzWEd4dTdmdjE2TWl5K2QrL2VreWRQZW5sNVVmOWRrMXhBUU1DT0hUczBORFQ4L2YycE1hbVltSmdOR3pZVUY3ZHc2QjhBQU1TQXNCUUE0SC9ZbFVUcGwzUjNYSHVnMkwzQno0SEhKVW8rb1NBVXZ5aVhLUGxFRk9kaVpma1kveXY5UWRvYU5wdWRsNWYzK2ZQbjNOemNqSXdNRm91Vm5wNU8zaUF4bWN6eDQ4ZlBuajE3OHVUSitmbjVkKy9lallpSWVQbnlKYldSQ283aktpb3FIVHQybEpHUjBkTFNPbjc4T0FvM1ZGUlVZQmltcmExTi91bGVRb21KaVN0WHJoVGVqc0laNnVycUFuK29SNDFVakkyTlVmbU04SUhUcDA4WDJlbTJ0cmFXN0phQ1RKbzBLVFUxVlhoUFJEaS9BSHpWaEFrVHFBa0xCRUdjUG4yNmE5ZXVYNjEvR1Q2OEpXdWxHeG9hZHU3YzZlL3ZyNit2SHhRVWhLYkVaREt2WExreWYvNzhNMmZPMU5iV3VybTVkZWpRUWVEQVhidDJoWWFHV2x0Ym93UzZQWHYyc05uc2YvNzVSMlFvVm9DS2lvcWhvU0hLUUhGd2NFQTMxVnUzYnQyNmRhdkkvUzljdUtDbHBmWFZIa05ObForZjM3dDNid2NIQjhrUHFhK3ZkM0p5R2pod0lLb0M4L1QwSEQxNnRJR0JBVXFpOGZMeUlpL2Y2dFdyVTFKU2twS1NCTTZBT3F3bkpTVk5uVHJWM2QwZFZiY2hxcXFxWThlT0ZYN1I5Ky9mTi9jdE5xcloxMTBTSjA2Y2NISnk2dFdyVjNCd01EWDRMdlhyVHFmVHFXWEl2cjYrS0N4MTh1VEordnI2ZmZ2MkNYejk3OTY5KytIREI0SHczUExseTBWK2s0YUZoZW5xNnJxNnVvcDg2VC8vL0ZONDQ3Ly8vdXZqNDRNZWM3bGM0WnhLOGRENnNKOCtmWm95WlVwa1pLVHdEajQrUGt3bWs1cDJ0M3YzYnJSUXhvNGRPNXI2aDRTTEZ5L2EyZGwxNmRMbCt2WHJlbnA2YUdOWldkbnUzYnVEZ29JVUZSV05qSXllUFh2V3BITUNBRUN6UVZnS0FQRC8rS3dYMUNGTlo1RDA1Z0traHlDSWdpd2k1dzMvUXlyeE1ZM0l6OFNJSHlHTi8vTGx5MGVPSEtGdW9kUHBmZnIwR1Rac21MR3hzWkdSRVJsVDBOYlczclJwMDZaTm04ckx5MSs4ZUpHU2tzSmlzVmdzVm01dWJsbFpXVmxaR1VxVUlGTmdTa3BLME5KNFRaMVNuejU5TGwrK0xOeTRDa1dSbXJHb3VVaFZWVlhvci9yS3lzcTNidDI2ZVBGaWt3NzM4L09qWm9pME9KcmVNSndwSjhHTy8xTmJRZVJuWVJpR0tUZHo5ZnJ2Wk42OGVmUG16U09IVDU4KzlmWDFuVDE3ZGxOdlRiOUZZV0hoNnRXcjQrUGo5ZlQwYnR5NDBhbFRKL0lwRlJXVm9LQ2crZlBuWDdseUpTRWh3Y2ZIaDZ3dXpNaklRS3VZelp3NWswYWpoWVdGWldkbkJ3Y0h6NTgvUHk4dkx5OHZqNW8xSTlLa1NaTW1UWnJFNVhKdGJXM1JCOHpZMkhqNTh1VUN1NzE5Ky9iRWlSUEt5c3E5ZXZVU2VWZi9MYXFxcXFxcnE3dDFhMW9ydXFDZ29BOGZQa3lmUHYydnYvNUtTVW1wcUtod2NYSFpzMmNQK2padkw1cDMzVkZPcUhBZkx0UmxMQzR1RGxVbUJnY0hoNFNFTUpuTVRaczJwYVdscGFXbG9kWkxKaVltYmVHNkM4dkp5ZkgxOVIwN2RxeHdUSkRINDZFZ21pUVVGUldycXFySUlTb2hGSlA1V0Y5ZnYzUG56b1VMRndZRkJjMmFOU3NpSWlJaUlrSk13L1VSSTBaa1pXV0ZoSVNRODd4dzRVSjlmZjJSSTBlV0xsMHEvRW4rK1BIamh3OGZqSXlNbEpXVnlZMGRPblF3TWpLS2lJaGdzVmpVN0ZvM056ZnF2eUNLaW9vQ0hmZi8rdXN2ZDNkM1ZKdEpMYnBrc1ZoQlFVRXpac3h3Y1hHNWVQRWloS1VBQUswR3dsSUFnUC9ILy9DU09xVHBHRXB2THFCMVZaZnhzMVA1V2ErSW5EVGlZeHJHRVd4QTJ3SVUxWEJGRlV4ZUdXTXdjYVlNeHBBbEdFeWNJWU14WlRDR0xNNWdZa3dabkNHTE1aZ1lVeFpqTURHR0RNNlF3V1NiMlM5RG1JV0ZSVXhNakp5Y25JNk9qbzZPVHA4K2ZRd01ES2dKUk1KVVZGVFFmUmNhTmpRMEZCWVdGaFlXVmxWVlRaZ3dnZHdOSlNnMVkvMHZSVVZGc2owMkZib2xibmF2RUFHb1RsQkJRVUZPVHE2aW9pSXpNNVBINDZHRUxER3BFL1gxOWFndTZYdjNGcUhQV0MrK0g3TUFJaTJXYzJZWGhtRzRVaWNKZHBlYWtKQVFETU1tVHB6WWFxOTQ1ODZkWGJ0MjVlZm5UNW8weWNmSEJ5MElHQkVSY2ViTW1SVXJWcGlhbXFxcHFkMjVjOGZXMWpZNE9IamF0R2xyMXF6WnVuVnJ0MjdkSGo5K1RHM2lFeFVWaGNyNlhyNTgrZkxsU3d6RFVHUXRPVG1aYkt0RW90Rm9xRkZPZm43K3hvMGJIejkrN09MaXdtS3h6cHc1TTNic1dHb0dSMUJRMExsejV6UTBOQzVkdXRTN2QrOFdmL3ZvYy83cDA2ZkcwbHNFV0Z0Ykt5Z29EQnc0ME1qSUNNZnhoSVNFaHc4ZldscGFGaFFVaElTRTlPdlg3ODJiTjU4K2ZVTEpVQmlHVlZkWGN6Z2Njb2hoV0k4ZVBiNXJ4RlpDemI3dUtOY0dSU1NGN2R1M2p6cmtjRGpVZ2tRZEhaM256NSszaGVzdWpFYWp6Wm8xeThiR2hzVmlrVWxBQ0pmTEZmNHpRRjFkblVCc1RsNWVua2FqS1NzclU2T1RvYUdoQnc4ZWRIZDNIemR1bk1qWGRYRnhLUzR1L3YzMzM0T0NnclMxdGEyc3JIYnYzbTFrWkNUNWg4VGEybnJvMEtHS2lvcW82N3lBakl3TURNT0VsMnBGRllqdjM3K25ocVZ1M2JwRlRaN3EzTGt6R1phcXFhbFp0V3JWblR0M1JvOGVmZTdjT1hWMWRlclpORFUxSXlJaXZocUpCZ0NBRmdkaEtRREEvL3RQdi9OT21waTg5SC9oQnQ5TFF4MlI4NGIvTVkzNCtKcWYvUnFyL0lZV0VqSnltSUlLcnFpS0tTaGo4c3A0UjFWY1VSVlhWTVVWbEhFRkZRejkxK0ViRW45YWFGVTRHUmtaYXFMUWxDbFRtcG9RRVJVVnBhbXBxYW1wS2JBZE5Yc1MyVWFrZVhKemMxSE9nc2lnRlNMeUtYSWhPYXJzN0d3TXczcjI3SWxoMk1xVksxZXVYRmxYVjdka3laTDA5SFFMQ3d1Qmx0N0luVHQzSEJ3Y0dob2E3TzN0MFYzdUR3KzFEU2FIcUtsS2VIZzQ2cUpOUXJldmp4OC9wdGJSREJzMlRLQ0ZEVUVRcUtMejZkT25yMTY5YXV4RlY2NWMyYmx6Wnd6RFhyMTZaV2xwMmV6Skh6dDI3SjkvL2drUEQwZDlvUGZ0MjBkVzN1WG01a1pFUktEQ1R4U2Q5UEh4R1Q1OHVKT1RFK3JLdkgvLy92WHIxMXRZV0pCbjI3dDNiM1YxdFVCcUlZWmg4Zkh4cUg4V2w4dHRhR2lRazVPajBXZ01CbVB6NXMwbEpTVVRKMDVrczlsbno1NDFNek1qQ0VKR1JzYlYxVFU2T3RyRnhhVyt2djdRb1VPeHNiSGp4NC8zOFBCb2FnczJDYUg0YVdwcXFwanFWQ3JVL21uUW9FSG91bHRZV0tpcnErL2V2YnVxcXFwZnYzNk9qbzdMbHk4WFNEQkIzY0hKeDJmT25CRXUvaW9zTEl5SmlWbTBhSkVrYzVENmRiOXc0VUpqUHpSY1hGelMwdElVRkJUKytPTVA4andrRk54cEM5ZGRXSThlUFh4OWZWR0Yyc1dMRjJmTW1FRSt4ZUZ3cUdFcDlKa1Jia0IrNzk2OVljT0dkZXJVQ2Yxc1I3eTh2REl5TXRBM3JMQTdkKzU0ZVhtNXVMaVFxV3AyZG5aWHIxN2RzbVhMaFFzWFJKYlgzYjkvbjgvblU0Tlc0OGVQRi9PKzBEOVl3aitRVWZLVVFNZXUyTmpZeGhyUEwxeTRzTEN3Y05XcVZYLzk5UmUxNFNEU3JWdTNwcVljQWdCQWk0Q3dGQUFBd3pBTTQvT0luQytOaDZHQzd3ZlVVRWV3RW5udm5oRVpTVVIrWm5QT0lLZUFkOUxFTy9YRU5YclJORFN4VGozeHpscVlYQ3N0bU4yeTJHeDJiVzN0eUpFanhiZWpSbDY4ZU5IUTBJQTZrUXRER1NWaVFraE5oZjRxcnFTa0pGekh4K2Z6OC9Qek1ReWoxdW1RQ2dvS2hQdTJvUHdPY2owMTFHVEt3OE5qeFlvVnAwNmRLaTh2ZDNSMEpPOW0rWHkraDRmSHFWT25jQngzY25KYXVIQmhTNzJwTnU3VnExZCtmbjRDRzU4L2Y0NVNRZ1M4ZnYwYUZUb2hOVFUxQW1HcGYvLzlGMTJtRXlkT3FLbXBDWitodXJxNm9hRmgrdlRwNkM2WHcrRVVGQlEwZS9JeE1USGg0ZUc5ZXZVNmR1eVkrRHRiWlAzNjlkT21UWE4wZEx4Mzc1NXdaNnYzNzk5WFZsWUtiQ1FJWXNPR0RhZ0NLemc0ZVAzNjlSRVJFZVJDY3VycTZnY09IREEwTkVUNUdqaU9Ieng0ME1EQXdNYkdac3FVS1dqOVFUYzN0elZyMW9ocGY5UFEwQkFWRmRXclY2K3Z6bDlrTG9tZW50NkhEeCsrZWl6cUpmVHMyVE1GaFM4L3VHSmlZc0xDd3J5OHZGUlZWVlZWVlNNakkxRVBLVWRIUnpJaTQrenNuSjZlZnY3OGVmSW9NbStGeCtPaDcxbG5aK2R0MjdZeG1jeEZpeGJWMXRhbXA2ZUxyRmtqUHp4U3YrN0NxVGM1T1RsZVhsN256NS9uY0RoejVzeHhjbklTRHNTVHBIN2R1Vnl1czdNek9hUzJBalExTlQxOCtQREdqUnZEdzhQNzl1MkxObkk0SEdvUkg0b3lMMTI2bEV5cWV2TGtTV1JrSk1wVTdkR2pSM2w1T1p2TmxwZVhmL0xrU1VKQ2dxbXBxY2kxSmxnc2xyVzE5Y1NKRTYyc3JHcHFhdEJHRlJXVlk4ZU9XVmhZSEQxNjFNN09UdmdvZ2M3eFg0VUNpTUxaWHVnZG9YVXRKRkZUVStQdDdmM3ovR3dIQUxRWEVKWUNBR0FZaHZHelgxT2JXRU8vOHg4R1VmQ0JlUGVNOXlhT3lFckJ1Q0pXRGhLTktmdS9DRlJQbWtaUFRLTVgza2tUVTJ6YXI5RnRuN2UzdC9nNlBtVEtsQ2tDV1RPazlQVDA0dUppT3AzZWdtRXBsSlBpNk9oSVhSNExJVnVlaTJ5SUs3TGwrWXNYTHpBTW96YVVRY2xUWjgrZXRiS3lDZ2dJU0UxTlBYRGdRTisrZlYrK2ZPbms1SlNXbHFhaW9uTHc0RUd5ZXZGbnNINzkrbFdyVnBIRHAwK2ZMbG15Wk8vZXZRTEpMSjgrZlRJMk5yYTB0Tnk3ZHkrNVVUamo0TVNKRXhpRzdkaXh3OTNkL2VyVnEwT0hEcVUreStGd2pJeU11Rnl1dnI0KzJqSjA2TkNQSHo4MmUvSW81MkwxNnRXUzl5UFQxdGIyOS9kLzgrWU5DaTNkdVhPSHZKMysvUGx6YlcxdFlHQWdHcXFxcWs2Wk1xV21wa1o4VTU2RkN4Y1NCSkdWbFpXYW1ob2ZIeDhYRjRkaUJLTkhqNjZ0clUxT1R0NjllM2RBUUVELy92MzE5Zlc3ZGV2V3VYTm5lWGw1QlFVRkZCSGdjRGgxZFhYNit2clRwMC8vNnVUZnZIa2ovUG5IY1Z6Q3QxOVRVMFB0em9QV1BqTXhNVm04ZURIYVFyN1QzcjE3anhneEFqMVdVVkdSbFpVbGgwaHVidTd1M2JzZlAzNk1BbmtkT25UWXZIbnoxS2xUT1J4T2JXMXRkbmEyY0t5VEdsNlIrblduU2t4TTlQUHp1Mzc5T28vSEd6MTY5QjkvL0RGeTVFanFEc1hGeGNMUmNPbGVkejZmZityVUtYSklYUnBQVFUwTk5YZXpzTENJaW9ycTJMRWppdDFRd3pvb0xMVml4UW9qSXlPMGhjZmpSVVpHb3VwbWxHR2FsWlZsWUdCdzhPQkJPcDB1bkQySGZpYVltNXN6bVV3UER3K0I2TnVzV2JNc0xDd09IVHJVcFVzWDRaWmJUWVZtSmJ6OEh3cElVY09zNGdVRkJRbDhqQUVBb0MyQXNCUUFBTU13RE12K1Q2VUpUUnV5cGRxNW9vKzhGL2Q1U1pGWXNZaWwyVVRyMUJQWEhrRFhHWVJyRGNDNzZHQk5YTmJuNTRRV2Z1cmZ2Ny9rZHdYaTVlYm1vc3FSRnVudVVWVlZsWkNRZ0dHWXdCMG11dVcrZXZXcW5aMWRZbUxpb2tXTFJvMGE5Zmp4WTlRTzZjOC8veFNaamZVRFl6S1oxT2dTdXZkVFYxY1h1T0ZIUVV3R2d5RW1FSkNZbVBqbzBTTWpJNk9kTzNjR0JRVWRQMzZjbW1LRGlyOCtmdno0MTE5L0NTYytOQStOUmtNbGFVMUZ4aWFjbkp4UWYydlVhb2NnaUIwN2RxRGhvRUdEUm80Y3llZnpxYUVjcW52Mzd2bjcrK2ZrNUdSa1pLQnUvZkx5OG1QR2pIRjJkalkxTlVXNU5pd1c2OTY5ZTdHeHNhR2hvYVdscGVTeDI3ZHZkM1IwUkI5VXRKcWhRRXNqa2VMajQzdjA2Tkhzb3JDS2lncHFKZFR2di8rZW5aMk5MbFplWGw1dWJpNmFraVQ0Zkg1VVZOUzRjZVAwOVBST25UcGxaMmVIVnVKRFJhQnIxcXo1NjYrL2hJKzZjZU9HcTZ2cnQxLzliNy91YUtvM2I5NjhlUEVpS243VTF0WStkdXdZdFZsNGFXbnAzYnQzQXdJQ25qOS9ucFNVUks3dDBCYXV1NHlNRERXdTUrdnJTMjJBTldMRUNGdGIyNy8vL3R2ZTNoNHRrTWZoY0tnOSs5QWlxdFRtU213Mm0xeHV3c0RBQU1YQzR1UGpuejE3dG1IREJvRk9WUmlHRlJVVkxWaXc0UFBuejRHQmdTSlh2VGg0OEdCeWNyS05qUTJYeTZVR3Zwc0JmV2pSbktuUUZzazdXRFZXaHdnQUFOSUZZU2tBQUlaaEdQOERwUitIckR6ZVJWdWFzd0hOVnBiUFM0cmdKMFVTbjFsZjM1a3BpMnYycFdrUHBPa014TFVIWXZLaWJ6dEJZN2hjYmxCUUVGcUZyYVhPZWYzNmRWU1IxSXk3YmhSTW9mN0ZQalEwbE1QaGRPdldEZDFpQ1ZCVlZWMjllalVxMmtJeEtVMU5UUXNMQzVGMVp6K1ZyS3dzRE1Na0tTd1Nkdmp3WVF6RHRtM2JScVBSSEIwZDE2MWJGeG9hU2lhK3ZYdjM3dURCZzBPR0RGbXpaazFMejdyNW5qMTdWbHBhcXFLaVFxUFJsaTVkV2xsWmVlZk9uZnI2ZXBRM2xKNmVUcmF3RVdab2FMaHYzejVOVGMxUm8wWVpHQmdNR1RLa1g3OStBbTNzOWZUMDlQVDB0bXpaZ2twTjA5UFRQMzM2VkZoWXVHN2RPclFENnFjbVlZTzJrU05Ia21IV1M1Y3V4Y2ZIUy9nMng0MGJ0M0Rod29xS0NySjRyYWlvNlBMbHl4aUdiZHk0RVcxUlZWVWxGMDhNQ3d0RG53UVVZYW1zckR4Ky9EaDVObE5UVTExZDNmZnYzeXNvS0NRbEpWSFRkdDYvZjQrcXdFUk9RMkRSUm1rcExTM2R0R25Udi8vK3krUHg1T1hsVjY1Y0dSSVMwcmR2WHhTVHlzaklpSXFLaW9pSWVQVG9FWmZMUmZrK1pFbzcwUStkQUFBZ0FFbEVRVlNkMUsrN2hPenM3TUxDd3ZMejg2dXJxeFVWRmV2cTZxaEJLUFRCMXRENHNxWW55bnBESVo1Qmd3WmhHSGJ6NXMzSGp4LzM2dFZyejU0OUFpZlB6ODgzTnpkbnNWaGVYbDZOOVVHWGw1Y1BDQWlZTld1V3ZiMTlTVW1KcmEydG1IcEc4VkNscEhDbEt0cENwbDRDQUVBN0JXRXBBQUNHWVJndkk1bjhYUW52M1dMbFNLQ1ZWSmZ4a3lLNFNSSFl4N1N2N05sQmtmYkxjSnFPSWE0MUFPOGxJbFR4VTNGMWRaV2t0NVR3SDZpUmE5ZXVGUllXS2lvcUNsZmJOVTl4Y2ZHVksxY3dESnM3ZDY0aysrZms1TWpJeUtEWVFXeHNyRURicVlhR2hyTm56d3BIelNvcks1OC9meDRkSFIwZEhZM2E2SGJxMUduWXNHSFIwZEc1dWJscjFxeFJWMWNmUFhyMHFGR2ordmZ2Mzd0M2IrRWl0UjllWEZ3Y21TN1JKRGR2M3J4Ly8vNjRjZU5RVWRLdnYvNGFGQlMwZWZQbWJ0MjZEUnMyTEM4dmI4bVNKVEl5TXYvODh3L1p6NnVOc0xhMkxpZ29JSXVrd3NQRDdlM3RiOTI2cGF1cml4cHNOUmFrNjlxMTY5T25UOUZqSXlNak11dEtERnRiVzF0Ylcrb1cxQmdlclNuV0pDOWV2TGh4NDRhRU95c3BLYzJiTjYrc3JJd012R3BvYUt4ZXZWcFRVMU5QVDA5TFMwdExTNHVhZFJJZUh2N2d3UVAwdUtxcWlzdmxlbmw1a2MvMjZkTkhUMDlQWkpva3FzTVY3dHpVcHFpcHFiSFo3TUdEQnk5ZHVuVCsvUGxLU2tyaDRlR1ptWm1iTjIrT2k0dERBU005UGIyTkd6Zk9talZyeElnUk9JNTdlSGc4ZlBqdzc3Ly8xdGJXbHU1MWx4Q1R5UXdNRE5UUTBFQS81OWxzTnJWcSsrM2J0OXJhMnRSNGEybHBxWnljSEVwazY5U3AwNkJCZys3ZXZVdW4weTlkdW9RdWRGRlJrWnFhR3AxT2YvLyt2Ym01ZVU1T2pxT2pJMW4rS1pLR2hrWkFRTUNjT1hOY1hGeWVQbjE2OHVUSjV1V2lkdS9lWFVkSEp6RXhzYWFtaHZ6VTFkWFZ4Y2ZIZCtuUzVWdFdPWXlJaVBqNzc3OGRIQnlvSzh3Q0FFQXJnN0FVQUFBamlqL2h0Vjk2M05LZ3NWVDdRV1NsOEI0RzhsTWZZZ1Jmekc1NE56MmF3UmhhdnpHNFZuOE0vM29nNWljUkVCRFE3R01MQ2dvOFBEeFFkNVVXcWVBakNNTEJ3YUd5c2xKRlJVWENsYnoyN2R0SDNoa2lPam82NURwSzN0N2V1Ym01Y25KeWl4Y3ZmdlBtVFVwS3lydDM3NUtUazlQVDA4bjI3VU9IRGwyNGNPR3NXYk5rWkdUS3lzcXVYYnNXR2hyS1lyRkNRMFBSV25KTUpsTlRVN043OSs2Ly9mYmJUL0lIZVJhTEZSRVJNWExrU0lHbDA3K3F0TFIwMTY1ZGREcjkwS0ZENUVaUFQ4K1pNMmZPbXpkdjM3NTlucDZlS0QxSHVCcEl1aElTRXU3ZnY3OTc5MjR5bFdQdzRNRWNEc2ZTMHZMKy9mdlBuajNEY1Z5UzdtbHNObnZBZ0FHclY2OXViQWNPaDJOall5TzgraHVLNHpRMUZ3YmxwcUgwTkFrVkZoWVNCRUc5c3U3dTdvM3RmT0xFQ1hLdHZkV3JWNmVrcEtCVzZGLzErUEZqSE1kSGpSb2wrY1NrNHZyMTZ3SzFoT25wNlpXVmxlUEhqeDgzYnR6NDhlTUZFcjd5OHZLaW82TlJ5UjVWNjE5M3lYWHAwb1Y4WEYxZGpUbzBvYjhCdkhuelJ1QVBBRy9mdmlWL2ZqWTBOS0NPVkJzM2JodzllalRhK1BmZmY5KytmZnY2OWV0ejU4NHRLeXR6ZEhUY3ZuMzc4T0hEQy8rN1lpeGE3cEFjQmdRRWhJZUhMMTY4K01HREI4ZU9IVHQ0OENCcUZJaTZnMGtlOTEreFlzV0JBd2VjblozSmhENVhWOWVLaWdyaHhRUkpsWldWRnk1Y1NFOVBSdzN2UkNvc0xIeng0c1dIRHg4Z0xBVUFrQ0lJU3dFQU1PSy9qYVdnMzNrN3dPTVN5WkhjaHdIRXAvUkc5NUhwUVB0bEdNM0FtR1pnakhWczJnMzJUK0x1M2J2aUd6a2pTNWN1RlY0dzYvMzc5eFVWRlYyN2RoVnpTOUFrT0k1cmEycy9ldlJvKy9idGpUVUt3WEdjV3ZDaXE2dExocVdZVEdhL2Z2MzI3ZHRINW4raFhpZVdscFlhR2hyMzd0MGo3MlNZVE9iUW9VUEhqeDgvZmZwMDZ0bFVWVlhYcjErL2Z2MzZ6TXpNbUppWXhNVEV4TVRFaW9xS3JLd3NnaURhZU9wSFN5a3BLVm16WmcyUHg3T3hzV25TZ1h3K2Y5dTJiY1hGeGJ0MjdTSlgva0lkWVVKQ1FzYU5HN2RyMXk0TXd5NWN1Q0RKb21tdGljL243OW16cDJ2WHJtUWhHL3J3SEQxNmROV3FWVmV1WEFrSkNlblRwNCtFeld0Njllb2xzQzRoVlYxZG5mQVhsc3ZsaG9hRzZ1cnFVaU1JMzBsMmRyYVk5anFGaFlYSnljbHNObHRrbnlBSkZSUVVSRVJFREJreXBPMFh3d3IzdDVveVpjclZxMWNiMngrdHFLQ2xwU1g4VkJ1LzdoaUdsWmVYbzNKRk5MeDU4eWFmenpjeE1YbjI3RmxnWUtDcXFtcFdWdGJidDI4dExDeFFOR2YxNnRXb3REa3NMT3kzMzM1RERhZmV2WHZYb1VPSHZuMzd6cHMzVDB0TEM5VW5idGl3QVRXbFFzRXNWMWZYNGNPSFQ1MDZsWHhwVFUxTlRVM05zTEF3WDE5Zk1sOXMyclJwV1ZsWklTRWgxRTVlNG0zY3VQSFdyVnMrUGo2dlhyMGFNV0pFVWxMU28wZVBoZzRkU3YzT0plWGs1SncrZmZyQ2hRdFZWVldUSjA4V2Mxb3hseFVBQUZvTmhLVUFBQmlSVFdrc1JhUFRmdnJhcmphdHBvTDMrRG92N2daV1hTcDZCeHpIZnhsQkh6R0xObkFDeG1pWm5zby9IbFNsSmFIbzZHamhqV1BIanQyNWM2ZVdscGJreTJCOTFlKy8vNjZ2cjc5Z3dZTEdkbEJSVWFHdVJlWGc0T0RnNE1EbGNuazhIcFBKRkNoSU5EYzM1L0Y0YUNId0pVdVd2SDM3dG1mUG5vTUdEVEkwTktUMi9SWFd1M2Z2M3IxN28rWkhlWGw1TEJaTFZWVzFyUldkZlE4SkNRbWJObTNLeXNyYXVIR2pKRXVEVWUzY3VUTThQSHpDaEFuMjl2Ymt4cnE2dXBDUUVBOFBqOUxTVWkwdHJlenNiQnNiR3hhTHRXTEZpcllUczBoSVNIajkrcldIaHdkSytpTlRXa3hOVGVQaTRrSkNRdGhzdG9UcGU4MFRHUmxaVkZUVU9zMjJVQTRMdVo1QWFXbHBiR3hzYW1ycTY5ZXZYNzU4aVNyUnpNek0wSDErY1hFeENtTmhHRlpiVzh2bGNza2g2bjlQeGxOUUFoSEtOZlB6OCtQeGVOL1kzMW9xWkdSa3lEeEtZZFhWMWMrZlA5ZlIwUkgvMDBOeTMzN2RHeG9hcUxXbHdxdlVVVVZGUlpHMXFGd3UxOC9QVDFGUmNlN2N1UjgvZmtTTEV1QTRQbmJzMk4yN2Q2ZWtwR3pjdVBIOSsvZlcxdGJkdTNmZnMyZlBpaFVyL1B6OFpHVmxVMU5USjB5WVFLUFIzTnpjeUROYldWbVJqNnVycTExZFhZY09IU29jaGxOV1ZpWlhFbWdlV1ZuWkd6ZHV1THU3MzdwMUt6RXhzVWVQSGx1M2J0MitmVHMxWFJlMTI5KytmZnZqeDQvNWZQNllNV1BXcmwxcmFtcEtyaG1LMWgra1F0M3VxY0YwQUFCb2ZlMHRMRlZSU0ZTV1lBMTEwcDRIQUQ4VS9yc3ZMV1B4VGoySnIvWW5BcTFHUmc3ditiOVZrMnFydUpIbitZK3ZZMXpCVWdnRTEraEZHekdMUHRJTVUxUnQxVW4rckZyOHpoUEhjVEV4cWNZd0dBeUJUc09rcFV1WGt2dWd5cEdtNnQ2OXU0UU5pZHUxc3JJeUp5ZW5TNWN1b2VCZ1UrOGVUNTQ4ZWU3Y09WMWQzVk9uVHRGb05BNkg4L2p4NDVzM2I0YUdocGFWbGZYbzBlUG8wYVBMbHk5Ly92eTVnNE9EazVPVG01dmI5T25UVFUxTng0NGRLL1dGc1VhT0hKbWNuUHo2OWV2RGh3L1gxTlE4ZmZwMDBxUko2S25LeXNvalI0NHdtVXkwd0p3a1BuNzhHQmdZMk5pendvR0Rob2FHQXdjTzBPbDBsS1hTZ3Y3NDQ0LzA5SFJGUlVWRlJVVlpXZG42K3Zxa3BLUzB0TFR1M2J1VGIvRGp4NCtXbHBaTUp0UEF3R0RhdEdsRGh3NGRPblJvbno1OVVCdjFuVHQzQ3B4ejJMQmg1T014WThiY3VuWEx6czZPdytHZzlsdGR1blI1Ky9hdGg0ZEgxNjVkVVRpNGZkSFgxNCtKaWJHeHNSR3VTdVp5dVE4ZlBrUzVoQ0tQbGNwMXA5Rm8xSURwMjdkdm56MTdSZzZkbloyTGlvcGtaV1ZwTkZwSlNRbXFTcDQyYlJwYURUTTlQWDNEaGcyS2lvb0dCZ2FmUG4ycXJhMlZrNU9UazVPN2V2WHE5dTNiTzNUbzhNOC8vNkNUWjJkbm56cDFhdkRnd1VwS1NoVVZGUzFWNllZK015SXhHQXdVWFJLbXBLVGs1T1RrNU9Razh0bXlzckx3OEhEVWF0RE16R3o3OXUyR2hvYmtzNmhwdW8yTnpaUXBVOGh5M2N6TXpQRHc4SUVEQndwbkNLSS9lelRyelFFQVFKTzFnN0FVOFNhT2x4WkhmSGdsMGNKU0FJQnZReFIrNFB6VG5EV253ZmZDbE1WNzZCTVlodWU5SjBRRzVYR2MxbjhjZlp3NXJqdEVDdE1Eb1AyVGxaVk5URXpVMTlkM2QzZHZSa3NnRXhNVGZYMzlhOWV1S1NvcXJsdTNMaW9xQ3ExOFAzVG8wRC8vL0hQUm9rVW9UOEhJeUNneU1qSTBOUFRvMGFNM2I5NjhlZk1taG1Gbno1NmRQWHYyOTNsYmt0TFEwTWpMeTBNdHNiUzF0YmR0MjRhMnMxZ3NMcGRyYlcxTlhhMU12TVRFUkpSOElhR2dvS0IzNzk2dFg3LytXK3JtUkpLVmxZMkppZUZ5dWVRV0JRV0Z5Wk1uT3prNWtRMkdCZzBhRkJrWmFXQmdJRnpPaG1IWWpoMDd4SHdZVkZSVVVESHZreWRQNU9YbEZ5MWFaR0ppRWhVVlJhZlQzZDNkSmFrT2Jtc09IRGhnYTJ0NysvWnQ2aGNOb2RGb0dob2FXN2R1YlN4aUs1WHJ6bUF3cUozRmZIMTlxV0dwbkp3Y3RGSXFvcTZ1dm12WEx0UWxhdXpZc2ZyNitydDM3MFpQeWNyS2t0ZHIyclJwRmhZVzI3WnQwOVRVUkZ1Y25aMUhqaHg1OHVUSnJLeXNHVE5taUtsVmxEcFZWZFZ0MjdhRmhZVjVlSGlnbFFTcEZpOWUvUERodzRpSUNOVFNDNUdSa1RFeU1qcDY5R2lyVHhZQUFQNmpEWWVscWtwNWNjRzhKemNiTFZRQkFJQ2ZBYWVlK1BBS3d6QUN3d2dDKzgvcTBuSUt0SkZtalBGTE1CVXBKMXdBMEs3Snk4dUhoSVFvS3l1THIxWFUwdElTbWNWZ1lHQVFFeE9EWWsralI0OU9UazVldlhyMW9rV0xSSzdsWjJabVptWm05dlRwMDh1WEwzZnExRW5xTVNsazJiSmx5NVl0NC9QNTFGSlFjM1B6Qnc4ZWtIZnZrcGczYjU2M3QzZGp6OWJWMVpGMys4aUNCUXRpWTJPL1IxS0dvNk9qbzZNanl2VGhjRGc0amxOWFlVTm9OSnFZVnU0R0JnWW1KaWJpWCtYMjdkc0VRWkM1SjFPblRvMkppV21uamRqNjl1MTc5KzdkNWgzYit0ZmQxZFYxMzc1OTFDMVdWbGJVZWpwdmIyOFBENC9hMnRyNitubzZuVTR0bXpVd01JaUlpQkM1VklXYW1ocTFRQStaTzNldWhLdWpTdDNPblR2dDdPeEV0bEdYazVQejgvT1R4cVFBQU9EcjhQcjZlbW5QUVFUKzYwZGMvMzBZcHkzT0RRQUFwSXNnQ0Z4ZGt6RmhNVzJrR2Nac2YzK1RieEtCRlk3QUQwWk5UYTJ4Q2tTUmlMUll6cGxkR0liaC9jWXcxLzc5UGFjR0FBQUFBQUJhUTF2TWx1SS9DZUZlaDk4MUFRQkFOQnpIc2RvS1hMWExEeCtUQWdBQUFBQUFBUHpZYUJMczA2cjRMNk81d2U3U25nVUFBTFJ0dGRXY003dDQ5MDVqalMrY0JBQUFBQUFBQUFCdFhOc0tTeEdmMHJsWERzQmRGZ0FBU0lJWGVZN0lUSkwyTEFBQUFBQUFBQUNnbWRwV1dJb1g1ZzM5cEFBQVFGSUV3Ym00RjM1c0FnQUFBQUFBQU5xcE5oU1c0ck5lOE44OWsyQkhBQUFBLzFOZHhuc1VLTzFKZkVmNGY1WWVCRDhhNnJwdkFBQUFBQURnSjlTR2ZoM2tQd21SOWhRQUFLRDk0VDI5OVFQWFBrUFk0c2ZXMU90THlDbWlCM2g5emZlWkVRQUFBQUFBYUZWdDV0ZjlobHIrbThmU25nUUFBTFJEcFhrRUsxSGFrL2hlR0l5MnVHSXNhQkZNSnJPcGgrQ3FYZEVEb3F6Z084d0lBQUFBQUFDMHRyWVNsdUsvZm93MTFFbDdGZ0FBMEM3eDArT2xQWVh2cFJtUkM5QmV5TWpJTlBrWWxTNFlqWTVoR0ZHV1R4VG5mcGRwQVFBQUFBQ0FWdFJtd2xMdm5rcDdDZ0FBMEY0UmVTeHBUK0Y3a1pPVGsvWVV3UGZTakl1TDR6aXVPd1E5NWoyKy9oMG1CUUFBQUFBQVdsVmJDVXNSaGRuU25nSUFBTFJYL05MUDBwN0M5MEtqMFdSbFphVTlDOUR5WkdWbDZYUjZNdzZrajVxTEh2QmpyL0d6WDdmMHZBQUFBQUFBUUt0cU0yRXBTTVVIQUlEbXd1dXFwVDJGNzZoang0NndIdDhQQnNmeGpoMDdOdTlZbXVFa3ZJc09obUVZUVhEUDdTYnlNMXQ0Y2dBQUFBQUFvQlcxbGJBVXhxNlU5Z3dBQUtDOUltcXJwRDJGNzRoR282bXFxa0prNmtlaXFLajRMV3NzTXBidC9mOUhWU1djRTFiOCtOc1lwNzdGSmdjQUFBQUFBRm9SWGwvZkpuNlRhOWhoTE8wcEFBQkFPeWJqL29Ndlpzcmxjc3ZLeWdpQ2tQWkV3TGVTbDVkWFZGVDh4cFB3N3ZueElzNThHY3NwNEwwSDQ4cWQvNCs5K3c1dnF1cmpBSDV1VnRPTTdyMUxhZG1ic2tmWlN4UVFVVkdXb2dnS3IvcUt5Q3NxSUlvTEZVRlJFSEFBQWdySUhsS21zbVNQUWdkMDc1blZOT3ZlOTQ5QW11UW1hYnBJZ2UvbjhYbWYzSFBQdlRsTjA3N05sM04raDVKNDI3dUVjaE15R215dUFnRFFpQ2hQUDg2OXBkWUFBRTdDeHRzQUFQQUE0UEY0Zm41K2NybThpZnhyQ3RTTlZDcDFkM2V2LzMyNFE2Y1J2c0J3WUEyaERZUVFVcVZpa3Y1eG5GbFNBWkVvWkFrQTBLaW9zSmFJcFFDZ3RoQkxBUURBZzRHaUtFOVBUNzFlcjFhck5Sb05UZE91SGhFNHkxaTZYaXdXMTJmdG5nV0t3eDA0aWRPbWorSEVWdnJTSWFMRk5DZ0FBQUNBQnhJVzhRRUFQQXdlK2tWOGJEcWRqcVpwdlY3djZvR0FiUlJGY1RnY0hvL0g1WElidHpTWXRvckp1RWFVWll5aW5LbFMyUjBQRnZFQkFEUXlMT0lEZ0RyQWJDa0FBSGdnOGZsOFFvaWJtNXVyQndLdUpoQlNjZkdFRUZURkJ3QUFBSGpnTkptZCtBQUFBQUFBQUFBQTRGR0NXQW9BQUFBQUFBQUFBRndBc1JRQUFBQUFBQUFBQUxnQVlpa0FBQUFBQUFBQUFIQUJ4RklBQUFBQUFBQUFBT0FDaUtVQUFBQUFBQUFBQU1BRkVFc0JBQUFBQUFBQUFJQUxJSllDQUFBQUFBQUFBQUFYUUN3RkFBQUFBQUFBQUFBdWdGZ0tBQUFBQUFBQUFBQmNnT2ZxQVRScC8rUXBPdmlKSkFJdSsxU1dRdlB0dFVLcnh2NmhIaU1qdlJwakpEb0QvZTdabklSUWo0UVFxWWh2WXp4c2V6TXFrc3ZWNWkxdVBNNnI3UUliWTNoRzU0dFVCN01yM3V3UTdNNXJyTGd6WGE3UjBVeWNsNUI5U3Eybk42V1VtTGRJK055blkzMXQza2Rub0xmZktlL29KNHIxRW5Jb3FzN2oyWnRSM2ovRXcrWTd4RVJQTTFZdFBJN0ZNeklNUXpPRXk2bjdNRnhPWTZEZHVNaTRBUUFBQUFBQW9IWVFTOW0xNWtiUjNGTlpuZnpGMjRmSGVndXRYNmcwV2RXcUc4VldqUUh1L0VhS3BmWmx5cjYvVWZ6OWpXSUJoL1FObGc2TDhCd1c0Ulh0NGViZ2t0OXZsMjYvVTJIZTRzRnZ4RmlxVUtWNzdxKzAvRXI5NXBUU1QzdEZOTkxyOE0zVmdyVTNTM3pjdUQyQ0pEMENKVDBDSmQwRHhSUkZFVUxrR3NNYi8yU2JkdzZYOE8zRlVtY0tWUzhkeXlDRXVIT3Bkcjd1SFh4Rkl5SzlCb2Q3MW1vd3AvT1Z6LzUxeDQxREJvWjVQQmJsUFRMQzA5ZWRiOVduVUtXTDNYVFZxckZpZW1kVEZzWXd6R3NuTW0vTHE5WVBhQllzRWRScUFFMUJxVnEzOE4vY2szbUs0Mk5iZWJvOU1MOVBGRnJEek9NWjVpMGpJendudHZCejNZZ0FBQUFBQUFBZVJRL014OGo3aVdhWWQ4L2tmSHU5aUJEcVFuSGxpRDNKTzBmRUJZb3RFZ2VaeHNDKzBNKzlzVjdQWDVQdnpnUFMwaVF4VjVHWXEzajdkTTZmSTVvUERLdGRrdEpJZEFiNitjVGIrWlY2UWtpbVV2Zk1vZHZEd3owKzZ4VVI1VEE0cTRPLzh4V0VrREtOWVYrbWJGK21MRkRFUzVuWXZnNzNPWndqTXo1UUc1aHpSWlhuaWlxRHhZTGF4bEliVTBzSUlScWE3TStTNzgrU2N3alRQOFJqKzRoWTgzbFBiandiYzZDMEJrYklvNHlaMUg5T1p2NmFVa29JNmIwamFlM0FaZ05DUGVydzVkajB5NjFpdGNGNm9sYmQ5QW1TdFBFVldUVWFhT2JIbThVZm5jK3QwTktFa05kT1p2NDZPSVo5clVwbllCcGlGT3dwYVlleVpGb0RYYXVidFBCMmovVVNFa0swQm5wWGhrVm9HeWwxbEFrV3FMVFh5OVMxZlljQUFBQUFBQUNBWTRpbHJGWHFEQzhjVGQrWEtUTzFKSlZYRGR0OWE4K29GbUZtSDF4bFdsdXhGR3RTVllQSVYyb1A1OGdJc1FnNGdrUzgvaUVORm1IVTAzLy95VHBicURKdk9aQXRQL3I3OWY5MkRINmpZMUJETGU4cVZldVN5NnVJMlpxN0lhRWVWSjJXNEIzT2xsbTFES2xsNHFEVzB6dnVsSnUzMElRUzhpaXJ0WGcyMXpQcWFNYTRDdkhOZjdKK1NpNDFOcFpVR2Nic1MzbTdjL0Q4emlFMjF4VitjU24vaTh2NXpvek5WOGk3OFd6Nzk4N2xsdHNLVCt2ZzgxN2hWckhVbVFMbDYzOW5KcFZYbVZwMnBsZXN1VkgwVXBzQXEydGJiTHdxMTlVdVBMS3A3TVhPVm9zZlh6cVdYdHN2Y0VHWDRMYzdoOVQycWVWYXc3Z0RxZGRMMWJQYUJTenFGb2JsaWdBQUFBQUFBQTBGbjYrczNTaFRzek9MT3dydHlEM0pPUXF0cWFYQ1ZpemxLN1JldzlVZ05xYVcwc1E2cDVqVXdxK0pWQ05hbTFSa3lsYk1hV2p5N2ZYQ0xMTVhyWjcrS1ZBU3k3eG1hRVJkWnEva0s3WFhTaTJxYmdXNDg5cjd1dGZxSnJ2VHl4V3N0R1ZpclBVcU1EY3VoeUxXazRXMEJvWVE4dk90NHJVM0xZcGhNWVQ2OUdMQnhMOXVxM1EyM2wxYW1xblVPL1dmc2lGaUlNZktOWHJ6VE1wby9wbnNLeVdWamYzVTk1bldRRDkzS08xNldSV2hxTyt1RncvODgyYUtaY2syQUFBQUFBQUFxRFBFVXRiaUF5WHJCemJqc0tLRURLVkZNaVhUNnRuWCtqYkNiQ21HWVRZa2wxZzFVb1NaMGpUcTRCek5sYzg5bFczekZJOGlHd2JIeE5vcVQxNDN4aFY4Smx5SzFHM0oyKzdNQ3F0NDY3RklyOXJPdXRxVWFwM0VlYnR4UmtUYWlNbkVyQWxUeGlMb2sxcjR2ZFV4aUxCV3VPM0xsQTNmblp5bmJMQTRyekdNaVBTYTBOemJxbEZMa3hlUDNGSHJHejBVdTI4TU5EUDlhUHJ4ZktXcDVWcFpWZDhkTi9kbFZqaThEZ0FBQUFBQUFKeUNXTXFHMGRIZTMvU05aTGRuS0xXelQ5NHRrMnk3dGxRanhGTDdNbVYzV0JPT2hvWjdSa2didUd4VEhad3RVRDU3S0UxdnAzTFExMzBpK2pkY3BTUkN5SUZNaTFsc1BZTWtkYXV4L1dkNnVWWEwrT1krdGJwRGNybjZTSTdjcXZISlpqNENXOHU3eEt5aVNGcWFKb1J3S09yOStOQ2ZCelVUY3EwVHNTdWw2Z0U3YnpieG1VZWY5b2p3RTFwL2FTa3l6WUl6dG1QS0J3N05NQzhkUy84ejNUcUJDaEx4NC8zRkxob1VBQUFBQUFEQVF3VzFwV3liM05JL1Y2VmJldEdpbEU5blAvYzFBNktOajltMXBiZ1U4WEt6L3BSZWZ5dXZGN0liWDJ1MERmV2NkN1drY3Z6QjFFbzdvZFIvMmdkT2J1bmZnRTkzdmJReXczSUMwUlBSMXJOMW5GR2kxcDNLVjVnWDZnb1U4WG9GU1dwMWs2K3ZGaERXN0tySmR1YXZTWGtjcTI5aGxWa2w4ckV4UG1FU3dWTUgwOG9zZzA2YUVIWmNWUitkL2R5SFJuamRHd0Q5OVJXTFFYWDFGNW5xZWF2MWh1VlhpMnE4b2E4N2IxbXZpQ2xIMHEzYTE5d3NHUmJoVmJmMWxYVVc0TTZ6T1MrUFpwalRCU3BiVjlTQVpwaFhqbWY4Y2RzNndmUjM1LzQ1TXM1ZjFDakxkUUVBQUFBQUFCNDFpS1hzZXFkemNGSzVldWU5dVJKRHdqeCtHZHhNekw4YlBMRm5TL2tLZVhVcnYrM0E1V0xWUDJZTGlJemErUWdiZGhaU0hhUlVWSTNabnlMVDJsNnVOVHJLYzNHM1VIWjdxVm8vODNqNnUxMURPL2haYit0V296MlcrNllSaG5rczB1dlBPMldtQm5aUVdLbW56VHQwOFJlSFM5MjJwSlZaRmVvcXI5SzMyblRWNXBQK09LQlozeENwVldPZVVyc2x0Y3lxc1hld3BLT2RHVFFlck5sU1ZrT05ENVFjR3QzaWlmMnB1U3Fkc1NWRXpOc3pxa1Z6VDR1Y3BaT2ZhRnBMdjN0Zm1tRkxta1ZpMHM1SDJEWGdicmdtNGR1WXROWEZYL3kvTG5lcmZWZG85RmF4Vkh4QTlkbFN0YzZaV01xWXFmMlNYSktZcTdCcW4zVWk0K3lUclgzZCtZU1FhYTM4S210WjZ5cFRvVDNFbW96bTJMQnd6Mi83UjdIYnEvUjB3UHBMdGJxVnNaN1U5S00yNWtsNThEbmJoOGRGTi9UK2tnQUFBQUFBQUk4c3hGSjJVUlQxZmYrbzI3SmIxOHVxSnNiNnJPd1haYjRSbUV4blhWdXFNVmJ3cmJobVk2clU3SFpCRGY1RXRaS2wwRHl4TDZXa3l2WW1hUEVCb2pVSjBleUVqbWFZRjQ3Y09acW4rQ3RIL3QrT1FXOTNDcmE1NU0yZXZaYlZmTG9IaVFORi9NbUoxbE4xekpWV0djdzdyTzRmOVl6VWJVT0tkYUV1TFUzeUsyMVVDalBPS21JM2ZudTlrRDFGYkxiOStXdWVBdXMzQnJzd1daeTMrNkhSTFVidFNjbFFha1BGL0gyUHRXQm5IeU1pdlVaRTNwM3VsS3ZVV3NWU2c4STlGM2NMc3plR3h2Tkp6L0FlMjVMTXBuOFJJWmVhMFRwQWNpK00rN0I3ZUczdnVTZTl2TGF4bEZHYXJPcDQ3dDBMQlZ6T3BEclZYMVBwREJNUDNUNmFaNTIxU1hqVTloR3hkVWhVQVFBQUFBQUF3QjdFVW5lVnFIWFAvbldiM1Y1bFlEaUV1UzNYak5pVGJONXV0WldiTWF3WnN1dFdIWjc2aFpiK3o4YjVzdHV6RlpvZGQ2elhFRW41bkNkajZySjRyYUdrVmxTTjJaOWltdGRqcFoyUGNOdndXQkhmeG1MR1JmL21Hai9xR3hqeTJhV0NQUmtWcS9wSGRYS3VSaytXUW5QRjhnVi9MTEl1TDhMRkl0V05NdXY5NDJxbHZFcS8vbWF4VldOelQ3Y1I5dGVzZWJFS01Oa3NUQll1ZGR2M1dJdVhqcWQvMnkveUFacVAwOExiL2FYVy90L2Z1UHVhREE2VGZ0azdNc3BGNHo5ZnFIcmpuN3VWclR6NGRZbWxDbFRhWnc2bFhTeXgvdWtXOGFodHcyTzdCZFp1c1NjQUFBQUFBQUE0aGxqcUxvMkJPVnRvcndZTlpmOVVOYVhld1IwY0dSOWp1OTcyWjVmeTJiTnloRHlLWDV0SlJnM3JRcEhxeVFPcFpiWlNGVUpJbktmYnpwRnhYcmJLa08rOFUvNlY1YXF4cFBLcWdUdHZ2ZDRoY0g3bmtCcW5UZjJXWXIzdFhhQjdYWXI3L0pEazFObzBCejYvbEs5a2ZWZG10d3Qwc0g3VG16VmJxb0sxM3RBb1RDclkvMWdMUWtoWmxUNWJxYzFXYUhRME05Yk8yNk8yemhlckZ2K2JhM3lzWmMwQ08xZFVmYmFxbGx2cHplOGNzaVd0akVPUlQzdUVUNGkxRWJBK0tDNFZxNTQ1bE1hZU9pZmhVYjhQaSswWmJMMmNFd0FBQUFBQUFPb0pzWlRyZWRxYVc1UXUxMnhnWlRHdWxaZ2plLzZ2MnlvN05jNmpKSUxkSStQOGJLVkZTV1hxVjQ3YldHMW5ZTWl5eTRVVkdzTlhmV3pzZTJqQ01NekdobmdwOGl0MXY2ZFoxNFNxbGR1eXFoOXUyQWkySEV5VklvVDR1Yk1XOFduMHhsV05CU3BkbGxLYnJkUmtLN1JaU20yMjhiRlNhM3FSbTBrRkRSVkxYU3BSWDJKTkFqSzVVRng1b2JpT0cvOTVDM20vREdyVzFzZmR0MDVaWVJOUnBhZHRabEplQXM3MkVYRmRBN0QxSGdBQUFBQUFRTU5ETE9WNkhyYjI3MXQ2TWM5Z08vOXhqZC9UU21jY3k3QVRTWkVRTVcvM1kzSEJFZ0g3VkZtVi90bERhZmJDclBhKzdvdHFxb2gwTWw5aHRRZWZFVVdJaUZjOVI0bGhpTnJxSldNWWtWbng3M1UzaTZ4R01iT05mL3k5TXVHTC9zM0pWRmF2VEJ3UzV2RnNyRzk3SDR0Q1Fndk81dWhzZlIwVWNWVHEzb2MxZmV5SHBLTDFOMHR5VkZwN3I2ZEpvZHIyWXNtbXh1VTErT3RQeU9Oc0dCenorTDRVOC9lcXZ6dDMxNGk0TnI2b0p3VUFBQUFBQU5Bb0VFdTVIbnUyVkVxNWVtdHFLYkVmZGxSbzlBTjMxbERIcWtCbEhlVW9kSWJPVzY4N3ZtcDBsQmM3Si9ycWN2NEg1M0tKblhWcVFTTGU3cEV0SXFVMnlnbnBhV2J5NGR2cENodWhrbkVxMEk3aHNleU42cXo4bW14ZHBOeUl5NkVLcG5VMkhSYXFkTEdXRytxRlN3VTNubTF2ZkZ5ZzBuYllZdjIxSjRSNm1JcUlmM3doMS94VXR3RHgrT1lXMDVSTzVpbjJac3JzRFpKaG1LSktmYlpLbTZQVVpDdTFPVXB0dGxLYm85Sm1LN1dsck5yd2VTcmJGZGJaVkhwR3BUT0liYzJuZ3dZWEh5alpOTFQ1ay90VGpjRlVqSWRnK3dqc3V3Y0FBQUFBQU5DSUVFdTVuaWRydHRTaTg3bTB3d2s0QnBwSmsybHErMFFNb1dxOHFyRFNZbnFPWEtkaWF1UUFBQ0FBU1VSQlZHdDQ1Vmo2bmt5WnZVd3FXaXJZTlNyT1ppWkZDSG43Vk5hSmZLWE5VNEVpM3A4ajQveEZOU3o3cXREb2Q2VlhPTzdqakEvUDUxblBwU0trdktvNkhwTHBMTUtqQU11QmFRMzAzRk5aRHU1L05GYytabjlhL2NmSlZxaldOV3N5c1ZScVJkV2JmMmM2NkxCMllMT0FtcjZuVGRtQVVJK3YrMGErZGlLelc0Qm95OURtRC9TeVJBQUFBQUFBZ0tZUHNkUmRJV0orM3BTT1RuYmVrVjcrNmduckQrZS9ENHZwSFZSRFVXU0drTENmTHpHV2taUFZkS0dqdWZMZEdYWm41ZHhQU1dYcTUvNUt1eTIzUGRlSkVOTGFXN2h6UkZ5ZzJQWkg5elUzaW42OGFYdWlrNmVBczJONHJEUDd0YTIvV2N5T2sycnJiSUh5MStRU2RySldibFo2WEc1Wnh6M0FzaURVUnhmeWtzb2RiZUVYWVNlWXE3OUNsYjVaUTZ5UW05ckM5K01lNGNiSGNxMmg1Vy9Yek05T2IrVzMrTjRzdVRLTnZ1MW0yN1BxRkZyRGNUczVvNUdhVlV5ZFlSaVZyblkxMUt0Y3VuNTFjZ3MvSVljYUhlM3R6blBaM2dJQUFBQUFBQUNQQ01SU2QxRVVKYWxwTlpsSm1zeEdRdEhXUjFUakhSUmFBOE9hQnVWcGRwV2VadWIrNDJoV3puMnpKYlYwenNsTUI1RlFmSURvajJHeDNrTGJiNkhEMmJLNXA3SnNya01VY3FtdFE1dTNkYUplajg1QWYyK3J4SGh0NlJqRzVteXZnc3E3aVZ1cFdxZXhURTc4emFiSm5DMVFMcjlTNEdCTkpTRWtRaUtnQ01QKzVqcVBTNUZRQ1Q5QzRoWXBGVVJLM0NJa2draXBXNFJVRUhxdllsZVdRbk1pWDJGOFhNRmFHSmhVcXQ2UWNqY0ViTzRoN0JFa3NlckE1MVMvdy9XTTliZlYvS3lHRlMzVnh4MjVwdFBXR3cxNHcvcFE2QXk1U3ExeEZwN1ZLYVdPenIxWHdxeDNzTFNzcW9hRmxzRmlQc2YrOW9zQUFBQUFBQURnRE1SU2RaRlVacjJqbVR1WENyRXphY2ljUW11ZEpoQ0drWnJGVXQ5ZkwwcXAvZXE4QnBkYVVmWGFpUXlOL1hRaUlVVDYyOUFZZXpXUGJwYXBweVRlc2JrT2tVdVJud1kxNnhsY3c3UXlvOS9UeXRnN285VkJuMkRwNkNoUDloeTA5SHNUd2JKWUpkV0Q3NjFFVStrTU00NmxPMTVUU1FnUmNEbUJJbjZCMDZQdDZpK0s5UklhZzZkSWlWdUVWQkFtRm5BNWpwN2xZckZxMW5HN0MrZ081Y2dQNWNpTmp5ZkYrYkpqS1NDRUxMOWF0UHlxN2FCei9hMlM5YmRzVCs2ektYVmllM3Z6QkFFQUFBQUFBTUJKaUtYcTRscFpwVlZMYzA4M2lxS015Nk1jMVBCVzZxeGpLYW1BYTVwelVhcldmWEl4cnhIR1cydXhYc0kvUjhSTk9KU21zTFg4YWtKejcyLzdSYmx4YlM5eEtsQnBuenlZYXZOQ0RtSFdEbWcyOGw2VjhScXR2RjVZeTRIYnRhUjcrSUZNbWRVK2V1bnl1N1Blc2l5THNrdDRWTmk5T1VvcnJ4YmVzVk95M1Vxa1ZHQWVTL0VvRWlybWgwdmRJcVdDWTdtS1hKVkYwYTVGM2NMNmhqaVZ6UUVBQUFBQUFBQThyQkJMMVZwS3VacTlrMXBuZnpFaEpGZXBIYjB2cFd1QStOdStrWHhicVkyTU5Wdkt2TjQ1UlZFS25jSHhZakVqWC9lYUsyRzljanhqVjRaRnNYQVBQdWZXeFBhT3IrSno3ejU3N3hEcG55Tml4KzVQbFpzSFRBenpmbnpvVzUyQzdWMnUxQnFlT3BpV285U3hUMUdFV2RVL2VseU1qNjNyYkVndVYxOHZjMVRPaVJCeW83UnkwSzViOTRabWZUWmJvUTFhZjlGME9DRFU0MFMrSWt3aU1OVjlUNVZwRERURDVWQTN5aTJtdjdYMmNhZnVaWVYrN3M3K2pEd2Y1emM0VkJjaGRZdVVDc0lsZ2xDSndCUTRUa3U4cysxT3VYbm5sQXIxZlk2bDltWlZwT3k1KzNxeTUzVHR5cWd3elFIVXNWOUtBQUFBQUFBQWdFYUFXS3JXOW1YWnFFZmVKMWlhSnF0NllsOUt0bEtYSnRNVXFIUWJoOFJJV2RPbUZLelpVaDVtNitCOGhMeU9mcUpMSldZUmlaMmlTSVNRR3V0WTJhelg3SHo5TEVKSWZLQmsrNGpZMFh0VGpCV214RHpxeHdITlJrVjUyK3V2TTlEUEg3NTlwZFI2aFNNaGhERE04cjZSejhiNU92L3NFVkkzTGtVY0Y3ODJNS1JTYjc4SFJabWZuZDArY0dTVTE3WFNTbE1zVldWZ2JwYXIyL3FLTGhlcnpLOXI0MU5kOTZxTHY5akpBVTlwNlcvdlZKU0h3S3JsbHNNQzZvMGhUNlhQVTltdFZwNnIwbG5ONTdLcGhiZnc4T010VElkUEgwb3JaVlc1QWdBQUFBQUFBSEFTWXFsYU81QlZ3VzcwZE9NTzIzMnJXSDMzSS9xeFBNV0lQY25iaHNWYVZaK1JPNXd0UlFoSkNQVXdqNldtdC9hM3Q1bmQvZEV0VVBMcjRKZ0pCMU5ESllJdER1dVVNd3d6ODBUR2tWeUZ6Yk9mOVFxZjJzcHVhbU9UTzQvVDBsdDRvNllKVTg1cjZlWGVQOVRqbTZzRjVvMFhpbFZ0ZlVXWFNpMVdaYmJ4Y1RjOWJ1c3JFbklwMDk1dzBWSkJwTlR0V0o3dEw5T2VaaDVDcTVicjViYkN1eVpQek9kMkM2eXVXaVZ3V0F6TGdYSE52SHpkYXZmTHA2NVBaU0hBbldmY1k5SEFrSnVXeWFDdmtCc3M0aGVwOVVYcTZzbGswVktCbUc5N3NTcXZRUVlFQUFBQUFBRHdhRU1zVlRzNUN1MlpBcVhWT2pzUFB1ZmxvK2tWV290cVNsZEwxVU4yM2ZwelZLeDVKQ0ZuVlZ6eTVGdkhVbDlkdVZ0UXFZV1gyOXlPd2E2TnBRZ2hReU04MXc5czFpZFk2aTl5Vk9CNTN1bnNyV25sTms4dDdoYjZTdHRBMDJHdVVtdmFYYzZ4VHI0aVl5elYzdGM5VzZrcGQxQ0QzV2t0dkN3U29oTjVpaDZCa2tMTFV1V2R6V1pJOFRoVUJ6LzNzNFdWaEJBM0R2bGxjTXpubC9McithU0VrQ1JXZWJJYWpZejBTbi8rN2hyTWdrcGR6KzAzemMrKzBzWi8zcjNGbGZiS2ZqVWRiM1lJYnU5WDgxYU1EZTdsMXY1dmR3NHgxbkdMM25EVi9OVEVXTitQZW9SdlRDbVphVlpYL3NYVy9uUGFCOTMvY1FJQUFBQUFBRHdpbXZySDE2Ym1oNlFpOXFaczAxcjV2ZEhCUnJtbERLVjJ5SzViVjBxcUF3ajJ0dlFlbHJPbGVnWktCQnhpck1UMGJiOG9BYmRKek1nWUcrUGpPSlA2NkVMdTl6ZUtiWjU2cjB2STZ4M3VmckRYR09pRjUzTGFicjYyNDNhWk04L2I4VjQ4dEtoYnFETWx0NXhodFNqdmNJNXN2K1dxVEc4M2JtZC9pOFNrN2IwMWZWLzBqdWhRcHpDbHBiZTdWVXU1aHM1VTFHN0xSUUdYNCt2T04vN254WnBxSk9SVm42M1ZVczJIaVlGVXI5bXMyMlNtcnBadmo5MFpOcVpHQWdBQUFBQUFRRVBCYktsYXFOUVpma20yRWI0ODJjeW5vNytZb3NqNzUzS3RUaFdyRFNQM0pHOGUydHhZMzlwR3lYUEwyVkpDSHFkTGdQaDBnZXFWTmdIZEFpV2w2cHJML2JqY1Y1Y0xQcjFZWVBQVW92aVFOenJlRGV4TzV5dGZQWmxock92MDZvbU1Oajd1Y2F5d3hrb25QeEVoSkNGRU9pak0wOG5CN0hzc0x0WkRTQWc1VmFDWWNpU2QzY0hQblI4cDRXZmVLOHBlcnFGWFhMTVkvTUJRRDQ1bFBhKzJQdTZFa0dkamZSeFVqM0xNUThBTmwvQ3pMU3ZCWHl4U1JVcmQ2blpEWit4L3JJV2V0bDE0UzZrekROK1RZdDd5Vkl6M2YreFBDd29WT3dvbG13NkYyYytYMEdaeHRackVlUWs5K0J6VHJNWnpoY3BNaGFaUnYwMEFBQUFBQUFDUE1zUlN0ZkRUclJMMk9yTG1IZ0xqcEo3WE93UnA5UFJIRjYxWGVDbDA5TFFqZDY0ODNWYk01OG8wckpMbmJ0WVRXL29FUzNOVjJ2ZmpReHZoSzJoNDMxNHIvT0JmNnpETzZPUHVZYSsxRHpSdXo3Zm8zOXdmYmhTWnlyY3I5Y3h6aDI4Zkc5Tkt6SGMwcjZlZHI0aFBrY1hkYXZGUytManhqUFc4dklSMjM5czlnNldacWRYVHRVd1Z3WXdHaDN0WTlXL2pJMnJsTGZ5cWQ0VHp3MkRyNkNmS1ZscE15L3EzU0RYVzZYMEo2NkMxajkzVWp6MXJ6MC9JYzhtcXVvYWxNRnRJSzZyVFNrYUtvbm9IUy9abnlZMkhES0YrdWxYOFFYeFl3NDBSQUFBQUFBQUFxbUVSbjdOSzFicFBMdWF4MjE5c0hXQjZQSzlMeUd0dEE2dzZlTHR4L3hqVzNKaS9sTFBpQUUrQmRYclNPMGp5VFo5SXgzbE5FN0h5YXVIOE16azJUakRNNTczQ2paa1VJYVJNby84dHRkUnFTOEhrQ3Mzc2s1azJyalVqNUhFV2RBM3Q2UFJlZUU0YWFuL3VGVVdZd2FIV1o5djZ1UDg2T0VaVXYrOUlGei9ycitKVVFlM3Fwa09OYnN1cnE1ZzdYbmJxd0pCd2l6ZkFUN2RLS2xrYmFBSUFBQUFBQUVDRHdHd3BaeTM4TjllcXFMbXgyUG5rRm43bUxSLzFDQ3ZUNkRmZG00empKK1R1SGhuWDV0NEdkdXhZeW90VkJtaEFxQWRGTlltU1VvNTllU2wvNFhrYk9SMWhtSy83UnI1Z3R1OWVoTlJ0V2UrSWw0NWxXSFg4NDNaNXQ0QkM4MnJvYks5M2NIUzJiZ2FGZVhBSXc2NFJSZ2daSE9ZWnlGcXdKaEZ3NCtwZHJhbTcyUVoyUnBkTEtpczBlbmFWcUFhaE5kRFhTKzF1OXFmU1c3K1RpNnYwRjR0VTl2cjdDSGxSSGk1WXlKWXUxL3p2VFBhNFp0NGpJcnljS1poMTAyeC93d2pueXVxekRRMzNKQ1RiZEZoYVpWaVRWUHlmRGloOERnQUFBQUFBMFBBUVN6bmxUSUh5bCtRU2R0WHRhYTM4cEphZmxpbUtXdGt2cWtpdE81eWpDQlR4OW95TWEyRldRYW1DdFlqUGk3V0k3NEhJcEQ0NGwyUGFNZEFjUlppVi9hTW1XVVoxaEpDblkzMFBaY3QrdjIyOVZkLy96dVIwOWhkM1kwVTIxVGRzaEZmRFc4Z2JHT1p4T01mR1pLVVhXbG1QdktGMERSUzdjWWo1R2xDYVVDZnlGSTlIZTF2MUxLN1VNWVFFMUhXeWoxRitwUzVoNXkzbisvOXh1L3dQMW5mSFpFSno3eDhITkt2VkFQUTA4K2VkOHZITjY3VktNVStwM1pzcDI1c3BFM0twaEJEcDhFaXZZZUdlOXJaeGxHc04xOHlTdUtSeXRVSnJFSEFwamtVZDlKcmZUaEZTdDg1KzdoZExxbS8xMVpXQ3lTMzh2TzB2Q3dVQUFBQUFBSUM2d1FldG1wV3FkVk9QM0daWW1aUUhuL082clNyUlBBNzE2K0NZNlVmVGwzUVBpL0VVV3R5cXlucTJsSGZqVEpacFBIcWFtWE15YzBOS0tmc1VqeUkvSkVRLzFkelg1b1ZmOW80NFU2aTBLdnV0Wjhqa3hOdC9qMjN0NTM1ZmkycFBidUhIanFXQ1JiemhFVjZOOUl4dVhFNzNRTW1KZktWNTQrNk1jbllzZGFwQStlcUpqUGZqUTZlMzluY21SbW1DU3RTNnlZbDNDaXQxOVl5bGNsVmE0NE1xQTNNZ1czNGdXMjZzYXQ4bldFb0lPZkpFUzhPOW11NmVBdDVmV1RLOVdZWDNHMlZWenh4SzJ6NGl0dUtscnJWOTNvbHhmaGRMcWlkTWxXa01INXpMK2FaZlZIMitGZ0FBQUFBQUFHQkRiYWthMEF6endwSDBQSlYxbkVRSWVidHpzSytkTUVYTTUvNDJ0TGxWSmtVSUtYbkFZeW01MXZEVWdWU2JtWlE3bDlvOHRMbTlUSW9RNHVuR1c5VS9pakRXZThQbHFmVFRFdS9RclBaR05TekNTOEI2NzA5bzdzUGxOR0lNTkRUQ3VtclZ2a3dadTI3UkhibEdycVBmT3BYZGQzdlMzb3h5cHBhdmpJRm16aFlvTmF4bGV2Zk52NFhLdmp0dS9wMnZ6RlpxNjNrcm0zZUl2cmN2WG95bk1NN2IzZmhmb0pqL1c2cjEyL0prdm5KSzRoMkRuZTBJSFJnZjQyUDE5dmpwVnNsZjJUSzdGd0FBQUFBQUFFQ2RJSmFxd2YvT1pCL05zN0hhSzhaRDhFb2I2K3JtamxYcURBcWRkVmpnOCtERVVtbXlxb0YvM2t6TXRmRnFlQW80TzBmR3NXTVhLLzFDUEY2MjlhSWR6MWN1dDdVa3NQRjhmQ0dYVlNpTS9INjdyRlN0czMxQlF4akJtb3FsME5IYjdsZ3ZuYnRSWG1sOGNLMnM2dG0vN3ZUWm5sVGl4S2hLMWZwZmswdW1KTjZPL3ZYeWtOM0pHc045amZsTWZyaGVOSHgzY3E1S1o1emlsRisvWk9xMlhHUFY0aVhnMkZ6RWwxU21QbVFyTnRxWEtadDl3cnFvV1kxOGhMeUpzWllCSzBXOWZDdzl0OTVCR3dBQUFBQUFBSmg3WURJUmwxaDRMdWU3NjhYc2RnNWh2dThmTGFqbER2UTVLaHZoZ3EvN2cvRXQySjFlUHZONGhwd1ZxeEZDQXR4NU8wZkVtc3E2TzdhNFcramhiTmtkaGZYSCt5WG5jNGVFZTdSMTdpWU9GS2wxbmtxdU1hYXgxMmRiV3RueXEwWHM5anlWZnRxUjlHM0RtL05yK1oxMVVxeVhzTDJ2KzFYTFN1UmZYU21ZR090clBrdnJVbkdsZVljYlpXcUpFNXNBL3BwUytxdlpMRFlQTjI1SFAzZDduUTAwYzYyc3lyekZUOGdOczE4alBFcnFiTDN6bGRjdFh0ZzB1U2FFVlVMZWViZktyYXUyMjN1SGZIQXVoOWhaOExnaHRjelhuZmRoOTNEbm43ZEVyWHVsYmVBdnlTWG1kZkZMcXd6akRxUWVlS3dGaWt3QkFBQUFBQUEwRkh5K3NtdnBoYnd2N1V6aCtXK240TzVCZHF0MDI1TmFZZjBaVzh5ajNIbE5mY0thU21kNDkwek91bHNsTnM5R1NRUTdSOFZGMjkrbVRhMm41UnFEVEdlUWF3MEtuVUd1TWZRUDliakR1cHVPSWRPUHBoOGYyOHF0ZnBIUTQvdFNIWGY0dDFBNXkvNzBtV041aXBlUFphd2RHTjFJUloyZWFlNTd0VFRIdkNWTnBsbVRWR1RhamxDbTBhZkpxc3lMNjhkNkNZWDMzaVF5amY1cXFmcGlzZXBzb1pJNEZDbDFPekcydGIyekZScDl4QzlYekZ1ZWl2SDV0RmRFbmI0bVIyNlVWWWFJYmN5aGs3T1dMckpWNmVtcnBaVldqUjF0eFZLL3A1VWV6SmFiRHQyNWxKREhLVGZiWG1ENTFTSmZJZjkxSjNiVDA5UE02aHRGU3kvbW5SemJlbUtzNzRaN1cyb2EzU3l2R25jZ2RkdndXQjhrVXdBQUFBQUFBQTBCSDY1czBCbm8vLzZUOVZPeWpRcEtoSkNlUWVKM09nWFg0YmJzbmM2QzZyZmIybjF3S0V2MjVxbk1MSVh0UldSOGlqd2I1N3N6dlZ5dU5TaTBCcm5PSU5NYTVNYi9OQWE1emlEWEd2Uk9MeVpMS3EvNjhOL2NKVDFxTWF1bHRnNW1WVXhKdktOMnVNQnQyNTF5QThPc0dSQmR6NERNcHVmaWZCZWZ6NjJ5SE1CSEYvSWVpL1FPa3dxTTljNnRpdXZIKzRzSklWZExLcWNrM3I0dDA5aWJFMlRGUURPTldpZkxxTWJ2N2JWUzljaElHMVhrLzg1VEdNdVdPL0RublhMMlFzdk8vbUtybHB0bDZ0Zi96akp2ZWJtTmYvOFFqeWNQcEpxL2t1K2Z6UWx5NXo4VDUrdGc1SHN6eXQ4N2w1c20weEJDdERTenNGdll6b3dLcTRXM0Y0b3JoKzY2OWZ2d1dBZFJMQUFBQUFBQUFEZ0pzWlMxVXJYKytjVGIvK1Ribm8wU0pSRnNHaHhqdGNncnBhTEtRRE9lQXE2SGdDdm1jeWhXY0pDcDBLeTRXc2l1SWhRbXRydHNxaW40OEh6dTU1Y0tISFRRTVdUcHhmd0dmTVlWMXdwSFJIajFEcWtoc0tpYkRTa2xTeTdrT1ZOejZjLzBpa0oxeWs4RG1nWGJYOWRXTjk1QzN2Tnh2ai9ldEpnc0p0UFMwNDdlM2praVRzVG43czJzc0xyRStHb0VpL2kzNVZvbk15bENpTzYreEZKeXJhTkpUMzJDSmU5MURiR1o3bjExcGNCYnlCc2U0ZW5McXEzR0VGS20wUi9Ja2kwNmw4TytzSHVnUlN5Vm85Q09QNWhxbmh4SmVOVHI3WU44M2Zuek80ZDhiUDdtcEtoWkp6TDgzSG1Ed3owSklUTFd5SDlNS2w1eHJYb0ZvdFpBQjRpRUM3cUd6RHR0UFl3VW1hYnY5cVRWQTZKdEptNEFBQUFBQUFEZ1BNUlNGazdsSzE0K25tNXZjcENuZ0xOMWVIUDI3bnUvcFpZc3UzeHZ1Ui9EaVBrY0lZOGo0RkE4RHFXbm1RcU53ZDcwbkk3KzlTMmwxS2dHaG5nNGpxVWFIRU9vR1NmU1Q0MXI0eUdvdVpwU2JTMDZuOGR1OUhiakRnN3orSjAxa2UxMGdhcm45cVFqWTFvMjg3RGVUckdlM3VvWS9HdHlpY1p5SHREWndzb2h1MjRORFBQOGpiWExZVUtJQnlIRVg4UVBGZk56YlpVbnE4WXc3ZjFFbFhvNlRhYnB1eVBKUVNqRjNwdHVjMXJaMFZ5NTdkNzNQQnZyKzBiSDZubUMyUXBOcFoyNWNCUmg1bllLbnQ4NXhCaU5lYnR4eWkyL1lMV0JtWHNxZSs2cGJNZlBhQ1ZhS2dnM3EzS1ZWS1llZHlERmFwZk10enVIR0g5QzUzVU9QbCtrT3BSVC9VWHBHVExwOE8zOWo3WG82QysreGxvZWFQVkRXcUUxRUVKZWFSTndNRXQyaEZYbVg2a3plRFhDV3hRQUFBQUFBT0JSZzFqcUxyV2VYdlJ2enFyclJWWkxxRXk4Qkp5ZEkrTmFldHNvSXowczNLczZscUlvbFo1UjZXc3VuVU1JR1JQdFU2OUJON0xlSWRMdWdhS3poZFlmNEJ0VmxrSTM3M1RXcXY3UmRidGN3cVBZWmFIVWVscG5NejlobURVSjBRbWgwalJaMWFVUzY4cGZGRVZDRzJFNlc0aEU4SHJIb0U4dld1ZDkxOHFxck1xUUUwSzYrb3RNRzg5MThoUGxxbXhzTmlmbGN4SkNwY1BDUFllR2V3YUpCYThlejBpVGFaSXJyUGV3YzZ4Y1l6QXZ4bVJUUWFWRktQYkg3VEtiM2J6ZHVPc0dSZzhLcXk0cDFUTkl1aS9UeHNocjY3R282dGxKVzFKTDMvd255MnFGWGE4ZzhaejJkNnQwVVJTMVprQjAzeitUekZObWxaNTUrVmo2MmZGdGZySlRLODNFdVBzaFJWRnJFcUo3N1VncXJMUUl2OTdzR055cnBrV0lBQUFBQUFBQVVDUEVVbmROUG56N1lMYWNPTXlrT3JIcTJoaDFEUkJMK1J5RnJWM3FIQmdSNGRFbHdQWU5tNDQzT3dRL2ZlajJmWDdTalNsbEl5TzhSa2Q3MStIYXcwKzBhdTFqSFIwbTVzakc3azlqZDE0WUh6bzB3cE1Rc25GdzgwRzdidVpiUmcrVFd2ZzFSbmtwUXNoL093VHZTcSs0V1c0ZFFyRk5hRjRkWEhiMkYrOHhDM2NpSmZ4UlVWNmpJcjE3QklvYmFldEF4LzR0VXJFYjIvdTZieHdTRTJtNWM5OExMZjNySDB1NWM2bVpiZTVHVG10dUZQMlhOZFBLUzhCWm5XQlJxOTVieUZzM29ObXczY21taVZCQkl0NHZnMk4rVFM1aFQ0QXlKK0FRVTVsNWZ4SC9qMkd4SS9ja20zN0EyL29JNTNldVMzVTVBQUFBQUFBQXNJSlk2cTRmRXFLZi9TdnRkSUdOVDlxUkV2N1dZYkd0V0dHSENZOUQ5UTZTSE1pdVlRMlV1VEFKLzZ2ZWtYVWQ3UDB6UE1LenRiY3d5WWtBeFNZdVJUd0VYQzhCMTlPTjY4SG5lcnB4UGZsY1R6ZWVoNERyS2VCNnVuRnZscW0vTVN2b1k5UTdXQkxyNWRUU09SR2YwOVZ5SWFUTm5RMEhoWGsrSCtlN3dYSjkzUFJXZm0vZUsxMGZKaFZzSHg0N2ZFK3k3RjZSYllvd0w3YnlyK1dYNnl3aGovUHI0SmpCTzI5V3NHdDZtL0hnYzU2TDh6TWRkdklYRVVJNitybVBpdkFhRmVYVjF0YWVkUGZUMTMwaXp4YmRLRlpYejdFYTI4enIrLzdSN0cvQjBBalBaMko5TnFmYW5sM2xEQjVGVmlkRUc2dkNHOU82NWRjS3pLZEJ1WE9wMzRmRlJraXR5NUIzQzVTODF5Vms0Zms4NHhyQVhhUGlJcVZ1R2dOREdNWm1vUzRQUHVlRjF2NnZ0Z2tNRkZldjFlM2dKL3B0YU16NEEybFZCb1pMa2UvNlJia2tCd1FBQUFBQUFIajRJSmE2eTBmSTJ6VXk3c1VqNmJzeUxHcE85d3dTYnhvY3c2NG5aYVZIWUMxaXFUWSt3aTFEbTRjMGREbnR4a0JSMUpzZGdxWWZ5ekJ2bFBJNWdTSitvSWdmNk03ekV2RHVoVTFjRHdIWFU4QXo1azJlZks2SEcxZk1yNkgram9GbWp1VXBycGJlWFVEbjc4NWQwaTM4Mlh2YnBkV291YWZ3eUpoV3p2VDhxSHZZd2V3S1U0WXl1WVh2RjcwanpEdTA4Ulh0R2hrM1puK0tzUXJTMEhEUFNGYkcwWURpdklUYlI4UTllU0RGcXVpU3VmOTFDWkdhRlREcUdTaTUrV3k3MENienRna1E4WC9vSHoxdWY2b3gzL2x2eDhEM3U0YXk2LzBicmVvWEZTWVdmSHV0MFBFMmlEYjFEWlo4MkMyc3M5blVRazgzM284SnpZYnZ2a1VUeWhoYS9UbzRwbnVReE9ibGIzUU1PcDZuS0ZEcmRvMklNNFpOSGZ4RUUySjl0cVpaRkJUekVuQm10ZzJjMVRiQWsxV0ZuUkRTTDhSajk4aTRwdytsVFdyaDE5SE9yRWtBQUFBQUFBQ29MY1JTMWR5NG5GOEdOM3Z6NzZ4MXhyb3pEUE5hdThDRjNVSUZUc3lNNk9URWNqeHZOMDRuUC9FenpYMG54UHF3Nng4MVdVL0crR3hOS3dzVzh6djVpenY0aWxyN3VOdWNrVlEzWEE2MXJGZkVrRjIzS0lwTWIrWC9mbnlvelZDZy9yeUZ2Q1hkd21jY3p5Q0V6R3JydjdSSE9EdEE2ZVF2M2plcXhmaURhYmtxM2ZUV2pUVlZ5cVJyZ1BqWW1OYXZIRSszT1Vmdm1WaWZtVzBEekZ0RWZLNm9wcGlQRURLL2M4aU1OZ0UxZHFzRFA2SDF0Mlp3dU9mczlvRXJyaFl1NngzeGtzTW41WEtvOStORC85TSs4Tzk4WmJwY285RFZrRTV4Q1JIenVSRlNRYnkvMk9aK2lEMkNKTFBiQnk2L1d1UXA0UHd5T0daQXFJZTlXMUVVOWVPQWFDNkg4akViLy90ZFEvKzhVMjZjckNibVVhKzFENXpkTHNoeG9mM3VRWkxFSjFvR2kycElxQUVBQUFBQUFNQjVpS1VzY0NqcTY3NlIza0x1cHBUU0h4S2lFK3gvMXJVUzd5OWUzVC9LUUJpR0VBNUR1QnlLejZINEhFckk0NGg1SEc4M1hxQ0k3OFA2Vk4rb2hGeU9pR2VSdklqNWRZbVR1QnpxanhHeERUY3VhOTJESkl1NmhRMElsVGIySkpSblluM1czaXg2SnRaM2VtdTdBVW9iWDlIeE1hMytkelo3U0xpbnZUNE5LTnJEN2VEb2xvZXlaTCtsbHA0clVoWlc2a1E4VGlzZjl4ZGErajhkNit5VU1TdGhVb0Zwc2R0OXNEQSt0RitJZEZpRVY4MWRDZkYwNDQyS2NxcW5NLzdYSmZSNnFmcVRudUV0YkcxRVlNNmZsU1ZGU04xZWJoM3c3ZlhDcVMzOUYzUUpZWGV3S2NhemdiZGxCQUFBQUFBQWVNUlJHazN0ZHV4cUpOcTNlcnQ2Q0JiVWVyb0I1d1JCRTZFeDBJMVV4UndlT0dWVitteWx0b09maTB0ME5TREJGLys0ZWdnQUFBQUFBQUMxZzlsU3RpR1RlaWdoa3dJVEh5SHZQazlnQkFBQUFBQUFBQ3Y0bEE0QUFBQUFBQUFBQUM2QVdBb0FBQUFBQUFBQUFGd0FzUlFBQUFBQUFBQUFBTGdBWWlrQUFBQUFBQUFBQUhBQnhGSUFBQUFBQUFBQUFPQUNpS1VBQUFBQUNDRWtNVEZ4OWVyVjVpMjV1Ym4vK2M5L3lzckt6QnV2WExreWI5NDhxMFpDU0dwcTZ2Lys5NytyVjYvV1p3d013MVJWVmRFMGJXb3BMUzJ0N1Uza2NubDl4Z0FBQUFCdzN5Q1dBZ0FBQUNDRWtIMzc5bjN4eFJmbUxYbDVlVnUyYkprNmRhcGVyemUyNkhTNk9YUG1iTjY4dWJpNDJPcnlyS3lzMWF0WDM3NTl1ejVqT0h2MmJGaFkySjQ5ZTB3dFR6enhSSzlldmN5REtzZDI3ZHJWdG0zYnI3Lyt1ajdEQUFBQUFMZy9FRXNCQUFBQTJCWWZINzk0OGVJelo4NGNPM2JNMlBMMTExL2Z1SEhqMjIrL2JkR2loVlZuaXFKTS85dFEwdExTYnQyNk5XalFJQTdIMmIvWit2WHIxN2x6NXlWTGxtellzS0VCUndJQUFBRFFHSGl1SGdBQUFBQkFrN05peFlxTkd6Y2FINHRFb2dVTEZpeFlzSUFRa3BHUndlUHhsaXhac21USkVtTksxYU5IRDJNM2htSHN4Vkx6NTgvUHpzNjJhdlQyOWw2eFlvVng5VjlpWXVLVFR6N3A3Kzl2MVdmejVzMkVrS2xUcHpvL2NpOHZyMDJiTm8wY09YTGV2SG5kdW5XTGk0dXI1WmNPQUFBQWNQOGdsZ0lBQUFDd1ZseGNuSk9UODlsbm41bGF2dm5tR3c4UGp5Ky8vTko0V0ZSVXRHVEpFcVZTV1ZKU3NuVHBVbU1oS2tMSXI3LytldUxFQ2ROVjc3Ly92cWVuNTRrVEo5TFMwanc5UFUzdGNybmMyOXZiK1BqU3BVc0xGaXpvM3IyN1ZTeWwxK3MzYmRvVUdCaG92cWJQWE11V0xZY05HOFp1RjRsRWE5ZXU3ZCsvL3h0dnZMRjM3OTU2dnhnQUFBQUFqUVd4RkFBQUFEelNhSm8yVG1WU0twVTBUV2RtWmhxblBna0Vnb2tUSng0NmRLaGZ2MzVDb1hEejVzMEJBUUVUSjA0OGUvWXN3ekR4OGZIR0NWTUtoZUwzMzM4bmhCZ01Ca0xJNmRPbno1MDdSd2pSYXJWNnZYN2V2SG5HWjJuYnRtMWlZcUxwU1NkTW1IRHQyalhIQTl1MmJWdFJVUkVoNU1NUFA3VFpZZno0OFRaaktVSklURXpNK1BIak4yellzSDM3OW5Ianh0WGo1UUVBQUFCb1JLZ3RCUUFBQUk4MGxVclZwVXVYTGwyNmJOdTJyYUtpd3ZoWXE5VVNRbVF5Mlp3NWM5NTU1eDFUWjcxZS85WmJieG1uUnhsRlIwZG5aV1ZsWldYOStPT1BoSkNmZnZySmVEaGp4Z3hDQ0k5WHgzOENwR25hV0xaODU4NmRHV2JlZi85OVFzaGZmLzJWa1pHeGZQbHlCM2U0Y09FQ0lXVHAwcVdtZXUwQUFBQUFUUTFpS1FBQUFIaWt1YnU3cjF1M2J0MjZkUWtKQ1JLSnhQaVl6K2NUUWp3OVBULy8vUE1OR3phY1BYdlcySG4xNnRWWldWazI5N25UNlhTRUVPT0Z4Z0NMRU1MbGN1czJxdTNidDZlbXBoSkN5c3JLSkdiS3k4c0pJVkZSVVJLSnhNM056ZDdsV1ZsWk4yL2VkM2lFQlFBQUlBQkpSRUZVOVBIeFNVOVAzN0psUzkzR0FBQUFBTkRZRUVzQkFBREFJNDNINHozKytPT1BQLzU0WkdTa1FDQXdQamJ0ZkRkNjlPakV4TVR1M2JzYkQ2ZE1tYkpqeDQ3bzZHajJmU29ySzQwaGwvSFF1S2JQbEZMVmlrYWorZWlqajhMQ3dveEYxczFQNWVYbENZVkNVMTBxZTdadTNVb0krZVNUVDRLRGc1Y3ZYMjRjREFBQUFFQlQwMlJxUy9INFJLOXo5U0FBQUFBQTdwTEw1UkVSRWFaRHRWck40WEFPSFRwa1BEVHV1MmV1b3FMQ3VCR2U4ZEJxOGxTdHBLU2s1T2ZuLy9EREQ0c1dMVHA5K3ZUczJiTk5weTVkdXRTcVZTdkhsOU0wdlhuelpxbFVPbUxFaUx5OHZJVUxGKzdZc1dQOCtQRjFHQWtBQUFCQW8yb3FzUlRsTG1VVVphNGVCUURBQTRrS2pITDFFQUFlTnNIQndWMjdkbjNycmJmc2RTZ3RMZjN1dSsra1VxbXBwYXlzakJCaW1zZGtYTVJYdDFpcVhidDJtelp0R2pCZ3dKNDlldzRmUHF6WDY0MDFxc3JLeXU3Y3VXT3NXdVdBc1J6VjlPblQzZDNkcDB5Wjh2WFhYMy8rK2VkanhveXBjNkVyQUFBQWdFYlNaUDQ2RVhrU3hGSUFBSFZDQmNXNGVnZ0FENXVaTTJmT25EblRjWitubjM3YS9OQTRXOG84bHFwUEREUnc0RUJDeU1pUkkzZnMyTEZ2Mzc3SEgzK2NFTEo3OTI1Q1NPL2V2UjFjYURBWWxpMWJ4dUZ3WG5ycEpVS0lWQ3FkTld2V3h4OS92SDc5ZW1NTEFBQUFRTlBSVkdwTFVlRXRYVDBFQUlBSEZSVVc1K29oQUR5RVpzNmNHZUhRNnRXcnpmc25KU1g1Ky91YnBrZXAxV29ISmNudFVTZ1U1b2REaHc2VlNDVEdQZjRJSWIvOTlwdVBqOCtnUVlNYzNHSHQyclczYnQxNjVwbG5ZbUx1QnRZelpzenc5L2YvNUpOUENnc0xhenNlQUFBQWdFYlZWR1pMY2FMYTBlZjN1M29VQUFBUEpFNnJYcTRlQXNCRFNLMVdCd1lHTGxxMGlIMktwdW1wVTZkcXRWcFRpMTZ2djN6NWNrSkNndm5sdFlxbFpETForKysvYjBxZ2pNUmk4YlJwMDFhc1dISGd3QUdCUUhEKy9Qa1pNMlk0dUcxR1JzYlNwVXNsRXNtOGVmUE1iL0xlZSsvTm1UTm43dHk1di96eWkvTkRBZ0FBQUdoc1RTYVdhdHVQYkY5R2FHd1RBd0JRTzFSUU15cW9tYXRIQWZEd3lNL1AzN3QzNzVneFl3Z2hIaDRlSTBlT1pQY3gxbzB5ZCtYS2xhcXFLdE9HZmNaWVNpQVFPUE9NQlFVRmhKQm5uMzFXcDlPMWJkdjIrdlhyNW1kZmZmWFZEUnMydlBQT095S1JTQ3dXdi9iYWEvYnVvOVZxcDArZnJsQW9Qdm5razlEUVVQTlR6ejc3N0taTm0vYnQyN2RtelJvczVRTUFBSUNtbzZuRVVrVGlUYlhvenR3ODVlcHhBQUE4WUxqZEgzUDFFQUFlQnRuWjJlbnA2V1ZsWmUzYXRTT0VHQU9tcEtTa1RwMDZPWFA1NXMyYkNTRTllL1kwdFZSVlZibTd1enR6N2ZidDJ3a2hRVUZCbjN6eWlhZW41Mk9QV2Z4USsvbjVMVjI2OUpWWFhpR0VmUERCQjhIQndUWnZRdFAweXkrL2ZQbnk1ZUhEaDcvNDRvdFdaeW1LV3JGaVJVSkN3b0lGQzZLaW9vWU1HZUxNd0FBQUFBQWFXNU9KcFFqaERaeWtReXdGQUZBclFqR242eWhYRHdMZ3dWWlVWRFI1OHVUejU4OGJwMGVOSGozNjZhZWZidHUyTFNFa0pDVEVmRFdjQ1UzVDVyT1daRExabGkxYldyZHUzYlZyVjFPalhDNDNqNlVxS2lxMmJ0MXFPalRPa0RKNjk5MTNmL3p4eDdWcjEwb2trak5uemxnOUY4TXdGeTllTkQ0K2VQRGdoQWtUQWdNRHJmcm9kTHJaczJmdjJiT25SWXNXSzFldXBDaUtQZWJvNk9pdnZ2cnE1WmRmbmpadDJvOC8vamg4K1BEYXZFZ0FBQUFBamFJSnhWSlVkSHVxeTNEbXdnRlhEd1FBNElIQkd6S051RXRjUFFxQUI1dVBqMDlLU2tyWHJsMG5UNTQ4ZHV4WTh5ekp5OHRyd29RSjdFdjBlcjE1TExWOCtmTEt5a3J6eFhIRnhjWHA2ZWtEQmd3d3RXUm1aczZhTmN2OEp2Nysvc1lIUTRZTXNUZDlxYVNrNU5WWFgwMU1UT3paczJkTVRNeUdEUnY2OU9uejNudnZQZmZjYzF3dTE5VG5wWmRlT25ueVpHUms1QjkvL09IbDVXWHZLeDAzYmx4eWN2S3laY3NtVFpvMFo4NmMvLzczdnlLUnlMa1hDUUFBQUtCUk5LRllpaERDZjNLdUx1Y1dVNWpoNm9FQUFEd0FxQlk5T1AyZWRxSWpBRGpDNC9GT25Ub1ZGQlRFUGlXVHlYYnQyc1Z1cDJuYTlQamt5Wk1yVnF5SWlvb2FQMzc4dW5YcmpoOC9MaEFJTGx5NG9OUHArdmZ2YityV3VuWHIzMzc3elhRNGE5YXNsSlFVeHdQYnVuWHJnZ1VMeXNyS25uNzY2V1hMbGdtRndyWnQyeTVjdVBETk45OWN1WExsN05teng0MGJsNTZlL3RSVFR4VVhGN2RxMVdycjFxMzJsdmlaeko4L1g2ZlRmZlBOTjh1WEw3OTU4K2FtVFpzYzl3Y0FBQUJvVkUwcmxpSUNJZitWYjdUcjN5RlpTYTRlQ2dCQWswYUZ4dkVuZjBnb2pxc0hBdkF3c0psSkdhYzRPU2d4YnJSMzcxNktvcjc5OWx0M2QzZUJRSERnd0FHRHdTQVdpNTk2NnFrcFU2YVl1dkg1ZlBNeTVJNDM2Y3ZJeUJnMmJOaUZDeGU4dkx4V3JsejV6RFBQR051blQ1K2VrSkR3N3J2dkppWW12dkhHRzJ2WHJ0Mi9mMzlrWkdTUEhqMldMMS91NGVIaHpCZjcvdnZ2eDhURWZQWFZWNTk5OXBrei9RRUFBQUFhRDZYUmFGdzlCaGFEWHI5ek9YMXF1NnZIQVFEUVZFVzJGYno0T1JFNTlSRVVBT3BtNnRTcDJkblppWW1KN0ZONnZUNG9LR2pod29XdnZmYWFWcXZkdjMvL0UwODhZVHJMTUl6TjZrN09PSFBtekdPUFBiWnExYXBWcTFhMWJ0MzZ2ZmZlWTFlU0lvU2NPSEZpK2ZMbGMrZk83ZEdqaDFLcGxFaHF2WmpYWURDWWxnRUNBQUFBdUVxVGpLVUlJWVF3S2VkMG14WVRaYm1yQndJQTBKUUkzRG5kSCtjOU1jZlY0d0NBeHFYWDYzbThKamFySFFBQUFLQ2hOZDFZaWhCQ3RHcm02akg5eFlOTXlyK3VIZ29BZ0l0UjRhMjQzVWR6T2c0bVFyR3J4d0lBQUFBQUFOQUFtbllzWlZLbFluS1Q2WXpyZE1aVm9sRzdlalFBRHhzbU40Vm9LdThlQ01WVVNLeUxCL1J3WVhLU2liYjZGeGZsSFVpOGE2aEpmSmViT3lYeG9id0NxTkE0VG5SN0lyYTd1eFlBQUFBQUFNQ0Q2QUdKcFFDZ01SbTJMaldjMjNQM1FDQVVmR3lqa0FyVUdWT1lybHMyaGRDR3U4Y1Voejl6QmRXc280dUhCUUFBQUFBQTRHcll3Z2tBQ0JYY3JQcEFXOFhJaWwwNW1vY09GUmpOSFRTNStwaWhkVC9OSi9JU1Y0NEpBQUFBQUFDZ0NVQXNCUUNFQkRZelAySUs3cmh1S0E4bjdwQnBWR0JVOVhHbFhMZDJMakhvWFRrbUFBQUFBQUFBVjBNc0JRQ0VDcktNcGJLU1hEZVdoeFNIeTV2eU1SRzRteHFZM0JURDltVXVIUk1BQUFBQUFJQ0xJWllDQUVKNStCS0pqK21RdVgzUnBjTjVPRkVCa2Z4Smk4MWJER2QzTWYvdWRkMklBQUFBQUFBQVhBeXhGQUFRUWdpblpYZlRZenJqZW5WOWJtZzRWS3RlRmtXbUNOSDkvaW1Uayt5NkVRRUFBQUFBQUxnU1lpa0FJSVFRVGt6bjZnTzlsazYvNnNyUlBMeTR3MSttWXJ0V0g5TUczWm8zU1dtZUs4Y0VBQUFBQUFEZ0lvaWxBSUFRUWpndGU1Z2ZNbWxZeDljNEtJby8rU1BpRzFMZG9xclFmdmNxcVNoeTVhZ0FBQUFBQUFCY0FiRVVBQkJDQ0pINlVEN1ZXUW5LU3pVaWR3bi94UzhJMzYyNlJWYWsvZTVWb2l4MzVhZ0FBQUFBQUFEdU84UlNBSEFYMWJ4NkhSK2RjWTNvTkM0ZHpzT01Db2prdi9BWjRmS3FtOHJ5ZEt0bWswcTVLNGNGQUFBQUFBQndmeUdXQW9DN09ER2RxZzlvQTUxeHpaV2plZGhSc1YzNVV6OGhWUFV2WWFZd1hiZHFOcWxTdVhSY0FBQUFBQUFBOXcrbDBXQkNCQUFRUWdoUmxHa1hqVFlkY1FkUDRRNS8yYVVEZXZqUmx3L3JOeTRrREdOcW9VSmkrVE8rSm1Jdmw0NnJTV01ZUnF2VmFyVmFnOEZnTUJob21tYk1Ya0JvVWlpSzR2RjRBb0ZBS0JSeXVkeEdlUTVac2VIY2JzT3RzMFJSUmxRVlJGTnBkekFCa1V4UlpxT000V0ZIaGJYa3Y3N1cxYU1BQUFDQWh4UFBpVDRBOEdpUStoQy9NRktTWXp5aTB5NDF6b2RJcU1icE9KaFBHM1NiRnB0YW1MeFU3VmN2Q0dhdUlMNmhMaDFhRTZYUmFPUnlPWEtvQndYRE1EcWRUcWZUcVZRcUhvOG5rVWdFQWtFRDNsLzMyNGZNaFFNTmVFTUFBQUFBdU0rd2lBOEFxbkdiZHpFOVpySnVvTHpVZlVCMUhzWWIrNlpGVTBXaGR2bDBKdnVteThiVUpORTBMWlBKWkRJWk1xa0hsRjZ2cjZpb2FLanZJS09TNmI1K0Vaa1VBQUFBd0lNT2kvZ0FvQnA5NmJCKzR3ZW1ROTVMWDNGYWRIUHBpQjRWaHNNL0d3NnN0bWppQ2ZoVGwxSXRlN2hzVEUwSnd6RGw1ZVY2dmQ3VkE0RUd3T1B4dkx5OE9KeDYvY09ZN3B1WG1LeWt1d2RlQWR4ZTR6aHg4WlIzRUJiQUFnQUFBRHhZTUZzS0FLcHh6RGJqSTRRd3R5KzZiaXlQRnU3Z0tid3hyeE9LcW03U2EzVnIzNkwvM2V2S1lUVVpTcVVTbWRSRFE2L1hsNWVYMHpSZDV6c1lEcTI3bTBseHVOemhMd25lM2NZZE9Ja0thNGxNQ2dBQUFPQ0JnMWdLQU14SWZhaUFTTk1SalZqcVB1TDBlWW8zZFNuaG1WWGVZUmo5bG8vMWYzeEc5RnBYanN6VmREcWRXcTEyOVNpZ0lSa01CcFdxcnB0T1ZoUWFEdDB0djgxN2ZBNTM4RlR6SFMwQkFBQUE0TUdDditRQXdBTEh2THhVOWkwSDIxcEJnK08wNmN0LzlUc2k5alJ2cE0vczFIMzFBaW5OZGQyNFhLenUrUVUwWVdxMXVtNHo0QXpuOXhzZlVLRnhuRDdqRzNwY0FBQUFBSEJmSVpZQ0FBdVUrVG8rMmtDblgzSGxhQjQ5VkhncndldnJpSCtFZVNOVG1LNzlZaEo5SmRGMTQzSVpnOEdnMVQ3U2s4VWVZbldyYm1rNHM4djRnTk5yWEVPUENBQUFBQUR1TjhSU0FHREJxcndVblhiSmRXTjVWSGtIQ2Vhc29acDF0R2pVYWZTL3ZxL2IvTkdqdGowaTl1VjRpTlVsY0pTWGtJcEM0ME51eDBFTlB5WUFBQUFBdUw4UVN3R0FKWkVuRmRUTWRJU3E1NjdoTHVHLzhnMTN3UE1XUmRBSlljN3YwMzQ1bFNuT2N0M0k3amVkVHVmcUlVQmpxY00zbDZrb01qNmdBcU9KbTZnUkJnVUFBQUFBOXhWaUtRQ3dSc1YwTWoxbWNsQmV5a1U0WE82b21meFh2aUVTYjR2MjRpemRzc21HZ3o4K0l0T21zQUhmdzQxaG1OcGRvSkxkZmVBVjJCampBUUFBQUlEN0RMRVVBRmd6cjNwT0dJYStkZHFWbzNtMFVUR2RCWE0zVW5IeEZxMTZuZUd2OWRyUG5tT1MvbmJaeU80WGc4SGc2aUZBSTZyMTk1ZTUxNStEUDJBQUFBQUFIZ2I0cXc0QXJIRmlPcHF2SGFNdkgzSHBjQjU1WWsvK3kxL3pudmdQNGZFdDJzdnpkZXZtNlZhL1FjcnpYVFkyQUFBQUFBQ0Fla0FzQlFBc0lrOHFzcDNwaUw1MStoRlpMOWFVY2ZwTzRNOVpRM3hEck5xWmxIUGFUeWNhRHEwamVteFhCd0FBQUFBQUR4akVVZ0JnQTZmRHdPb0RuWWErY2RLVm93RkNDQ0ZVU0t6Z3JRM2NJUzhRbnNEaWhGNXJPTFJXdTNRQ2ZXbzcwYU5BT0FBQUFBQUFQREFRU3dHQURWWTdyOU5Yc0k2dmFlQzdjWWU5S0ppM2lXcmQyL3FVckZpL2ZabjI0L0gwUDlzd2N3b0FBQUFBQUI0SWlLVUF3QmFwRDhkc1B6NDY2UitzNDJ0Q3ZJUDVMM3pHZitsTDRoMWtmVXBlb3QveHBmYmpweEJPMVlwZXI5KzllM2RGUlVWRDNaQmhtSlVyVng0N2RreWxVdFh6VnBzM2J6NTM3cHhXMjFqZnplTGk0dlhyMTlkNlJ6d0FBQUFBZ0lhQVdBb0FiS1BNMS9FWjlQVDFFNjRjRGJCUUxib0w1djNHSGY0eTRidFpuek9HVXgrTnAvLytBK0dVTTg2ZE96ZHYzcngrL2ZvVkZoWTJ5QTB2WExqdzNYZmZ2ZmJhYTZXbHBmVzV6OTY5ZXhjdlh2emlpeSttcHFZMnlNQ3NLSlhLMGFOSGYvNzU1OXUzYjIrTSt3TUFBQUFBT0laWUNnQnM0M1ljUktqcVh4SDA1VVNYRGdkczRRbTRnNmNJM3YyRDAvZHBHK0dVb2xULzUxZWFSVS9vZDN6SjVLYTRab1FQaUlNSER4SkM0dVBqQXdNREcrU0dlL2Z1SllRTUdUSWtJaUtpempjcEtTbjU2S09QQ0NFVEowNk1pb3BTMmFIUjFIMG1vMFFpZWVxcHB3Z2gzM3p6alZxdHJ2TjlBQUFBQUFEcWhxclBuN01BOEhEVC8vQWZPdlg4M1FNdVQ3RGtrSTNzQTVvSVZZWCs2RWI2MUhhaXJiSjVuZ3FPNFhZYnhlazhuSWc5Ny92ZzZxNm9xS2l4bjBLbjAvWHIxMDhtazYxYXRhcC8vLzUxdU1PYmI3NnBVQ2pNV3k1ZnZxeFNxWm8zYjI0djU1SktwVjkrK2FYalViM3d3Z3NYTGx5bzhkbEhqQml4Yk5reUJ4MjJiTm5pWUMyaFVxbjgvdnZ2Q1NHalJvMXExYXFWdlc2UFAvNjRuNTlmallPcExSOGZIeDZQNTN4L0p1bHYzYnA1aEJDcVZTLytpNTgzK0hnQUFBQUE0RDVETEFVQWRobk83RFQ4OFpucGtEZnhBMDdub1M0ZEVkU2tVbVk0dnRsd1lvdWpXbUNSYlhudEV6anRFNGgzOEgwZFc1MDBlQ3cxWWNJRW1VeG0zcUxYNi9Qejh3a2g0ZUhoanE5ZHNHQkIzNzU5MmUyOWV2V3FiVjBxTHkrdlU2ZE9PZWl3Y09IQ3JWdTNpa1NpNk9ob214MFloa2xLU2lLRWpCNDkrdE5QUDNWd3E0U0VoUHEvakZ1MmJHblhybDA5YjhLR1dBb0FBQURnRVZlTHZ3VUI0RkhEYlo5ZzJQWUZZV2pqSVgwbEViRlVVeWZ5NUk2WXdVMllhRGl4eFhCeUs2bXlOVWNtODdvKzh6clp2WklLYnM1cDM1L1RMb0VLYXVhQ29icElUazZPdlFncE96dmI4YldWbFpVT3ptN1pzcVZaczVwZnlZeU1ET082T1FlKy8vNzdyVnUzU3FYUzFhdFhkK2pRd1dhZkR6NzRJQ2twS1NvcTZzMDMzNnp4U1FraHI3MzJXa0JBZ1BHeFRxZFRxOVU4SGs4a0VyRjd5dVZ5ZzhIZzRlSEI1WEpOaldGaFljNDhDd0FBQUFCQXJTQ1dBZ0Q3Uko2Y3VIZzYrYXp4aUw1MWhsU3BpRkRzNm1GQlRkeWwzR0hUdVFPZVo2NGs2cy91WmpLdTJlekY1S2NaOHRNTUI5Y1MzMUJPdXdSZSt3UVMzb3BRMUgwZnJndHMzTGd4TGk3TytmN1RwazI3ZnYyNjR6NXVibTVpY2MwL0hlN3U3bzQ3ZlAvOTk5OTg4NDNqVE9yamp6LysvZmZmbXpWcnRuNzllbjkvL3hxZmxCQXllUEJnMDVlY21KZzRlL2JzQVFNR2ZQdnR0K3llbzBhTlNrOVAzN05uanpNcEd3QUFBQUJBZlNDV0FnQkhPQjBHbW1JcFl0RFROMDV5dWd4MzhaakFTUUloRlQrS0h6K0tsT1FZenU0eW5OOVBGR1cyZTVibTBzYzJhbzl0SkZKZlR0dCszUFlKVkV3bnd1SGE3dnhRRUFxRnprUklKaHhPelR1RXJGeTUwc1BEbzhadVNxWFMzaW1hcHIvODhzdDE2OVlaUjdoMDZWS2IzVFFhVFhKeXNySC83Tm16cmM1KytPR0hzYkd4TlE0REFBQUFBS0FwUUN3RkFJNXcyZzhnMno0bkJyM3gwSERsQ0dLcEI0OWZHSGZVTE82SUdjeXRNNFp6ZStqckorejJWSlRTcDNmUXAzY1F2aHNWMXBJS2E4bUphc01KalNOK05SUmRBa0xJNGNPSDYzTzVYQzUvKysyM1Q1dzR3ZWZ6ZFRwZGNYRnhjWEd4NDBzeU1qTFlqZmFxbTErL2Z2Mk5OOTR3NzNQMjdObFJvMGF4ZStiazVCQkNYbm5sRlQ2ZmIyd1JpOFZidDI2dC9kY0VBQUFBQUZBRHhGSUE0SkJRVE1YRk16ZFBHNCtZNUxOWXgvZWc0bkNwMXIxNXJYc3pXVWwwMHQvMGpiK1ovTnQyTytzMFRQb1ZKdjBLZlpJUVFvaTdoQXByeVFsdlJZVzM1SVMzSmw0QjkzSGNENHhmZi8zVm1WVnZtWm1aRXlkT1pMZmZ1blhyL1BuejN0N2U3Nzc3N2x0dnZTV1JTSGJ0Mm1YVlJ5NlhqeGt6aGhCeTVNZ1I5aDBtVFpxVW01dHI3M2tOQm9NcHNkSnF0Y1phN3pZekxKcW1DU0ZxdGRyWXpjbkpZZzhsaG1GKysrMDNoVUl4YnR3NEp4ZExOZ2laVExacjE2NlFrSkJCZ3diVjV6NE13K3paczZkMzc5NCtQajROTnpxN0RoNDhHQjRlM3JwMWEvUEdpeGN2WHJseTVZa25udkR4OGNuTnpmWHo4M056YS9nZFhSTVRFMi9mdnYzeXl5K2JXbkp6Y3ovNzdMTVBQdmpBL0d1L2N1WEtwazJiNXMyYlovV0NwS2FtcmwrLy9wbG5ubW5mdm4yRGo2ME9DZ3NMTjJ6WThNWWJiOVR0UjA4bWsvMzg4ODh6Wjg0MEpjdTFvbEtwamh3NU1ucjBhR2M2NStibUJnUUUxTzJKakc3Y3VGRlpXZG1sU3hlckx6WWpJeU0xTmJWbno1NFNpYVRPTjYremtwS1M2OWV2dDJyVnl0NXVxdlZYenpkdGczUHR1ODc0KzRxNlYwYmc4dVhMR28ybWUvZnVObnNXRnhkblpHUzBiZHZXNXFMNC9Qejhnb0tDZHUzYTFXby9qZG82ZVBCZ1FrSkNZL3cycTVWLy8vMjNVNmRPamZxVk5xQ3JWNittcGFYMTc5L2YxOWUzYm5kb21yOHU3cWNEQnc2MGE5Y3VORFRVMVFOcGVBL0dteGdBWElqYmNiRCtYaXlGZFh3UEFTcWlOVGVpTlhmNHk2U2lpTDUrM0hEOUpIUG5NcUVOanE1Uks1blU4NGJVODNjUEpkN0dmSW9UM29xS2JFTkVOYTljYTJyZWVlZWRHbXM4bVV0TFM2dXhqMVFxOWZiMnJyRmJlWG01emZadTNicHQyTENCeitjYi95Nm5LQ29vS01pcWora3ZZUGFwR3NPakRoMDZIRHQyelBqWVdGdXFkKy9lRG1wTC9menp6NDk0YlNtOVhqOW56cHl0VzdlKysrNjc5ek9USW9TODlkWmJPM2JzMkw1OWV6M3ZjK0RBZ1duVHByMzQ0b3VPOTJvMFNrNU8zck5uanpPMzlmUHptekpsaWxWalpXWGw3Tm16L2Z6OC92bm5IOHFzUk4zUm8wZVhMbDNhdFd0WEx5K3ZDUk1tRUVKV3JWclY0T25Qdm4zN2R1L2ViZjRKUHk4dmI4dVdMZW5wNmR1M2J6ZCtadFBwZEhQbXpNbkl5SGpoaFJlc1B1Rm5aV1d0WHIwNlBqNitQZ01yTFMyOWN1WEsxYXRYTDErK1BHalFvRW1USnRYNVZpdFhybHkxYXBWQ29WaTRjR0VkTGwrMmJObDMzMzJYbjU5dmJ5R3dZN05uejk2MWE5ZkdqUnVIRFJ2bXVHZGVYdDdRb1VPN2R1MjZkdTFhNDR1c1Vxa1lobkZ3Q1VWUlZndW9QL3ZzczcxNzk1NDhlYkpWcTFibTdULy8vUE9LRlN0Ky92bG5tNU02Rzl1Wk0yZW1UcDM2d3c4L1BQbmtrNDMwRkhWKzAyN2J0czFnc1BpLzdDRkRobmg3ZTY5ZXZkcjBid2xzRXlkT2RCeHMzWjkzWFdwcTZxVkxsNVJLcFZ3dUx5OHZMeXNyS3lvcUtpZ295TTNOblR0Mzdvd1pNNHpkdnY3NjYrTGk0cjE3OTlxOHlaNDllK2JPbmN0K3p4aXRXN2Z1cTYrK3VuSGpSdU5GaXRldlgzL3V1ZWZHalJ2My9QUFBPMWlZYitMcjYyc3ZZcXVWUllzV2xaU1VyRml4d25pNGRldldXYk5tTFY2OGVOYXNXVlk5Ky9YclJ3ZzVjY0wrN0hnekRNTlVWRlNVbEpRVUZoWVdGeGZuNStkbloyZG5aMmZ6ZUx6MTY5Y2JmNThmT0hEQW1UK0UySjUvL25rdkx5L2o0KzNidDY5Y3VmTHc0Y09tV0tyRzN4aGlzZGo4LzFCYzlldENMcGR2MjdhdFZwZUVoSVRZK3hYNjNudnYvZkRERHlkT25HalpzaVVoNUo5Ly9oazdkdXo4K2ZOTlU5cnRTVXBLbWpKbFNvOGVQWGJ1M0ZtcndUd1FFRXNCUUEwNGJmb1NMcTk2SGQvbFJNUlNEd212QUU2ZnB6aDluaUpWS3ZybWFmckdTZnJXYWR1YjkxbFJsak0zVHh0dW5yNzdkN0ZRVEhuNEVVOS9JdlhsZUFWUW52N0V3NC95OUtjOC9ZalV0Mm5XcUVwTlRXM3dlMm8wR25zTDZNeXAxV3A3cDR4L29OeTVjNmVoaHdhMVZsWldObVBHaktOSGovYnMyVE1tSm9ZOWM0MFF3dVB4Um80YzJlQlAvY3N2dit6WXNhTjU4K2JKeWNuR0ltSnNiZHEwNmRXcmwrbXdvcUxDNm1PcVVYeDhmT3ZXclgvKytlZkpreWZiakRJcGlqSjlVcjF4NDhiU3BVdmQzTnpNZDJCa1U2dlZjWEZ4N0ZocTQ4YU5aV1ZsWDN6eEJXVzViWUl4LzlWcXRSd09aL1hxMVMrODhNTHc0Y09YTGwzS3ZrUERpbytQWDd4NDhZSUZDNDRkT3paNDhHRGpCOTBiTjI3ODlOTlBMVnEwc09wc3lvSnIreXdyVjY2OGV2VnFSa1pHZW5xNk1YR21LQ29tSnFaZHUzYk9YTTR3ak0xdjNMeDU4NDRjT2JKdjM3N1pzMmQ3ZW5xeVIrdjRlelIvL3Z3alI0NnNXYk9tVDU4K2RmaVFObS9ldkwxNzk3Nzk5dHQ5K3ZSeFhJTXZPRGpZK0FGcCt2VHBQLzc0STQvSGk0Mk5kWkNNRUVJOFBEek1mOFdWbDVjZlBueTRUNTgrN0h4aDc5NjlQajQrUTRZTXNYa2ZwVks1ZlBueVduNWxSQ3FWenBrengvaDUvdkxseSt3TzhmSHhZOGVPTlUwYWRmdzZOemduMzdTelo4KzJlcEdQSGozcTdlMjlaTWtTblU3SC9oY1g0OWFyZ3dZTk12Nnd1L1pkZC9ueTVUZmVlTVBMeTh2THkwdXIxYWFucDArYU5LbGp4NDcrL3Y3eDhmRTF2VUoyblQ5L2ZzNmNPWXNXTGJMM2htbFl4b1RpcWFlZW1qOS92cjNmMHViNjlldG4vR2VHZHUzYWxaYVcxdXE1YnQ2OGFmcDJuRHAxS2lzcnkzVHFzY2NlVzdKa3lhZWZmanBtekppUWtCRHpxMnorR0Y2NWNtWE5taldWbFpXVmxaVnF0VnFoVU1qbDhvcUtDcGxNWmpNYjR2UDVmLzMxMTlDaFF3a2h2Ly8rKys3ZHUyMk8wUGpEWXU4ZnhrYU9IR21LcFRJeU1paUtNbjh6ZCtyVXFhek1UdGxUUWdnaHAwK2ZOcFhMclBPdmkxbXpadjM1NTU4T25zV21YcjE2L2ZISEg4Ykh4Y1hGYytmT0ZRZ0VUazVNVTZ2VmZmdjJ0UmRMR1F3R21xWk5yem5ETURSTkcxOUd4L2Q4OWRWWERRWkR1M2J0MXE5Zjc2RG4yTEgvWis4KzQ1ckl1Z2FBejZUUXBDc2dvcWhZMW80VnU0Z04xcjRyS0hiRjNrRFF0UUNLSUdCWjBSVVFXUkc3Z0FxaUlvZ29Jb0lLS2xhYUNMSklzU0F0a0JCUzN3LzNlY2ZaU1lpaEdYWFAvd08vekdTU1hKTEpaTzZaYzgvOWpYalBmeUFRbGdJQWZJMUtLMXFQWWFLTVpMUWt6bmtFNC9oK05pcXRhQU1tMEFaTXdEQk0vT2FKTUNOWjlPSU9WaTMzbVJPWExlYXlzVThGR0laSk9kVlYxOEcxOURBdFBWeXpEYTdaQmxkU3daVFZjR1ZWTVZNRlYxYkRsVlhFU3FxNGtpcW1ySW94VlRCbHRXYisxK29SSEJ6Y3RXdFgrYmRmczJaTlptYW03RzNtekpuVGlKWkVSa1krZXZUSXk4dEw4cFJPTXNqRjRYRHF1NnNSTWpJeU5tM2FKTG4rMDZkUFRYL3lIMXBhV3RxS0ZTdlEyZi9EaHc4ZlBud29kVE0xTlRWeUQ2RlpKQ2NuYjlteWhjRmdsSlNVN042OVczSURIbzhuRUFpV0xWdEdEa3RObVRKRmR0ZkkzTnhjNm5wS2pBRERzQXNYTG93YU5VcjJVd2tFQXNyS3VybzZQeisvL3YzN1M0NzhVbE5USS9wSXZYdjNqb3VMVzdseXBaS1Nrb3lYYUNJL1A3L3o1ODhUcis3cTZ1cnE2b3A2UkF3R3c5UFQwOVBURTNYNGh3MGJoalpEM1FPcFlhbnQyN2NYRmhaU1Z1cm82S0NFaGJ5OHZQVDA5TTZkT3hzWkdVVkZSZTNhdGN2T3pnNzl5eGlHL2ZycnJ4a1pHVkliR1I0ZWJtWm1GaGtaU1U2V2tTUVpRY013ckd2WHJpa3BLY1Npdjc5L1hWMGRaWnUrZmZzV0ZoWStmdnc0T3p1YmNwZTF0WFhIamgxbHYraXlaY3NpSWlJeU1qTE16TXhrYkluaitKRWpSMHBLU3E1ZnYzN2t5QkVIQjRkTm16Wko3aDZFSzFldWZQejRFZDNtY0RnOEhpODBOTFN1cnM3VzFyYXlzaEt0MTlEUW9OUHBqeDQ5ZXZ2MjdlKy8vLzcrL1h2S2t4Z2JHK000WGx0YisvZmZmeE5QaGVPNFBBbXcrdnI2S0N4MS8vNzl5TWhJeVEyRVFxRkN3bElOMm1uZnZIbERkR2lqb3FMSUUxOHNYYnJVMjl1Yjh1UW9wNFpZVk94ZVoyTmpZMk5qZzFhR2hJVFkyOXYvK2VlZlRSK0RscHljbkpPVEl6WDQzdXlFUXVIbHk1ZU5qWTNIang4L1pNZ1Fjb3lQeFdJTkdUSms1ODZkOCtmUEp6K0VHTmc0WWNLRTZ1cHF5aE9LeGVLclY2KzJiZHVXT0NKSmZhd2tOVFcxSFR0MnJGbXp4dDNkbmZnNnlGQlFVQkFXRmthbjA5WFYxVnUxYXFXbXBxYXJxMnRpWXFLcHFhbWpvNk9ycTl1NmRldldyVnUzYWRQR3dNQkFYMStmbkY0WEhCeGMzOU9hbVptMWI5OWVudlRlM056Y3pwMDdrNytxVzdkdWxYcXRMaVVsSlRZMlZrMU5UVU5EbyttSGkvNzkreE54dXFxcXFvU0VoRjY5ZWxHbVkrWndPSEZ4Y2VTTENwSmZCQzh2cjZWTGwzNzEzOFF3Yk9USWtmSnNKait4V096ZzRQRHExU3NjeDgrY09WUGZadWdzY2ZRRFJyVDFBQUFnQUVsRVFWVG8wUkNXQWdEOG5HajlKeEJoS1V3b0VMMUtwQTFwL2h3QjhEM0F1dzFtZEJ1TXpkeUlWWDRVRmI4UkYyV0xpblBFUmE4eDF1ZEdQbU5OaGJpbUFpdk9rWldsVGFha2d1SlR1SklLcHRJS20rM1J5TmVWU1Z0YnUwSERzdVE1YVI0N2RxdzhSUTNZYkhaQ1FnSzZncjEzNzk3UTBGQjBPWEgwNk5Ia3phcXJxMlZjT203UVZXWFVnWkVNZTMzNjlPbkdqUnZ5UDg5L0FZL0gyN2R2bjUrZm41NmUzc1dMRjZWMnoxSlNVcHlkbld0cmF4czNRa3FHdExTMFJZc1dDUVFDTFMydDRPRGdzV1BIVWphNGR1MmFvNk9qbnA3ZWloVXJ5T3RkWFYzSmcwUGZ2bjByZFFBbU92c25kd21hS3p4MCt2VHBrcElTZjM5L0hNZXJxcXJJcVJZb1JzUGxjdEVpblU1M2QzY3ZMaTQrZS9ic3I3LysycVpObTJacEFGbHBhV2xSVWRIKy9mdUpOYjYrdnBxYW1nY1BIa1NMbno1OTh2VDByS21wK2Z6NU0vb1FVVkcyczJmUGtzZTg3Tnk1VTB0TDY5NjllN201dWVUL2lNVmlFY04xRHgwNmhHNmtwS1JFUlVVWkd4c1RNU25VUTFCUlViRzJ0aVkzTHlzckt5a3BpWHhoZlBmdTNhaFFDSmZMUFhyMDZPKy8veTRqYkJRUUVFQjB5WkNEQncreVdDeXBxUW9CQVFIa1JiRllMQmFMQncwYVJEeS9yNi92aHc4ZkpCL0lack10TFMydlhMbENTVEdnMCtsRXRMU3VycTZtcGtaTFMrdnMyYk83ZCs5R3c2K2tScnJKL3pzUmxscTdkaTB4YUhUOSt2WEVOamR1M0JneVpBaUswVnkrZkZteXIxdGNYS3lzckt5bnA0ZUN3aHdPeDlqWStOZGZmNVhSVlpOMCtQQmhxY2xXSXBFSWpjbENYeFllajBjWm90VkNsV3ZrMzJuUnNDWmlzMGJYTmxMSVhpY1dpOGxKYWlqZysvejVjeUw4MTdWclZ4U0dRRU1heVo5UjU4NmRwMCtmVG43bVRaczIyZHJhTGxxMENBMHhNelkybGpOTHNZbGlZbUtLaTRzOVBUMXBOQnFsODQvK0VWVlYxZnBxSnhGSERES0JRSEQxNnRXK2Zmc2VQMzY4b1kyeHRyWStjdVJJUkVTRW5aMmRuT01FMGNmZDBCZENINlhVYkc0K244L2xjdlB5cU9WS1VhZ0xmWTk0UEo1WUxNN1B6N2V3c0NDK1U2cXFxc3VXTFpOOHdvc1hMOGJIeCt2cjY0ZUVoS0JRWXhNUEZ5dFhyaVJDc2MrZVBVdElTSmcxYTVhRGd3TjV5NEtDZ3JpNHVQSGp4MHNHZGdtbHBhVnk1dHJ6K1h4NU5wT1RXQ3pldkhuejVjdVgrL2Z2LytMRkN4Y1hGMks0SzZHcXFtckRoZzB4TVRFTEZpem8wcVZMTTc3Nk53TmhLUURBMTlINmpNR1l5aGovZjFmR1JFOWlJQ3oxODlNMm9Ha2JZTDFIL2U5c2tjTWlRbFNpNGh6c2MxRkx2UzZQaS9HNEdMdFMzakRXZDJQanhvMlVpMjlTdlgzN05pRWhnY2ZqTFYyNjlPblRwN3E2dW52MzdpWG5weEJSSkNKeG5TQVVDbEZ4QjZuaGtyZHYzMG85RTBMWHRNbFhYSEVjcDlGb1k4ZU9QWERnZ09UMjgrYk5LeWdvYU1TQXBrYmcrNjhTRlZHdnE4dERYSmpWN0kySmpZMTFjM1BMeThzYk5XclVzV1BIdUZ3dXBhb29tODNldlh2MzhlUEhUVTFOLy83Nzd3WWwzSDFWYW1ycTNMbHoxZFhWSXlJaXZMeTg1c3laNCtibXRtclZLdFRQcWF5c2RIZDNQM3YycktXbDVkR2pSelUxLzFYUTdkZGZmeVZ1MzdoeHc4L1B6OHZMYS9ueTVaU1g4UER3aUlxS09uMzZOS1VxZVJOVlZsWWVPSERBMHRKeXpKZ3hGUlVWWm1abU5qWTJ5NWN2THlrcEtTNHVUa3hNUkMrOWMrZk9rcEtTcXFvcTRvRk5yK2t1RW9sUXo3YW1wa1lrRWhVVUZLQnZrSktTMHJ4NTgrTGk0c2FNR2FPaW9oSVdGcWF2cno5djNyelUxRlN4V0R4a3lCQ1VlMUpkWFgzcDBpWDB6VUtaY1k4ZVBTSlMwclp1M1lwZXBVK2ZQdkh4OGNTTHpwNDkrOVdyVjNLMjBORFFrTkxKT1hueVpGSlNFbm5OMkxGajBaaVVkZXZXcGFlbmI5eTRrZEw5SnJ0OCtUSWxRSUJLQzZFQXQyd29PWVc4SmlvcVNwNGhTS2lYeGVmenlXR3BpSWdJZTN0NzFDMXN4SGc2MUlmZnNtVUxzWmlXbGhZWEY0ZENNT0hoNFFNR0RFREZ5QWpCd2NHNXVibVVXR3ArZmo2R1laSkh5OGJKeU1pd3NMQWdGaVg3ZmtWRlJTb3FLazE1aVNidXRMS1ZsSlFrSnlkVFZ1Yms1RWh1cVpDOXJxNnVUbktZbFpYVmw3b1FWNjVjSVg0TjM3OS9IeGdZU0c3dzlPblRvNk9qSXlNalVhNW9UVTJOdTd1N2xaVlZYVjNka3lkUGFEU2FzYkV4a1pzNWVQQmc4cStZcTZ1cjdCd3grUVVGQldscGFTMVlzSUFvRWtUWndObloyY1hGaFZnME1EQ1EvNGpSVURpT3U3aTR6SjA3ZDkrK2ZlU2dESS9ISXdKOHpZWE5adGNYK1Nvc0xKUzh5OUhSRWIwUHUzYnRPbmJzR0ZvWkd4dmJxVk1uZFB2RWlST1NlNTJQajgrZVBYdTZkZXQyNGNJRjlJRWl6WEs0YUtMOSsvZVRZOGV5dFcvZkh0MG9LeXR6ZG5ZZVBuejRraVZMNUh4c1JFVEVodzhmRml4WW9LV2x4ZVB4SEIwZEwxeTRzR3JWS2k4dkwwOVBUeGNYbDl6Y1hEYzNOeUpLSGgwZHZYMzc5ZzhmUHJpNnVqbzRPSHliODdkbUIyRXBBSUFjbU1xMEhzTkZyLzVYTDFtVTkwejhNUjgzNkt6b1pvRnZTRTBUNzI1RzcvNy9BenE0YlBIN1hISFJhMkhSYTZ3NFIveXA0Q3RGMDM4NlFxR1FFZ05DRnd5LytrRDBLQTZIOC9UcDA2RkRoKzdidDA5Zi8xOHpHNkpUNnRhdFcwdU9NYW1vcUVDWjRWS0huMWhhV2txT05pSXUrNU83VXVQR2pVdFBUNit2aFUydnROMFFqVHg1YXZhb1pWSlNFam9GL1BQUFA1Y3NXZkx5NVVzcks2dk5temVqN0ErQlFCQWFHbnJnd0lFUEh6NXMyTERCMmRtNUtWT1BTWXFPamw2eFlvV1JrVkY0ZUhqSGpoMURRa0syYk5teWMrZk9DeGN1ZUhsNTVlWGxlWGw1OGZuOC9mdjNMMTI2VlBZWjUralJvenQyN0xoang0NmhRNGVTY3dmeTgvTURBd09Oakl5SWMrWG00dVhsVlZOVDQrSGhnWkpRS2lvcVRFeE1LSU8vYW1wcWV2YnNPV3JVcVBidDI3ZHYzOTdJeU1qSXlLanBJMjVZTE5hZ1FZT0lSWFFiWFg2dnFxcXl0N2Uzc3JMNjY2Ky8wTDBDZ1dEejVzMjZ1cnBFTkxaejU4NG80K2JHalJzTEZ5NDhkZW9VNmpPN3Via2RPWExrcXptU3RiVzFMMTY4UUxmUklOODNiOTRRQTUxTVRVMi8ybjV0YlcxVFUxT1U4T0xpNG5MaHdnVlVPWWc4TEl2c3pKa3pIVHQybEZvWXFIRnUzYm9sejJadjM3NjFzYkVwS0NpUVVReDc1Y3FWOVpYTVQwaElrQnBKcDlQcDVPeXFvS0FnMU04TUNBaW9xNnR6YzNPampDZTljZU1HcWsxRFhvbHlOTVJpTVhtSW1hUzJiZHNTbldFWjlQWDFVZFhockt5czJOallXYk5tRVIzajJOallyS3lzcHZkeW03alRvbjg1TlRVVjNYNzY5Q241eWE5ZnYvN1ZpUXNVdU5lcHFLZ1F3MXE5dkx6Q3dzSkVJbEZvYUdqUG5qM1JFWlU4YmNpZ1FZTWtTNTQvZlBqdzJiTm42SGZRemMxdDhlTEZYbDVlcUxTNWc0TUQrcGxMVEV4ODhPREI4dVhMeWFsdEF3WU1hSHI3VVY3a2d3Y1BoZzRkaXA1Y0tCVHE2T2o4K2VlZjZGNE9oN04rL2ZwNTgrWVJBZmZMbHk4VEgxWUxtVGh4b29lSEI2V01RRzF0TGVYVWdoQWRIWTJDdVhMcTM3OC8rZnJCN05tektRR2cxYXRYZCtqUWdSeUo0L1A1YytmT0pSYkhqUnVucGFXVmtaRVJFeE16Wjg0Y1kyUGp1cm82WDE5ZnlWeS9iZHUySFQ5K2ZNU0lFYWRQbjZiTUlkTXNoNHNtY25Cd21EcDFLcnFkazVQejRzV0xtVE5uRWljRER4NDhxS21wUWFXNFZxOWVUZVFBcXF1cjM3bHpKeU1qUS82d2xLK3ZiM1oydHJXMXRZYUdoclcxOVlNSEQ3WnQyN1o1ODJZVVlEVXlNbkp6Yzd0Ky9mcjI3ZHYxOWZVUEh6NzgrUEhqUG4zNm5EcDFhdURBZ2MzNC8zNWpFSllDQU1pRlpqYVZDRXRoR0NaS0RLUFAzcTdRRmdHRlVtbUZkemJGTzV2K0w0TmZKTVJxS3NTc01xeTZURnhkTG1aOVJyZEZyREtNVlliVmxCT3BkdCtKeXNySzB0SlMrYmVYckpaeSt2UnBTcW9SVVM5REhqaU9yMTI3ZHMyYU5aS0RJRkFVcWJtR2lsUlhWNk5BbUphVzFyVnIxODZlUGR1Z2h3Y0hCMU1TYzVwYkkrTkx6WDRwY1BUbzBjZU9IUnMxYWhRNmxUYzFOVjI1Y3VXZVBYdHdIRGN5TWpwdzRFQitmdjdFaVJQRHc4T2JLeStEYk1DQUFaTW5UL2IwOUVTUkdpVWxKVlJFWnNPR0RUTm56a1JKTjlldlg1Y25IVTlkWFQwd01OREt5bXI3OXUza0R1cVdMVnZFWXZHeFk4ZGtmNkNYTGwyUzNZa3FMUzBsOXhZZVAzNTg4dVRKSVVPR3hNZkhSMFZGSFQ5K2ZOeTRjY3VYTDlmVjFkWFgxemMwTkt5c3JMUzB0Rnl6Wm8yZG5aM2M3NGU4V3JWcWRlTEVDZFJ6ZnZMa2lhK3ZMNFpoS09NSlJSaVhMbDFLOUk2T0hUdjI3dDI3TTJmT1NINmQwWGVFNkYyZ0RiNWFWNmlvcUlqb29pRGtjWjMxbFNRakd6ZHUzTGh4NHdRQ2dhT2pJL3B1amh3NWtsS1ZCc093N094c1gxOWZMUzB0WTJOamQzZjNyejV0ODhyS3lySzJ0djc0OGFPM3Q3ZU1mQk1lajZldHJVMFprcE9Ua3hNUkVmSFZVcjVraFlXRnFHeTJaSTB6b1ZBbzJZOUZZU2xmWDEvMDZkZG4wNlpOMjdkLy9hVEZ3TUFBOWE3UG5Uc1hHeHU3Y09GQ29oa0ZCUVhaMmRteUp6eVZSOU4zMnBpWW1QcDJBeHNiRzVTYTVPam9XRlpXaGdZMnhzWEZrUXZWS1hhdk16QXdFSXZGenM3T3NiR3hUazVPQnc0Y2NISnlVbE5UUTNsUFgzMTRWbFlXbWhzRXBWdHUzTGhSVzF2Yng4Zkh3c0tDQ0l0d3Vkd0hEeDZzWHIyNkpXYmlreXo1cDZhbVJxVDhvSnl5UG4zNkVHdGV2WHJWMG1FcE5NYU5zb2JENGRRM1g4SFZxMWNiTkkvYnNtWEx5R0dwamgwN1VnYVlNeGdNUFQwOThrcktKYm9KRXlaTW1EREIwOU16SmliRzJkblp5TWdvUHovZjE5ZFg4c3BFVWxKU2x5NWR3c1BENVl6L052UncwVVR0MjdjbjRwdjM3OTgvZHV6WWxpMWJpSUdjUGo0KytmbjVLTTJXL0tFckt5dlBtalhyK1BIaktTa3BVc3VIVWJ4NjlTb2pJMlB5NU1sb0I5NjRjZVBLbFN2SnZ6VkxseTd0MGFPSGpZMk5rNU1UV3JOMjdWbzNON2R2UEVWRHM0T3dGQUJBTHJRZXc3RFc3YkN5RXJRb2ZIcVRQblV0cGthZHF3WDhSOUhvbUdZYlhMTk52ZkdDMm1weGRUbFdVNEh4dVdJK0QrUHpjQ0ZQTE9Cai9EcXhnSWNKZUJpZkorYnpNRUdkbU0vRGhYeE13QlB6NnpDK3JCbWRta0pxT1lNR2FkZXVuVHluRndRZWowZStySzJscGJWdTNUcXBXNklpUWVRS05VMkI2cGUzYXRWS1JVV2xxcXJxN2R1M1FxRVFKV1RKcUJCY1YxZUhlcElONms4MkFuUDkzdzBxZGl2T1RPYWYySXBoR041QnlyemdUVVFwdDdGaHc0YWJOMitpRVZpOWUvYytjT0NBcWFscGZSVkRtcWhkdTNaRVZaRzh2THk3ZCsvZXZuMzc3dDI3ZERyZHlzcnE3ZHUzbVptWlk4YU1HVFJvME9EQmcvdjE2OWV0VzdjdVhicVFleDFjTHBjOFRtVFJva1VXRmhhUEh6OUdpNDhlUFVwSVNMQzF0UlVJQk1SS05CcVVFcVVLRHcvLzZreDg1TEFVT3U5Ly9Qang2OWV2V1N5V3Fxb3FHdU5Bdkptb2xwRGtYRXRDb2JDcXFrcjJqUFZmeFdReVVmY3ZNVEh4NWN1WDZQYVRKMC9RdmRPbVRZdVBqeWV5bHRDODJwMDdkNVlzRG9MS3hCTGZDSlFZOHRXRXVJNGRPeExEOGV6dDdaODllN1o3OTI2aWJ5YTdyRGpodzRjUHExZXZ2bi8vdnJlM2QyNXU3b2tUSjBhTkdyVjU4MmJpSW45NGVQaXBVNmYwOVBUT256OHZ0V1JZaTNyNDhPSENoUXVycXFwUXVFVDJ4bnA2ZXBUYVVqRXhNUTJkVloxR28wMmVQTm5Cd1NFM041Y3lUbFlnRUVoMlZsR3htM1BuenRVWHluLzI3Sm03dXp0NXB6MTA2SkRVRWorSXQ3ZjNnZ1VMVVBrYmNyZVd4K00xU3krMzZUdHRjWEd4cnE0dVN0QzdkKytlajQ4UCtyMGd6OENncHFaV1hWMk5odW4xN05tVFVrWkhnWHRkYVducCt2WHJrNUtTSWlJaVVNN083ZHUzWFYxZEZ5eFlNRzdjdVAzNzk4dElhaE9MeFM5ZXZDRC9mRy9ldlBuWXNXT2xwYVhOTlVCUHRwaVltTlRVVk1xUm9iaTRtTWhMUldQdzkrN2RTd1JKcTZ1cmlkbEk2NXVrRWgxd2lMcG1rcGhNWm9QMnZmTHljamFiVFptYmozRGt5SkVHVGRCSitkSTlmZm8wS0NpSXZJYk5acVB3RUxGR2FtN2Q4K2ZQOWZUMDBOQjRWTkxPME5CUWNqTnRiVzM1Y3hJYmVyaG9JaHpIbzZPajBjOFpPcU83ZVBFaThjTlJWRlJVVlZWRlhQeHIwNllOTWI1K3dZSUZ4NDhmUDNYcWxEem5qU0VoSVJpR0VhbFY0OGFOSSs1aXNWaHhjWEdSa1pHM2J0MFNpVVJXVmxZNGp0KzRjU01nSU9EaXhZdURCdzhlTUdCQTkrN2RPM2Z1Ykdob3FLdXIrMk9ONW9Pd0ZBQkFQamhPSHoxSGVPWC96K1FFZkdGcUZOMWlnWUpiQlg0VXFocTRxZ2FtMzVFY3Q1THIxN0psWm9YcjFxMmJQTk0yRVhKemM0bFo4QkFyS3l0NUx1MmljNk1yVjY0Y09YSUVEV0dZUEhteTdGRnlSVVZGcU1SSi8vNzk2OXRHNmwxU1QzbFI0WklPSFRwZ0dMWnc0Y0tGQ3hkeXVWeGJXOXVjbkp4Rml4WlIraXBJZEhTMGk0c0xqOGZidEduVGp6aVpTeFB4ZUx6YnQyK0hob2JldW5WTElCQ01IajE2NWNxVnVibTVXN1pzbVRKbENybldDZUhWcTFkTlNRVkM1WVF6TWpLZVBuMzYrUEZqbE1mWHExZXZyVnUzMnRqWXNGZ3NYVjNkb3FLaWE5ZXV4Y2JHb2gwSjBkTFMyclJwRTdwT1hsaFlTSzR3aFdIWXFWT25LQzhVRmhZV0ZoWkdYa091NU5LaFF3ZHJhMnNuSnlmWk9WbWVucDdrWUdYZnZuMnpzckowZEhUdTNMa3piOTY4N2R1M1UzcVZLSkNYbFpVVkZSWDF6ei8vRkJRVW9ML3YzcjBiTW1USVZ3Y2NOUTZMeFNJWEphbXRyYVhSYUdqRUI5RjFKRU01RHNUZVRrbWVxbytTa2hMcTl1Zms1RHg3OWd6RE1DTWpJOG1aeTJVb0t5dXpzTERnY0RnblQ1NmNPblVxS2pDMGI5KytoSVFFYjIvdnVycTZQWHYySkNjbmp4a3p4cy9QajFMcDdCczRlL2JzSDMvOHdXUXlUNTA2MWFCK2JGTVlHUmtGQlFXZFBYdld5Y25wN05tejVNTXNuOCtYN0dmbTVlVnBhbXJLT0Jxakx4VDVVTmFuVHgrVWpzUm1zOFBDd3JwMTZ6Wm16QmppWHRTNVJlRlVjblVlUHAvZjdNa1haUEx2dE1YRnhSMDZkRUFCZlpUNmhDcjBrK2UvUzA5UHI2dXJvd3kydW5qeG9tTDN1aytmUGxsWVdQQjR2SWlJaU9IRGh4c2FHcDQ5ZTFaVFV6TW9LR2pHakJuT3pzNnlod3BtWjJkWFZsWU9IRGl3cEtTRVdQbnc0Y091WGJ0T21EQ2hHZHNwVlZWVjFaWXRXM3IxNnFXdnIwK2VQRTViVzV1b2VWUmJXK3ZzN0R4eDRrUmlJcmFZbUJoVTVaMWNYMG1xK1BqNCtrSnl0cmEyL3Y3KzhqY1Z4ZnNrdzFKb0wyclZxbFZUMHJFVEV4TXBxYUFjRGljbkowZnExTEhrbDM3eDRnVlJmeW9ySzB0ZFhWMURRNE1TaVJPSlJKTGhPUm10bGVkd0VSVVZSUzY0OXZuelp6UW1sN3dYb1pIbUtBZUtxQ3FJUnBLU3YwUTRqdnY3KzZPQnFPaG5nbHp4amN2bGlzVmlJbXV2WDc5K3hJOXluejU5K3ZYcmQrM2F0YjE3OThvK3JlSnl1UkVSRVYyNmRDR0szTlhVMUx4OCtmTGh3NGRKU1VtcHFhbDhQaDlOZTdKMDZWSjBzTXJNekF3T0RyNTY5V3BzYkd4c2JDenhWTWJHeHBKUjFPOFpoS1VBQVBLaW0wMFZ4aDdEdVArYm1WNllIRUVmT3cvRG01clFEc0MzdDNmdjNnYjFIbTF0YlYrK2ZOblFWeEVLaGJHeHNmNysvaWcyTkdYS2xFMmJObkU0SE5saEtUUW1SVk5UVS9KVVRDUVNvV3VNVXVjdisvanhvK1E1ZlZaV0ZxcWhRNnhSVVZIeDgvTmJzR0RCMzMvL1hWbFo2ZXJxU21USGlFUWlQeisvdi8vK0c4ZHhEdzhQeWd4aVA3ZFBuejdkdW5VckxpNHVNVEd4cHFaR1JVWEYxdFoyMWFwVmFKeElWRlNVZ1lIQndJRURLVmVKMGF4QWZENmZtRitzRVc3ZXZJbEt5YWlxcWc0ZlBuemN1SEVUSjA1RU0rbFVWbGFpNFlUZTN0NkRCZzFDYzlnOWVQQWdMUzN0NWN1WE9UazVsRzduNHNXTGJXMXQ1WDlwY3NXZklVT0d5RFBESTVxM25vRGp1SjZlWG5sNXVaT1QwNUFoUTFhdlhvM0N1S0dob1VRRWloZzJvcUtpWW14czNMbHo1MG1USm5YcTFLbDVLNjhUREEwTkJ3OGVqTXB3U0ZWV1ZoWVFFRUNPT0tDcjMwUkNEUm93SmYvWlBESDFXRVJFUkVaR2hqeUR4WkRXclZ2djNyM2IxTlFValF6RmNkelQwN05YcjE0T0RnNm9tODFnTUw1YVVJekg0OFhIeDVNakd2V1JITDBvWTh1ZE8zY2VPM1pNWDEvLy9QbnpjdGJsK2ZUcDA3NTkrOGhyWk05YUpSQUl2THk4aUVXaVVCYzZXdnI0K0t4ZXZUbzJOcFlZdENVMU1KU2JteXM3bllmeTRhSmFQS2lJMlBuejU4UEN3bmJzMkRGNU1uVVdGNVJuU3M3bWt4b1VheTROMm1sTFNrb2tLOFNscGFYbDV1WVNNN3JTNlhRNm5VN2tRbVptWmhLRnp4VzQxK25yNnpzN081dVptWFhyMWkwdkwyL0dqQmxjTHRmYTJ0cloyWG5xMUttVEprMnFxS2hBV1ovVjFkVnNOcHVjQWRxdFd6Y2FqVFoxNmxSS1dPcjQ4ZU01T1RuZklDc2tKQ1RrdzRjUEFRRUJsQWhScTFhdEZpNWNpRzVYVkZRNE96c1BHemFNV1BQdTNUc1VsaUlDVlpMRVluRlFVRkRIamgwdExTMmxidERRZ2tIb2RLVlBuejZVOVNpUzBxQU1aVW1Pam83a3dBMktEYzJlUFp1Y2djamxjaW03YUZaV1ZrVkZCUkdXZXZueVpZOGVQVmFzV0VFT294QW80VGtVU0dyMDRlTGh3NGZCd2NHVWwzajgrREU1Y1ppUWtaRkJsRDlEa1d2MEk0c2llblE2blppLzJOL2ZmOWV1WFM5ZnZpVENUQXNXTE1qUHo3OS8vNzdVOTgzYTJucm56cDJSa1pHeTAwNHZYYnBVWGw1T3BDNkdoSVE0T0RpZ1YrL1VxZFBpeFlzblRacGtibTUrNU1nUlYxZlhrSkFRR28zV3ExY3ZIeDhmYjIvdmUvZnUzYmx6SnlrcEtTY25SeVFTclYrLy9nZUtTVUZZQ2dEUUVFb3F0Q0ZUUlVrWC9yZFk5VW1VZm8vV2x6cUZPUUNnc3JJeUlpSWlKQ1RrL2Z2M3FITFE1czJiVWRkTzZ2ektaT2dVMXRYVmxWSzJobHp5L1BidDI1SVBsRnJ5SE9XWlU2Yk43dENodzhtVEoxZXNXSEhod29YMDlQVGR1M2YzNk5IajVjdVhIaDRlbVptWjJ0cmFucDZlNUx6eG41NUlKTEt4c2NuSXlGQlRVNXN3WWNMVXFWTW5UcHlvb2FFUkZ4ZG5ZMlB6NGNNSEdvMVdXbHBLdVJxTWtvYldyMTgvY09CQTh2Q1pobUt6MlczYXRCa3laSWlwcWVsWE93eEdSa1kyTmpiMUZUSXpNaktTSjdSRUVSTVRnOEpKRklHQmdhaTdQbkhpUk1uNTJqcDE2blR2M2oxMHZyNSsvZnFxcXFvclY2Nmd5anRsWldYbnpwM3IzTGx6MTY1ZHg0OGZqMFk5M0w1OTI5RFFFTWR4TnBzZEdCZzRmLzc4NWhxcFNyRm16Wm8xYTliSTNvWlNIaGhsUzVIRFV2TDMzRXBMU3k5ZHVqUjA2TkRVMU5SUG56NUZSMGRYVmxidTNidFh6bjZ5dGJVMW1qYzlQVDM5MGFOSER4NDhRTjJ0NGNPSDE5YldQbi8rZlB2MjdSY3VYT2pkdTNmMzd0ME5EUTMxOWZYVjFOUmF0V3FGcnBPam1SYTZkKzllWDRlV0xDc3JTK3FoZzZLZ29HRFZxbFZQbmp6cDM3Ly9xVk9uNUsrUi8vbnpaM0kyWDMxamVRZ2lrWWc4aXhsNUVnbGRYZDJnb0tCcDA2WXRXclFvUGo0ZWhXUHE2dW9vZ2FIS3lzcnk4bkpLcFJzS05DeWFVajRaQ1FrSjZkQ2hBM3JyV0N3V2VVRHIrL2Z2VlZSVXlFV2plVHhlRStmZ2s2RkJPMjF4Y1hGNmVqb1JFbEpTVWlKbWFDWEdBdi8rKys4ZlAzNGtGcjI4dk1qejhTbHdyME5Gck5MUzB1YlBuKy9rNURSdDJyUzFhOWVPSERseTc5NjlVNlpNT1hYcUZGRStITU13OHF5SVNVbEpQWHYybEV3Q3BkUHBiOTY4SWFmRG9QOGxORFNVUE14NXlaSWxUZXlpang0OWV2NzgrV1BHaktHRXBkaHNOa3BESXpKdW5qMTdSaHpjMEpVaEZEcXBMK1ZRSUJBRUJRVjE3OTZkTW10bm82R1pRd2NQSGt4Wmo2YmxSYnZ4cVZPbmlvdUxaVCtQZ1lHQjVJeXVGTlhWMVhWMWRWSXZsWkdoSHdzaUxmSHUzYnRXVmxibTV1YVVRVzBCQVFGS1NrcFNYN1RSaDR0ZHUzWTVPenNURzZla3BOamEydTdjdVpPUzQxeGNYRHh5NUVnN083dWRPM2NTSzRsOUJuMnlUUWxNejVneEEwMWpJanNzRlJnWXFLbXBTVlNYbXpWclZuWjJkdCsrZmMzTXpNZ0R3K1BqNDkrK2ZVc3VkYWVzckV3RTNHdHJhOVBUMCtXWmR1TzdBbUVwQUVBRE1NeHRlY2tYc2Y5UEpoY2xSMEJZQ2dDeVo4K2VYYjE2OWRxMWE2amtwNW1aMmFwVnE0WVBIeTdudzR1S2lsQUhvMW1tRGFxdXJrWWxTeWpUb21FWVptSmlFaFlXNXVUa2xKYVdabU5qTTJ6WU1IU0p6OExDd3QzZC9hdW5tRDhaR28xMjlPalJmLzc1eDhMQ0FvM3VmUGZ1M2FaTm15NWZ2bXhxYW5ycDBpVktibDFGUmNXU0pVdnUzNysvZnYzNnByOTZxMWF0VnE5ZXZXYk5Hc2xwcDVBVEowNmNPM2VPc25MS2xDbEhqeDRsRnB0eUdWd2dFSEE0SERzN08yTEFUbUZoNGFsVHA0ZzBCdzZIWTJCZ2dDWkVSMEpEUTRsaExMdDM3NDZMaTdPMnRrNU1URVNaQzcvOTloczVqQ1VRQ0E0ZlBxeXNySXpqT0kvSFc3SmtTVUpDZ3BHUlVZTVN1eHBFeHB1SlVHYUx6OHpNMU5QVEkzb2d0YlcxOGcvWDJyRmpCNXAzS1RVMWRjMmFOYU5Iano1NDhHQlZWZFZYQjkzY3ZIbnozTGx6aFlXRmVYbDU2TTFVVTFNYk1XS0VsNWZYbENsVFVEQW9OemYzNXMyYnljbkoxNjlmSjlmbjJyaHhJMHBicTY2dXhqRE0zTnpjemMzdHEwMTk5T2dSbWdOUnhqWlhybHh4Y25KaXNWZ3JWcXh3ZDNkdlVEZXNWNjllaVltSjVEVXhNVEdMRmkycWIzc2xKU1Z5UERjb0tJaWNhRFpreUJCSFI4Yy8vL3h6MDZaTmFQUVRuOCtuaERMUllDVUdneUZqR2o2MEswcFdNY3ZPems1TlRmWHc4S0RUNllHQmdmdjM3MDlMUzBQUkt6NmZuNWFXUnNubTQzQTRMVHFJVC82ZDFzbkppUmhJZStuU0paU1FLS2Z2WWE4TENRblp0bTJiaDRkSHg0NGRIUndjTGwyNjlOZGZmeTFac3NUS3lxcGR1M2JkdTNjblJ4OVFlMWFzV0NIakpZNGNPWktXbGtaWlNSNWRoV0hZM0xsem14aVc2dE9uRDNsT0EwUlpXWm5MNVJKcGJ1aHpDUThQSjJiTDVmRjRVa09pellYUDU5KzlleGNGSTVEeTh2Sjc5KzcxN2R0WHNuSVRpOFVpeHNTRmhvYW1wYVhKS09FdkVvbDY5KzR0R1NFNmRPZ1FPZnFNRW5uOC9mMHBueG9GdW1aMjc5NjlmdjM2UFh2MnJLaW95TnpjbkRMd0hMVktYVjFkNmc5cm93OFhTa3BLNU9NWStxMXMzYm8xSlNFZFJlc1lESWJVTVlOc05odDlCWWpQR2oxUHYzNzlpRzNRSUQ1eUNxR05qWTJQancrNmJXUmtoSzVlb0hNOHFlTGo0MSsvZnIxdTNUb2ltVmRaV2RuRHd5TTRPSmd5QUQ4N081dkJZRkN5VXdtYk4yOXV4QVVxaFlPd0ZBQ2dJYlQxYWIxR2lqTCtkMVZLbFBkVS9ERWZOK2o4dFljQjhIMFJDb1h5ajJlUlIxNWVYbFJVVkV4TURLb01oV0hZMkxGalY2eFlJUmxkUXFPOTZxdVZnTW9EZCszYXRSRVZQZEJKRWpsSDQvcjE2M3crMzlEUVVPcG9LUjBkblNWTGxyeDU4NGJGWXFHWVZQdjI3UmN0V3RURUt0US9xRjY5ZXFGM3FieTgzTmZYRjUzWHVyaTQyTnZiVTBxQTUrZm56NTA3TnpjMzE5N2VubnhadFlrc0xTMGxDNHR3dVZ3L1B6OVRVMVBKNURYeStEdWlhSGRUdXMwMk5qYkVpV3hLU2dvbEs2RkRodzdrU21RcEtTbkV1VFdxenhvZUhoNFJFV0ZzYk55bFN4ZEsyOURBamFTa0pITno4eFVyVnR5OWUzZlhybDB0RjVOQ2NTVURBd09wMDRlSlJLSWxTNWFRQzdFSkJJTG56NStUTTI3a0QwdkZ4OGVIaDRjdlc3Wk1UMDhQclhGMmRtYXhXSzlmdnlaZnpKZksxTlRVemMydGZmdjJ3NFlONjlXcjE0QUJBM3IyN0VrSkxIYnQyclZyMTY1b2VvU1BIei9tNU9RVUZ4ZC8rdlNKNkN1aUEwNTl0WTBwek16TUpDUFVoUEx5Y2xkWDE0c1hMMnBwYVowK2ZmcWJGZmd0RUFzQUFDQUFTVVJCVkpPU3djbkpLU1ltNXNPSER6VTFOZXJxNmx3dWx6TG5BT29yWHJ4NGtVaFhxWTlrUFJlVWxZQ0NyZjM2OVdPeFdPZk9uZHV3WVFPYVJZdk5abE9TVFdwcWF1cWIycXhaeUwvVGtpT3E5Ky9mTHlzclE3ZFpMQllSbm1PeFdGd3VsMWdrUnIwcGRxK3JycTdldW5YcnhZc1hVV0pMV0ZqWW5UdDNNQXhidDI0ZG04MSs4K2FOdXJxNnFxb3FKYjMzcTI3ZXZFbGU5UEx5T25Ub1VFWkdSclBQeENlWjRPbm01dGExYTlmUm8wZWpZTVRGaXhmWHJsMTcrL1p0NGtyRzdkdTNVZUc1bHBDU2t1TGs1S1NwcVVrT1N4MDllcFRENFVpdHRvYUtBQkJmb3M2ZE8wc2R5SVpJampwVVZsWjJkM2UvZlBteXRiVTFjYWFSbkp3Y0d4dTdkdTFhNGhpSURxcTdkdTBpUDNiMzd0MnFxcXJ1N3U1Mzd0eEJtWGZrZ203TjRxdUhDd1RGc3VVWmYwcUd2bVZyMTY3dDJMRmplbnA2Y0hDd2s1TlRodzRka3BPVEl5SWlIQjBkS1U5WVYxZW5yS3lNQnVNVFpzeVlVVkpTSW1NYTZJY1BIeW9wS1VrbUw0ZUZoWkd2OUlqRjR0cmFXZ2FEUWNsT0pSTGlLS01zZnhRUWxnSUFOQXh0OUd3aUxJVmhtT2plQmJyTk5vVzJDSUFHbzFUa2FSd3VsL3Y0OGVQazVPVGs1R1Iwb29PcVBzMmNPZFBHeGdaVkdhK29xQ2d0TGRYUTBGQlNVcUxUNmUvZnZ6OTgrREJSZzV6aTgrZlBvYUdoNk54Rm5nWVVGaFlxS1NtaC9uTnljaktsN0JTUHh6dDU4aVNHWWIvOTlodjVVU3dXNi9Ianh3a0pDUWtKQ1doNFM1czJiUVlOR3BTUWtGQlVWTFIwNmRMV3JWc1BIejU4MkxCaHZYdjNOakV4K2JGcUV6UkZYbDVlWUdCZ2FHZ29sOHNkUDM2OGg0ZUhpWW1KbDVmWDhPSERpWlArcUtpb3paczNWMVZWSFR4NFVFWWFTQ1BNbkRrVDNYajQ4R0ZpWXVLMmJkdlFHQ1UvUDc5Qmd3YWhzOHlRa0pBcFU2Wm9hVW1aQWhXZE5DdWtSTDJYbHhlVHlleldyWnVKaVluVWFNNllNV1BVMWRXUEh6L3U1ZVgxN3QyN3ZYdjNMbCsrUENzcnEzMzc5dVFDVDAzMy92Mzc2T2hvOUU1cWFtcEtGZ3lTV2wvcHhZc1hYQzZYS0hxQ0FnVHlaQW14MmV6Tm16ZnI2dXB1M3J3WmxZUkRVTjNvcjA2cTBMWnRXeUpxTUhUb1VEVGdWelpIUjBkSFIwZnlHbFI4Ujhia1pYSzZldlhxMXExYlAzLytQR25TcEFNSERzZ1pjYURnY0RoMzc5NGxyeUZYYVdrRUpwTjU4ZUpGUFQwOWxOUEI0WEFvdytqNjl1MzcxYXI1Ym01dWFXbHBsSzlHVVZIUnhZc1gxNnhaZ3didWpSZ3hvbS9mdnNIQndXdlhycVhUNldnTTFLUkpreWovWFV1RTdCdTMweExZYkRZUkxFdFBUNmNNL1pZY0NhN1l2ZTdwMDZkMzd0elpzbVdMbjUvZmpCa3owRDliVmxhMmVQSGlEeDgrSkNZbVNwMVQ0bnRXVmxibTV1Wm1hR2g0L2ZwMUxTMnQxTlJVRlJVVjhxd1JFeVpNYUlseTdPWGw1UjRlSHVmT25jTnhuSnhibEptWmlVcmRCUVVGVFowNnRYZnYzdVJIb2NPVTFQbnY1TUZrTXZ2Mjdldm01alo4K0hBaUdTMGhJYUZObXpZdUxpN2t4Q3VoVUNnVUNzbEJjQnFONXVycWFtWm10bmJ0MnNyS3lzbVRKemQ3a1Blcmh3dmt3WU1INkVKVWc1NGNqWUZkc0dCQnAwNmRZbUppZ29PRGYvMzExd0VEQnRqWTJMeDQ4U0lwS2VuYXRXdm9WNk9vcU9qZ3dZTjM3OTVOU2txaS9JOExGeTVjdG13Wm5VNlBpb3FTK2lxdXJxNUxsaXlSL0lCdTNicEZYZ3dMQzF1L2ZyMi92NzlrQWRERml4ZW5wcVkyNkYvN2ZrQllDZ0RRTUxTdWczQ0RUdUtQLzZCRllWb3NmZG9HVEtVRkx5RUMwT3gwZFhVYk5OeXBvcUtDa3Z1UWtwS3lldlZxNHZJMWc4RVlQbno0ckZtenhvMGJSMzdtdkx3OHFjRUx5VlFSTklFTGk4WFMxdGF1cjNJUWhadWJHMlhvQ3BvVkdOME9EQXdzS2lwU1VWR1pNMmRPVmxiV2l4Y3ZYcjkrL2Z6NTg1eWNIR0pTcDRFREIxcGJXMCtlUEZsSlNhbWlvdUxTcFV2WHIxL1B6YzI5ZnYwNjZ1d3htY3oyN2R1M2E5ZnVqei8ra0QxQjIwOGdQRHo4NU1tVEZoWVdXN1pzUVhsRE5UVTFTVWxKeDQ4ZnYzcjFxcGFXMXZidDI5RmtTV2ZPbkNGSE1ab1JtdnRNVTFQVDJ0cWFNdDExU2txS282UGpybDI3Tm0zYXRIVHBVa3JjQk5Vc2s3OE1VRE9hTldzV2VaSEZZbVZsWlpIZkh4ekhmL25sbDVTVWxEWnQya1JHUm80WU1RTERzSDM3OWlVbEplWG01aEpYM2JPeXN1TGk0b1lNR1lJMmtGOWhZV0YrZm41NWVUbEtza0F2blptWktlZElXRFE0Z2p6U2xzdmx5ak5UWjFWVjFmdjM3MzE5ZmZYMDlNaGhLUnFOMXFDSlBsRVBxaytmUHNTTTRKTDRmTDZEZzRQa2JKdW9GSjJNSENqWlJDSlJVRkJRVkZSVVNrcUtycTd1MGFOSDVUejRTSldmbjkvczh5U1FFMTVxYW1vb2I2eVdsdFpYSjF6SGNWeERRNE44V09aeXVSczNibVF5bVdnV1M2RlErUG56NXdrVEpodzZkQ2c2T25yTW1ERm56cHd4TURBZ0pxa2tYbDB5eTFWUk95MmhzcklTUmRiUWhBa0hEeDVFNiszdDdjdkt5czZmUDQ4V2EydHJKYnZvMzM2dk16YzNmL0RnZ2E2dTd2VHAwMCtjT0lGYVhsNWVibWhvZU9iTUdha0I5eGJTNkErT29uWHIxc0hCd1hQbXpMRzB0UFQzOTc5OCtiSzV1VGtsd2JZWjhmbDhzVmdjRWhLeWE5ZXU4dkx5SGoxNkhEcDBpTWh5L2ZUcGs1MmRYVjFkM2JwMTY0S0NnbWJObW5YOStuWGlkMFFnRUR4NjlLaHIxNjVOS1pFMlpzd1lkM2QzTnpjM1BwL3Y3dTZlbFpVVkh4OXZiMjlQR1F4SXA5T2x6dk03WXNRSUF3T0R5c3JLbUppWVBYdjJiTnUyclhscjFjcytYS0FCb2JkdTNUSXpNNU9hU0NWRFZsWVdnOEdRak5lcnFLajQrL3RQbVRKbDhlTEZucDZlZ1lHQjU4NmRFd2dFNDhhTisvRGhBeVZiU3A3ZmhhLytpRmRWVmUzYnQwOWZYMTlxQ1B2ejU4OHRPbWkwUlVGWUNnRFFZTFF4dHNKTGUvKzNJT0FMSDE2aFc4eFhjSnNBYUlpZ29LQW16c1JuWm1abVltTHk5dTNiVWFOR1RaZ3d3Y0xDUXVvcDlTKy8vS0txcWlyOGYwcEtTaDA3ZGx5MGFCRTU1UjdCY2J4VHAwNUpTVWtiTjI0a1Y5NmxiRU0rSytyU3BRc1JsbUl5bVQxNzluUnpjeVBPRHR1MmJZdGhtSjJkblo2ZTNzMmJONGxhcWt3bWMrREFnV1BHakxHMHRDUS9tNDZPenNxVksxZXVYUG4yN2R2RXhNUzB0TFMwdExTcXFxcjgvSHl4V0V3NXUvb3BiZHEwYWRLa1NlUnVvYnE2ZWxoWTJNU0pFMjFzYkdwcmEzazgzdEtsUzkzYzNKb3l1M1o5YW1wcWR1N2NlZWJNbWY3OSs1ODhlVkl5bjI3WXNHR0ppWW5idDI5M2NYRTVmdnk0cDZjbnVkN3cvZnYzY1J4dm9ibnRaQk9MeFhsNWVZOGVQWHJ5NU1uang0K3pzN09OalkxUnFSZWhVQmdSRWJGdjN6NVUvbWJ3NE1GRUp6QTNON2RUcDA3a1BzbUZDeGY4L2YwcEZUUmtLeW9xV3I1OE9TcWdwcW1wT1czYXREbHo1cUQ1cDlxMWF5ZDFJQU9hbjRoWXJLcXF1bkRoUXE5ZXZjZ2p0bGdzRnJuL1VGbFpTUjRqaHRJUzBVc2NPblJJZHVvbG04Mm1WQm1YTEI2UEdCc2J5M2dxTHBjcjJjMFRDQVRYcjEvdjBxVkw0d1lyVlZkWEwxKytQRDQrSHZXaTdlenNtaEtUUWtja29zWTJHWGttMEVhcnJLd1VDb1dOS0pOZlhsNU95WEk2Zi83ODNidDMwUTVUWGw1ZVZsWkdST3IvL3Z2dmx5OWZWbFZWclZ1M2puTHBvcWFtUmpLNVR5RTdMVmxWVlJXYVVDODhQSnk4WGxWVkZlVXdvcHcxVzF0Ykx5OHZ5VXNMMzM2djA5WFYvZno1YzBwS1NrMU5EZnI2Zi83OHVhNnVycUtpZ2x4Z3ZxVTE0b09yajdtNStZVUxGK3pzN05DNE9SbGh2aWFxcmExOTgrWk5iVzJ0dmIyOXNyS3lzN1B6aGcwYmlIVG1mLzc1eDhiR0pqOC9mL1hxMWU3dTd2MzY5VnUxYXRYdnYvOGVIUjJOZmszaTQrUEx5OHNwMmRPTnNHN2RPblYxOVczYnRqMTQ4SURGWWhrYUdxS2hyMTlWVjFkbloyZVhrNU1USEJ4OC92eDVIeCtmN096czA2ZFBON0U5VWtrOVhKU1ZsUzFkdWxRb0ZFb05tY21BQ25nTkdEQkFhaGJ0NE1HRHo1MDdaMmRuTjNUb1VCMGRuWFhyMWkxYXRLaWhnd1RsVkZsWnVXREJnc0xDd3VEZ1lLa0h3MCtmUGpXaUJNUjNBc0pTQUlBR293K3lGRVlIWUJ3V1doUW1oOVBIenNYd2V1c21BdkQ5UVBuYkRTVjU4a3FqMGRCMDNiSVQwVFUwTkNSTHNkWm4yN1p0M2J0M3ArU2VrR2xyYTVPN3VDNHVMaTR1TGdLQlFDZ1VNcGxNeXVYSzJiTm5DNFZDbEx4Z2EydWJuWjNkb1VPSGZ2MzZtWnFheXU3YW1aaVltSmlZb01saVNrcEtjbk56ZFhSMFd1N3k3L2VEd1dDUVkxSjFkWFYzN3R3NWQrNWNVVkdSU0NSQ3hlQmJLTzZUbUpqbzZPajQ3dDI3cFV1WGVucDZFa1BoVUpsWTRzM3YwYU5IWkdUazVjdVhYVnhjNXMrZlAyblNKQjhmSDBORHcvZnYzNk1yd0UyNVRNcmxjdEZrUTZqL1E3bFhMQmFUUnhJUjNmaVVsSlFGQ3hhZ21leDBkWFhOek16bXpwMDdhdFFvRm9zVkZoWVdGQlNVbjUvZnAwK2ZpeGN2eHNYRkhUOSszTS9QYjhPR0RXdzIrKzNidDVSRXdrZVBIbWxvYURTbzRJaUJnVUZPVHM3Z3dZTVhMVnIwMjIrL2tXTkoydHJhVXZ2YkFvR0EzTU0vZlBnd2g4TWhGMVF1TFMzTno4OG5Ud0ZXVUZDQTBtb0lSQlVWWXI2ayt2enp6ejh0VjBYcjl1M2JwYVdsc3VkMXFrOTVlZm1jT1hPZVBYdTJlUEZpZTN2N09YUG1IRGh3NFBIanh3NE9EaU5Iam16RTk5M1cxcmF5c3JKQlZZRjRQQjY1OHlhN0doY2FXRWRzLy9MbFMxUlA3YXRRV0lxSTRPdnE2czZhTlNza0pLUk5telp0MjdZMU5EUTBNREF3TUREUTE5ZS9ldlZxZm41K1FFQ0FucDRlcGNiMnExZXZCQUtCWks2RVFuWmFBb3ZGS2lrcCtXcm1adWZPblFVQ2diZTM5OVNwVTVzK0tMc3BlOTNuejU5WHJseUpaczJiT1hNbStnUTFOVFdMaW9wR2p4NjlZTUVDVlZWVmdVQ0FLakFTeUdYWG0wc2pQamdaaGc0ZE9ucjBhSlJpdkc3ZHV2bno1OCtZTWNQVTFGVE9WQ0IwblAvcXdHRWZIeDkwWkI0NWN1VEJnd2ZKMTRwQ1EwTlJ0cldkbloySGh3ZEtZbjMzN3AyWGw1ZU5qVTFNVEl5dXJ1NkpFeWNveWExOFBwK2M1a25CNS9QclN5b2ZPWExrb0VHRDBIZEtRMFBEMGRIUndzTEMxTlMwZS9mdTlaMWRsSmVYTDEyNjlQNzkrOTdlM21qODV1Yk5tOGVQSDAvWnJLNnVycjZrdWFZY0xqQU1lL0xreVpvMWExRFlUcDRaSkNuUFZsVlZKWFY2NHZUMDlPam9hQ3NycThqSXlJVUxGNWFWbGIxNTg2YTR1Smg0YWJGWWpFcmdrYUVmMDlyYVd2U2JpejVXSG85SC9BUVRXclZxUmV4RjhmSHhXN1pzS1NnbzJMRmpoOVJTRDRXRmhmLzg4NCs1dVhtRC9ydnZCNFNsQUFBTngxQ2lENThwakQvenY4V3FUNkwwSkZyZkgvVTRDRURqb0hTa1pvVGp1SXlZVkgwWURFWjk1NDVFbjVuQllGQ21KWkpUdTNidEdsZGw1Z2NsRm91enM3TWZQbng0Nzk2OWhJUUVOcHZOWURCbXpKaXhidDI2L3YzN3Q5Q0xDb1ZDRHcrUDJ0cmEwTkJRbEVhM2FkT20wdEpTSnBPSnp2dE5URXpJMi8vKysrOFdGaFk3ZHV4SVNVbEJlVnV1cnE1Q29aQXkzWFZEeWI2S25wU1VSTm5oVVFwTXIxNjlKazZjT0hUbzBPSERoM2Z2M2gzSDhmTHljaGNYbCtqb2FBNkgwNk5IajRDQUFCc2JHeHpIUjQ0Y21aT1Q0Kzd1bnBhV3h1UHhlRHdldWFoMlhWM2Q4K2ZQcDA2ZDJxQ3AzNWhNNW9NSEQ2UitFNnVxcXE1ZHV5YTVucGpDRFAxVGZuNStuVHAxc3JhMlBuSGlSR0ppb3BLU1VscGFHcC9QSjUvWjkrclZDeFY5UTlhdVhZdnFqTWhETW9IbzJyVnJodzRka3R6eTNidDNNdXAyUy9iQmVEemU3dDI3NlhSNjQycWNmZmp3NGRtelp6WTJObi8rK1NlTlJvdUppWEYzZHc4SkNVbE1UTlRVMUJ3d1lJQ1JrUkZLRGlJNlJRS0JnTXZsb3BLNnZyNitsQ2VVV21LWm9yaTRtRng5akVhamtmT3owTlI0eEtLWGwxZHBhYW15c2pLTlJpc3JLME45ZnFMZTA1bzFhK3JMTzVOVVdWbEpWRm15c3JJNmQrNGM2clZTR0JvYVdscGE4bmc4YjI5dkRRME5ORStmcnE2dXNySXltdDZlMGk5VnlFNkxaa3Q4L3Z5NVFDQklUazdtOC9tREJnMjZmLzkrVGs0T2g4T3ByYTFsczltMXRiVm9jZUhDaGJXMXRSd09SeUFRNU9mbm56eDVrbHd1L2R2dmRhMWJ0eTRzTEp3N2Q2Njl2WDJYTGwzUXZBcDkrdlM1ZmZ2MnJsMjdybDY5T252MjdJeU1ERXBGSkJtcXFxb2tFL1RRWGhRWUdFaEphMTI4ZURHcXZkaTREMDZxMnRyYWlJaUlnd2NQdm52M3p0cmEydExTOHErLy92THo4L1B6ODlQVDB4czRjR0MvZnYwNmR1ellybDA3U2doczI3WnR6NTgvVjFkWHA5Rm82ZW5wNkZnaCs3WG16cDE3OHVUSlAvNzRZOVdxVmNTMzhzV0xGNTZlbmdrSkNVd20wODNOalp5NDVPam9tSk9UYytuU0pWdGJXM3Q3Ky9qNCtJRURCNUtIWGhZVkZjbU9hWkkvQ0tGUW1KMmRmZS9ldmV2WHI2ZW1waW9ySzIvWXNHSEVpQkhoNGVHM2J0MGlTcnkxYjk5ZVgxKy9UWnMyclZ1M1ZsWldWbEpTTWpRMEhEdDI3TUtGQzR1S2lyeTh2TkFleUdReVVaMU5WSitiVHFlM2F0V3FvS0RnbjMvK2tTeTFqalQ2Y1BINTgyY3ZMeTgwb0hYYnRtM0VWSHB5RWdxRjN0N2VOQnB0M3J4NWFBMmEwTkRQeisvRml4Y29FWGpZc0dIbTV1YXBxYW0rdnI1Ly8vMTNkSFMwZ1lIQmdBRURoZzhmYm1WbFZkK2JUS2xlNStQalEwemJSMGhMU3pNd01MaDU4MlpRVUZCS1NvcU9qazV3Y0RBUmsvTHo4M3YxNnBXbXBxYXFxaXFQeDR1SmlSR0x4VVNkeWg4T2hLVUFBSTFCSDIwalREaVBpWVJvVVpRY0RtRXBBTUNQNjhHREIyNXVicTlmdjBZWDhCa014dENoUTJmTW1ERno1c3lXbnBxUVRxZWZPM2VPeVdRUzVlcHJhMnRqWW1MUXhFL1RwMCtYVE1uUjBkSHg5L2V2cXFyUzBOQkFzMEFPSFRxMGlhTXp0bS9mVGd5MnlzM04zYjkvUC9uZW5qMTcvdkhISDhUaTRjT0gwYW01cHFibTBhTkh5VnVpYnZ5RUNST1dMVnRHN21Bb0t5dUhoWVVkUEhnd05EUzB2THg4M2JwMW8wZVBKdTU5L3Z3NUpWQWxwL3Fpd3dVRkJmV05leUpFUjBmak9IN2t5QkZWVlZVbEphWFkyRmloVU5pcVZTc2JHNXZGaXhjVG16R1pUUEt3aUFaTmQ2aWlva0pKSUVLanR5U2xwYVdoM3FtY3dzUERYNzkrdlhMbHlzYkZ4M3YxNm5YNDhHRmJXMXVVWmFtcnEzdjQ4T0VOR3paY3VYSWxNVEV4TnpjM09UbFpLQlJLZmV6MDZkUGxUTHA1OCthTnA2Y255aXJOejg5Lzl1d1pPVCtDd1dDUXUyRkJRVUhrZm1aaFlTRjVZRnJyMXEyM2J0MUtsQUFMRGc2V3pPbVRoNHdDUnJkdTNmcnc0Y1BpeFl2UlY2bGR1M1pQbmp4QmI0S3VycTZ6c3pNbERVRWhPeTE2Wi96OS9kSC9zbURCZ2tXTEZybTZ1Z1lIQjVPMzBkRFEwTkhSS1NvcTB0YldOakF3K09XWFg2S2pvMzE4Zk9iT25Vc2VpdmlOOXpvY3grL2R1MWRiVzN2dzRNRTJiZHFFaFlVWkdSblI2WFE2bmU3dDdXMXZiMy82OUdrVEV4Tml5RGxTVUZCUTM4eGlMQmFMaUc2UXFhbXBVZDRRRE1PbVRadUdqckdOL3VESTh2THlmSHg4YnQ2OFdWVlZoYjQrOCtmUFIvSDlwMCtmUmtaR0ppUWszTHg1RTgwU09IMzZkRXBZU2sxTmpUZ1VxS21wVFp3NGNjMmFOYkpmc1V1WExrK2VQQ0dueEFZR0JycTZ1cUl5a1gvOTlaZGtNdTlmZi8yRkFqMm9HYzdPenVSNzlmWDE5KzdkaTlWang0NGR4TzNjM056eDQ4ZWpySi9ldlh1N3Vibk5uejhmL1RKT25EaFJLQlNtcDZjL2YvNDhPenM3UHorL3VMZzRMUzBORGFQRE1HelhybDBHQmdaS1NrcG56cHlSV2c0cEt5c0xwYkdycUtpWW01dHYyYkpGYW5zYWZiaFFVVkZKUzB2cjNyMzdnUU1IdmxxS1R0S25UNStLaW9ybXpwMUwvQW9rSlNXaEN3d0RCdzVjdkhqeGxDbFRVRWhSVTFQVDFkVjEyYkpsRVJFUmNYRnh0MjdkR2pCZ1FPdldyY252WkVPaGFSQmV2bnlwb2FHeGZ2MTZlM3Q3OGdrSmo4ZUxqSXhFeWN0ME90M0V4Q1FnSUlCU0ZPOEhncU9MSGdBQTBGQ0NzenRGTDc1Y2IyVCtjUTQzYUliNkVRQ1FmZnIwU2RGTkFDMm9vYlhueFpuSi9CTmJNUXpEZTQ1Z0x2dXpHVnZDNC9GKysrMDNkWFgxdm4zN21wbVpqUmd4b2lVS1NNbFBKQktKUkNJNTM1elRwMCtQSHorKzBmWE9yMTI3Wm1kbmQrUEdEYUowYmtwS3l0U3BVMCtjT0RGOStuUTBaTVBBd09EeTVjdkVRK2JPblp1Ym15dGpjdkdHOHZQejI3Tm5UMDVPVHJPODdVdVdMQ2tzTEpTYUVTTVFDTnEyYmJ0cjE2NzE2OWZ6ZUx3Yk4yNlFSME9JeGVMR2xlQ2x2R01OMWJkdjM1RWpSOHFZaG96TDViWnYzLzZQUC80Zyt1ZDFkWFdPam81Ly92bG5zMDlvUlNZVUN0RXdZYUZRaVBaSnNWaXNxcXFxcXFvYUVoSmliMjlQM20wa1ZWZFhtNWlZb0Y2VHFxcnE0TUdEZlh4OFVQYmZ4NDhmT1J5TzdMSlRmRDYvdHJhMnJxNk9UcWUzZEhRWU9YLysvSnc1YzhqZk96UjhWV29ZVGlFN0xiRlNLQlFTWXkxemNuSUtDd3UxU1NTSFlhYW1wb3BFb21IRGhoRjd1S0wyT3JGWWJHWm1WbEZSMGFaTkczZDNkL0tJcW4zNzlzWEZ4VkhlaEZldlhsbFlXQ1FsSlJFVklWSFNFSGxOZ3pUeGc1czllemFiemI1eTVjcHZ2LzFXVVZFeGYvNzhSWXNXU1gycWlvcUtyS3lzM054Y0N3c0x5WEtCeEhkS1NVbXBjWWVkeXNwS0J3ZUhlZlBteVJpVnh1VnlWVlJVU2twSzl1L2YvOWRmZnhIckxTMHR5OHZMWlJ6RFI0NGN5V0F3RWhNVDBlS1pNMmRvTk5xb1VhUGtuNEdSeldaek9Cd2RIUjBHZ3lFUUNHVC9uSkgzWjBsTlBGeVVsNWRyYVdrMXVoWkJmSHk4cWFrcGNkMG9MeS92MUtsVHk1Y3Y3OWl4bzR4SFZWWldxcXVyTitnTVI2cjA5UFNNakl3cFU2YlV0N3NLaFVJK242K2twRVNwNVBERGdiQVVBS0NSeFArODR2dXZKaGJwUTZmVGJhUmZ6Z0tnMFNBczlYUDdmc0pTQUlBV0loYUxSU0xSZjZFK0hXZ2lEb2ZENS9PLzVaUjhUY0huODV0ZXF3c0FnUHpZUVRVQWdBTGhuZnJpUmw5bWRSR20zY0M0MUtwK0FBQUFBUGd2dzNFY1lsSkFIbXBxYWo5S1RBb043MVYwRXdENGVVQllDZ0RRZUhSelVzVVRBVitZVkcvaFRBQUFBQUFBQUFBQWdBTENVZ0NBeHFQMUg0K3BmeW0rS0V3NGg5VlNKemNGQUFBQUFBQUFBQUNrZ3JBVUFLQUphSFRHZU5Ja3dUeXU4TTRaUmJZSEFBQUFBQUFBQU1DUEE4SlNBSUFtb1EzL0RWUC9NdUdGTU9rU1ZsMnUwQmFCbjByanBxY0JBQUFBQUFBQS9CQWdMQVVBYUJvR2syNjU3TXVpZ0NlTVA2M0k5b0NmQzRTbGZtNE5Mb1JNLy85cCswU2lsbWdQQUFBQUFBRDR4aUFzQlFCb0t2clFhWmh1TzJKUitQQUtWdmxKb1MwQ1B3K1l2K2tuUnFQUkdoeDIxTlQ3M3cxV2FVczBDUUFBQUFBQWZHTVFsZ0lBTkJtTnppQW5UQWtGZ3B2SEZka2U4Qk9Cc05SUHJCR3phK082aHVpR3VQeDlDN1FJQUFBQUFBQjhheENXQWdBMEE5ckFTYmllTWJFb2VoS0RsWlVvdEVYZ0o2R3NyS3pvSm9DVzBwZ1BWMWtOYjJ1Q1lSaFd4eEU5dTkwU3JRSUFBQUFBQU44U2hLVUFBTTBCcDlGL1hmbGxVU3dXeEJ4VlpIdkF6MEpaV1psR2c1K3FueENPNDQyTE9kSUdXYUVid3R1bm1ydFJBQUFBQUFEZ1c0TnpmUUJBODZEMXM4QU51eEtMb2hkM3hDVnZGTm9pOEpOUVYxZFhkQk5BODlQUTBHaGNQWHY2Z0lub2h2aGp2aUI4ZjNPM0N3QUFBQUFBZkZNUWxnSUFOQnZHNU5Ya1JjR052eFhYRnZEelVGWldocUY4UHhrbWs2bWlvdExJQjJ2cjA4Y3ZSamRGS1ZjRm9idkZJbUZ6Tmc0QUFBQUFBSHhERUpZQ0FEUWJ2T2R3M0xnWHNTak9laWgrbDZuUUZvR2ZBWTdqV2xwYUVKbjZhYUFQdENuUFFQOTE1ZjhxVEdHWUtDMld2MmUyOE01WmNkRnJqRjNaVEcwRUFBQUFBQURmQ0Y1WFY2Zm9OZ0FBZmg3aXQ4LzVBZXVJUmJ5ektYTmRnRUpiQkg0ZUhBNm5wcVpHMGEwQVRVS24wN1cxdFpzK3dhSzRxbFFRL0VlRFJncmoraDNGbndxYStMb0FBQUFBQUQ4SHZIMFA1c1pnUmJjQ2cyd3BBRUF6dzAzNjA3b05KaGJGK1M5RTZmY1UyaUx3ODFCVFU5UFYxVlZTVWxKMFEwQWpxYWlvNk9ycU5qMG1oV0VZcnFYSDNQQTNQbmh5YzdRTEFBQUFBQUFvREdSTEFRQ2FtZmg5THQ5bjhaZGxMWDJsYldFWUUwWmdnV1lqRm91NVhDNlh5eFVLaFNLUlNOSE5BZldpMCtrMEdvMU9weXNwS1Nrckt6ZXV4dmxYVkpVS0gwVUpzeDloMVdVWXV4S3I0OVMzSVdSTEFRQUFBQUFRdnA5c0tRaExBUUNhbnpEeW9QQitCTEZJdDVoUG43SldvUzBDQUFBQUFBQUFBUERkZ1VGOEFJRG1SLzkxRmFhbVNTd0tFOFBFcGU4VTJpSUFBQUFBQUFBQUFOOGRDRXNCQUZxQVNpdkd0UFZmRmtWQ2ZwaVhJdHNEQUFBQUFBQUFBT0Q3QTJFcEFFQ0xvQTJaZ25mbytXVzVJRjJVRnF2SUJnRUFBQUFBQUFBQStNNUFXQW9BMEZJWXM3ZVJGd1ZYRDJOY3R1S2FBd0FBQUFBQUFBRGcrd0poS1FCQVM4RU51OUpIV1g5WjVyQ0VNWUdLYkJBQUFBQUFBQUFBZ084SmhLVUFBQzJJYnJYeVg3WFBIMXdXRjJZcHRFVUFBQUFBQUFBQUFMNFhFSllDQUxRa1N1MXpEQk5jOE1iRVlzVTFDQUFBQUFBQUFBREE5d0xDVWdDQWxrV3BmUzcrOEZiNDRMSkNXd1FBQUFBQUFBQUE0THNBWVNrQVFJdWoxRDRYUmdkZ2xSOFYxeHdBQUFBQUFBQUFBTjhGQ0VzQkFGb2NidGlWYmpIL3l6S1B5enU3RXhPTEZOa21BQUFBQUFBQUFBQ0tCbUVwQU1DM1FMZGNnUnQyK2JKY2tDNjhjMWFSRFFJQUFBQUFBQUFBb0dnUWxnSUFmQk1NSm1QaGJvek9JRllJYndhTGk3SVYyaVlBQUFBQUFBQUFBSW9FWVNrQXdEZUM2M2VrVzYzNHNpd1M4cy91d1BoMWltd1RBQUFBQUFBQUFBREZnYkFVQU9EYm9ZK2RqM1hzODJXNXJFUVk1YWZJQmdFQUFBQUFBQUFBVUJ3SVN3RUF2aUVjVjFyb2dTbXBFQ3VFRHlMRnIxTVYyaVlBQUFBQUFBQUFBSW9CWVNrQXdMZWxiVUNmdG9HOGdoL2lqbkZZaW1zUUFBQUFBQUFBQUFERmdMQVVBT0Jib3crZmlYYzMrN0xNcmhKYzhGSmtnd0FBQUFBQUFBQUFLQUtFcFFBQUNzQ2M3NGFwYWhDTG9veGtZY3BWaGJZSUFBQUFBQUFBQU1DM0JtRXBBSUFpdE5KbTJMcVFWd2l2K1dKbHhZcHJFQUFBQUFBQUFBQ0FidzNDVWdBQXhhRDFIazBmT3UzTE1vL0xQN2tONDljcHNrMEFBQUFBQUFBQUFMNGhDRXNCQUJTRy92dG0zTEFMc1NqKzhGWnd6ZzBUaXhYYUtBQUFBQUFBQUFBQTN3aUVwUUFBaWtObk1PMzJZNnJxeEFwUlJwTHc1bkdGdGdrQUFBQUFBQUFBd0RjQ1lTa0FnRUxwdEdVdTNFMWVJYng5U3BSK1QzRU5BZ0FBQUFBQUFBRHdqVUJZQ2dDZ1lIaDNNL3JFcGVRMWd2Tzd4TVU1aW1zUkFBQUFBQUFBQUlCdkFjSlNBQURGbzA5YWhuY2Y4bVdaWDhjL3ZnbGpWeXF5VFFBQUFBQUFBQUFBV2hpRXBRQUEzd0VjWnk3Y2pXbTIrYkttdXB3Zi9BY21GQ2l5VlFBQUFBQUFBQUFBV2hLRXBRQUEzd2RWRGFiZFBveEdKMWFJMzJYeUwrNVJhSnNBQUFBQUFBQUFBTFFnQ0VzQkFMNFhlUHNlOUptTzVEWGl0RmhSWXFqaVdnUUFBQUFBQUFBQW9BVkJXQW9BOEIyaGovaU5OblE2ZVkwZ3lsLzA0bzdpV2dRQUFBQUFBQUFBb0tWQVdBb0E4SDFoV1A5QjZ6T0d2RVp3ZnBjNE4wMXhMUUlBQUFBQUFBQUEwQ0lnTEFVQStNN2dOTVlDRDh5NDE1YzFJaUgveEJaeGNZNGlXd1VBQUFBQUFBQUFvTGxCV0FvQThQMWhNSldXKzJDdGpiNnM0WEY1Z1E1WVdiRWlXd1VBQUFBQUFBQUFvRmxCV0FvQThGMVMwMVJhN1l1cGFSSXI4Rm9XNytoNmpQVlpvYzBDQUFBQUFBQUFBTkJzSUN3RkFCQVowUUFBSUFCSlJFRlVBUGhlNmJSbHJ2d0xZeXAvV1ZQNWlYZDBBMVpicmNoV0FRQUFBQUFBQUFCb0poQ1dBZ0I4di9EMnZ6QVhlV0U0L21WVjZUdCtrQlBHcjFOa3N3QUFBQUFBQUFBQU5BY0lTd0VBdm10NHorR01XWCtRMTRqZlpmSlBiY2RFUXNVMUNnQUFBQUFBQUFCQU00Q3dGQURnZTBjYk5vTStiaUY1amZoMXF1Q01LeVlVS0s1UkFBQUFBQUFBQUFDYUNzSlNBSUFmQUgzeWFwcnBlUElhVWZvOS92Rk5tSUNudUVZQkFBQUFBQUFBQUdnU0NFc0JBSDRNalBsdXRENWp5R3ZFYjU3d2owR2RLUUFBQUFBQUFBRDRVVUZZQ2dEd2c2RFJHWXM4YWYwbmtOZUozejdqQmRwalhMYmltZ1VBQUFBQUFBQUFvSkVnTEFVQStISFE2SXo1dS9DQmx2OWFXWkRPRDFpSGNWZ0theFVBQUFBQUFBQUFnRWFCc0JRQTRJZUM0OHk1TzJobTA4anJ4Q1Z2K0VmV1lqWGxpbXNXQUFBQUFBQUFBSUFHdyt2cW9Dd0xBT0RISTRnOEtMb2Y4YTlWdXUyVTFnVmdXbm9LYXhNQUFBQUFBQUFBZ0lhQWJDa0F3QStKOFpzVHpYenV2MWFWbC9EOFZtRVZIeFRXSmdBQUFBQUFBQUFBRFFGaEtRREFqNG94YlQxOW90Mi9WbFYrNVBtdEVwZStVMWliQUFBQUFBQUFBQURJRFFieEFRQitiS0s3SVlMclIvNjFTbFdEdVhRdmJ0SmZZVzBDQUFBQUFBQUFBQ0FIQ0VzQkFINTRvdnNSZ3NpRC8xcUYwNWl6dCtGRHBpaXNUUUFBQUFBQUFBQUF2Z2JDVWdDQW40SG94UjFCaURzbUZKQlgwb2IveHZqTkVhUFJGZGN1QUFBQUFBQUFBQUQxZ3JBVUFPQW5JWDZYeVF2YWhOZXl5Q3R4ay83TUpYc3dOVTNGdFFzQUFBQUFBQUFBZ0hRUWxnSUEvRVFxUC9IL2RxQ1dQTmRweTF4eEVOZnZxTEJXQVFBQUFBQUFBQUNRQnNKU0FJQ2ZTeDJIZjJxNytNMlRmNjFVVW1VdTNJMzNISzZ3VmdFQUFBQUFBQUFBa0FCaEtRREFUMGNzRWx6ekZ5VmQrTmRLSEdkTVdVTWJPMTloclFJQUFBQUFBQUFBOEc4UWxnSUEvSnpFajZQNUYvZGlZaEY1SlczZ0pNWnNaNHpCVkZ5N0FBQUFBQUFBQUFEOEQ0U2xBQUEvTGZIYjUvd1RXekF1bTd3U2IydkNYT0tOdGVtZ3VIWUJBQUFBQUFBQUFNQWdMQVVBK05sOUx1SUZPV0ZseGY5YXlWQmlURnRQR3psTFlhMENBQUFBQUFBQUFBQmhLUURBejQvTDVwL1lJbjc3bkxJYTd6cUl1Y0FkVTlkUlVMTUFBQUFBQUFBQTRMOE93bElBZ1A4QWtWQVlkMElZZjRaU2FrcXNxcW0wd0EzL1paamlXZ1lBQUFBQUFBQUEvMTBRbGdJQS9GZUkzMlh5ejdoaWxSOHA2Mm5EWmpCbU9HQk1aUVcxQ3dBQUFBQUFBQUQrb3lBc0JRRDRMNm5qOE1QL0ZEK0xvNjV2MDU2NWNEZHUxRjB4clFJQUFBQUFBQUNBL3lRSVN3RUEvbk5Fcis0S0xuaFRadWpEYUhUNnJ5dnBZK2RoT0UxaExRTUFBQUFBQUFDQS94SUlTd0VBL3BNcVAvTFB1WW4vZVVWWmpYZnV4NXpuaHVtMFZWQ3pBQUFBQUFBQUFPQS9CTUpTQUlEL0tyRkllT2VzOEdZd0poTCthejFUbVQ1cEdkM2NGcVBSRmRZMkFBQUFBQUFBQVBnUGdMRXFBSUQvS3B4R0g3K1k2WEFjMDIzM3IvWDhPbUYwQU45bmtmaGRwc0xhQmdBQW9PSDgvZjE3OXV5Wm5wNHVZNXVQSHovNitQaUlSQ0laMjhoUVZWWGw2K3ZMNS9NYjI4YW1tamh4NHRDaFE5RnROemUzaXhjdmZyT1hGb3ZGUGo0K3NiR3g4bXg4N05peFpjdVdTYjByTlRYVjNOeThxS2hJeHNOWHJGZ3hac3dZcVhlRmhvWXVYTGhRTEJiTDErcC9xYXVyaTR5TUpLOFJDQVNYTDE5dTlQN1FJUGZ2MzkrNWMrZTdkKy9rMmZqOSsvZm9SbEZSVVcxdGJTTmVqc1ZpWGI1OHVYR1BwU2d2THk4dkwyLzY4OGhESkJKSlRadGdzOW15MjFCVlZTWGozc3pNekpDUWtOemMzRVkzTENZbTV0R2pSNDE0WUhWMXRiKy9mMUpTRW9aaEpTVWxUNTgrbGZPQno1OC9wK3l1QVB5c0dJcHVBQUFBS0JKdTFGMXA4MWxCNUVIUjQyanlldkhIZi9pK0syaG0weGpUMW1HcUdvcHJJQUFBTkJXWHl4VUlCSEp1cktxcVNxZi9MMWMwTURDd2NXbjFEZzRPNU1WdDI3WWxKQ1NrcHFaU052dmxsMThHRGh3WUdocjYrdlZyT3AzZXRXdFg4cjAzYjk2VTNjOVVVbEthT1hNbWVRMmJ6UzR0TFpVZE0vTDM5ejk2OUdoMWRmV3VYYnNhOGovOWo0K1BUMEJBd1B2MzcvZnMyU043eThURVJEYWJMWHNic3RhdFd4UHhKaGs0SEE2SHcwRjkzY3VYTHg4NWNpUXpNOVBOelEzSGNmbGZxM0dFUXVHZVBYdHNiVzJ0ckt5K3V2SHIxNjlSUDF4UzY5YXRNek16RHgwNjVPUGpVOS9EYTJ0cjY0dW5QSC8rL01hTkcwRkJRU3RYcnBTOHQ2aW9TQ2dVU3E3WDFkWFYwTkM0Y2VQR2loVXJ5c3JLbGk5Zmp0WjdlWG41K2ZscGFtcE9tRERocS8rVW5LcXFxZ29MQzkrOWU1ZVhsL2Ztelp1TWpBd1ZGWlhvNk9qTXpNeUFnQUJMUzB0alkrTVRKMDdvNit0UG5UcTF2di9SMHRMeXhJa1R3NGNQSHpkdW5KbVoyZW5UcDRrdnBqekVZdkdhTld0dTNyenA3ZTB0OVkxcWtHblRwbWxyYTBkSFIzOTF5OERBd0k4ZnFWTWVTNldqbzJOdmJ5KzUvc0dEQjNQbnpqMSsvTGlscFNWNS9jNmRPNk9pb25KeWNxUStXM0Z4OGErLy9qcHg0a1F2THk4VkZSWEt2WFYxZFlzWEw4N1B6L2YyOXFZY1p3aGhZV0huenAwTEN3dFRWMWRIZTJCSlNVbVhMbDJJRGRhdVhUdGx5aFF6TXpPMHlHYXpQM3o0UU42Z1BtdzJlOWV1WGN1WEx4ODllclNQajgrWk0yZFdybHpwN096Y3FsVXJHWThTQ29XclY2OHVLaW9hTUdCQXAwNmR2dm9xQVB6UUlDd0ZBUGpQVTFKaHpIRVc5Umt0dU9DTmNWamtlMFNQb25qcGljeVpHL0dCbHZVL0hnQUF2bXVMRmkyNmMrZU9uQnVmT0hGaSt2VHA2SFpnWUNDTDlhK2pZblYxTlkxR0kzcFRIQTVIS0JScWFGQmo5NVN3VkdWbEpaSDZRY1pnTUZEb1llL2V2WEZ4Y1Z1MmJGbTNiaDJEOGIrelV3OFBqOWV2WDh0b3FxYW01c3laTTkrL2Y2K3NyS3lycTB1NVZ5d1dTdzFQYk4yNjljNmRPekV4TVJzMmJORFMwcUxjaStPNDdNNy85dTNiNzl5NUV4UVVOR3JVcUNsVHBzalkwdDNkWFRJMVF5UVNjYmxjWldWbHlWY1pOV3BVU0VpSWpDZWswTkRRaUk2T3RyR3g4ZmYzRndxRnUzZnZsdit4c2wyNmRFbHFSZzlLS2NySXlLZ3ZuR1JzYkd4all5TzV2clMwTkNNamc3eW1mLy8rVVZGUlU2ZE9KVWZUZXZmdXJhZW45OVhtdWJpNFJFVkZlWHQ3VDVzMnpkRFFrSEx2dUhIanBPYlU3Tm16WjhXS0ZUTm56b3lOalhWeGNlblNwWXVGaGNXZE8zZjgvUHlXTGwzYUxER3B5c3BLS3l1cjkrL2ZVOEtSQmdZR1BYcjA0SEs1Nkp2QzVYSzVYRzVRVU5DYk4yODJiOTY4YmRzMnlhZTZldlVxanVORGhnelIxZFhkdEdtVGk0dkwxcTFiRHh3NFVGRlJJUmxPYmRPbXpZNGRPeWdyZCs3Y2VmUG16UjQ5ZXBpWW1OeStmWnR5YjdkdTNUcDI3Q2o1dXRldVhlTnl1WkxycTZ1ckJRS0IxTlE4VFUxTmNwank3Tm16T1RrNXFxcXEwdDZoTDdoY3JwR1JrZFN3VkV4TURJL0hHelJva094bm9ORFMwaG8wYU5EcDA2ZlQwdEtDZzRNcDBTSS9QNy84L1B4aHc0WjVlSGlZbTV2Lzhzc3Zrcy9BWnJOVFVsS1dMMTkrL3Z4NU9wMXVaMmVYbFpWMTU4NGRkR3dSQ29Wc05odEZyTkRHdHJhMldWbFpTVWxKa2pzaEJRcVRvY1BSdm4zN3RMVzFmWDE5Yjk2OG1aaVlLQ015UmFmVHZiMjlaOCtlN2VMaWN2NzgrUWE5R3dEOGNDQXNCUUFBR0laaHRONmpsWnpEQlRHQm9vZVJHSGxvQUlmRkQvSEFIMTVsMnJwZ3JZMFUyVVFBQUdnc09wM3U3T3dzZTV1TWpJekxseStUMXp4Ly9weXlqYm01ZWJ0MjdVSkRROUhpOHVYTFg3eDQ4Zmp4NDhhMVNsMWRIV1UyQlFjSEJ3UUVlSHA2WHJseUpTZ29DS1V6T0RrNW9makN4NDhmLy9ycnJ5NWR1aEFaTG9peXNqS0dZVU9IRGgwNWNpVFJKRUprWktUc0pCR3BYZE91WGJ1bXBLUVFpLzcrL3BMNVluMzc5aTBzTEh6OCtIRjJkamJsTG10cmE2SzNMelVVK096WnM0a1RKMTY0Y0dIVXFGRXkyaVluWTJQamE5ZXV6Wnc1MDhMQ291blBSb2lNakV4T1RxN3Yzc3pNelA5ajc4N2pvZHIveDRHZm1iR1RuZXlGa2l5NWtTaHR0QkVxS3JUb2trcHBrZmFGZHRvM0xTcXB0QWhYSVV2cGhsSWlaQ2tSaVVna3NpOHpZMmJPNzQvMzUzZSs1elBEcEc3ci9ieWVmOXpIekRsbnpweHpacmpPcTlmeTVzMmJIbGVOR1RPbXg3QlVSa2JHb2tXTGVKZHpiVXdPaVhKaE1CaEUxWjZRa05DR0RSc3lNaktFaFlXSkdBcUZRa0hmaDlqWVdCYUxkZno0OFl5TWpJaUlDTFIyNHNTSnhLNE9Iejc4K3ZYcjV1Wm1kS1lXRmhZQkFRRzluZXdYa1phVzF0TFNHakJnZ0xxNnVvQ0F3SVVMRitiUG43OW56eDVKU1VtMEFRcExNWmxNRVJHUitQajRPWFBtSEQ1OCtPM2J0NEdCZ1VKQ1FzUisyR3oyclZ1M3BrMmJwcWlvaUdHWXA2Zm55NWN2TDErK1BIejRjRXRMUzY2dk9vZkQwZFRVNUFwTDdkdTNMeWdvQ01Pd1Y2OWV1Ymk0OEI3cXpwMDdWNjVjeWJ0OHg0NGRuejU5NGwyT3dzZnIxNi9uWFRWbzBDQ3U3TGxSbzBiZHZuMmIvN1dhTzNjdTc0OFBpaWJmdVhQSDB0SlNYbDZlL3g2NFNFaElYTHAwNmRpeFkvNysvaTR1TGhrWkdVU0FPeVVsNWVEQmc0c1dMZHF4WThlRUNSUGMzZDNqNCtONUE5a2VIaDdQbnorL2Z2MzZ0bTNiOXUvZnYzYnRXanM3dTJYTGxvV0hoMU9wMUxkdjMrSTRycVNraE9vckZ5NWNXRkJRY09qUW9jL0dwREFNRXhNVFE1ODdpc1g3K2ZsWldWbVZsNWVqbUZSWldSbWZORFJaV1ZsUlVkRVRKMDcwdUhicTFLbTZ1cnBmZEtFQStEVkJXQW9BQVA0L0VYRUJ4M1g0U0R0V2hEOWUrMTkvYytNVkJjeUQ4NmlqWndsTWRzUEVKSC9lSVlML3dIR2N4V0p4L3IrZmZUamdmd3VWU2hVUUVCQVFFUGdCWlZQZkNvMUc0OHBnNG5YcjFpMnVzQlJLQ2lBMzhVRS9jZTN0N2VncGk4WENjWng0aWhBSkJURXhNZWhPcktxcWlraTFFQkVSSVVJUDR1TGlLS3hBcFZKWHJseHBibTUrK3ZScGRPT0hZZGlzV2JQUWd6VnIxcUJvd3RpeFl6RU1lLzc4K2JCaHcvcDQ0bnYyN0ZGVlZVWFpHVUZCUVk2T2pqMG1pU0JuenB4QjBRckMwYU5IVzF0YnFkUWVtckdlT1hPRy9CVEhjUnpIVFV4TTBQNU5UVTByS2lwNmV5T3Uya09Dckt3c3FsRTZmLzU4ZlgxOWo5czBORFF3R0F4L2YzOWl5WlFwVXpJeU1qSXlNdEFlbGk5ZjN0djc5bEZ2U1Zzc0ZrdEpTUW5sWi9YMjJzYkd4cHMzYjZLQUNNb0p3akRNMk5nNFBEd2N3N0RjM0Z4alkyUHk5aHdPSnlNanc4TENBc013UGgrcm9hRWhidzRVK2V1cW9LQlFYRnlNWWRqUW9VTlJDbytZbUppaG9TRjUrN0t5TXZSVElDd3NmT0hDaFFzWExxQ0FDL280UER3OEhCMGQrM0I1K0NFdTNZc1hMeTVjdUNBckswdkVwTkFYSHVVWW9rckdtSmlZK2ZQbng4Ykd1cnU3aytzMzQrUGozNzkvSHhnWWlHSVpiVzF0dTNmdm5qQmh3dlRwMHdVRUJENSsvRWgrUndzTEMvUlRobkE0bkczYnRnVUhCNXVabVIwNGNJQXJLYSsxdGRYTnpZM0paRTZaTXFYSDQ4L0x5K3R4dVlXRlJSK0wrTkFKb3MrQ0Q2NWZHb1RrNU9SMzc5N3QyN2V2c0xDUXF4cTNvYUdCeFdMeEhxR0tpa3IvL3YzUll4OGZIMDFOVFdWbFpTSW05ZXJWcXlWTGx1anI2Ky9jdVZOTVRDd29LR2pHakJrdUxpNjNidDBpZmxNUjl1L2ZuNXViR3hJU01uZnVYRk5UMDNYcjFoMDhlREE0T05qVDB4TUYzOUczS3lBZ29MaTRPRFEwMU1iR2huaHRVbExTa2lWTCtKeHllSGc0VjZPb2JkdTJUWjA2MWQ3ZW5uK3FZMHhNVEV4TVRJK3JsSldWSVN3Ri9oMGdMQVVBQVArRm9qWkVjTzFsenVPL1dIZUNNU2Fwc1FXYnhYa1V3Y3hKRUppNGtEckdDUk1RL0psSCtUK3NzN096cTZ1cng5b2NBSDRrbEoyQi9PeGorWTZHRGgySzdxSUp4Y1hGWEkxT3VKNDJORFNnQjJ2WHJpWFhBSHA1ZWFHNENSR1c2dGV2SC9rZVcxOWZmOXUyYmRuWjJYUTZuYmpmeTgzTnZYNzl1b3VMQzRwSmhZYUdybHUzTGl3c3JMZjdhaTRUSmt4QWQ1SXJWcXdvTEN4Y3MyWk5iL2s0S016QkZaWkNMY1o1VTdGNGhZV0ZjVlVrR1JrWmJkbXloV3V6OHZMeXJWdTM3dGl4QXgwVldXQmdJSkUvOHRkZmYvVld3TmpWMVlYaitMbHo1M3BjTzNEZ3dIOGVsa0xxNnVwZXZIaEJYb0lDbExXMXRieEZZV1ptWmlnVnFLNnVqbnpXNkhGNGVQaWtTWk9lUEhseThPREJQWHYya0kvd3hJa1RKMCtlMU5EUWNIZDNSOEcrL2Z2M296QWloOFBSME5EQU1NelgxOWZSMGJHM1FBYUMzajBqSStQZHUzY29BdFhaMlVrVW5lRTRucCtmcjZpb1NBU0o2dXZyOC9QelI0d1lRVVEwZnNBUE1qcEk0Z2RLVWxMeXI3Lyt5cy9QNStvcGR1N2NPV2xwYWRUeFBUNCtmdW5TcGVmUG4rOUx5S3k5dlgzRmloVUpDUW1qUm8yNmNlTUdWOWlGeldiUG16ZXZ1Ym41cjcvKzB0SFI2VzBuZCs3Y2FXdHI0MXJZV3hHZmpJek01TW1UdVJibTUrZWpuMWIrMU5YVmVSZGV2bnhaUTBOanlwUXArdnI2UFVabWVkL096OCtQSEhNbngzeXpzN1BuejUvZnIxKy9HemR1b0pTbEVTTkduRDE3ZHRHaVJRNE9EcUdob1NvcS96WDBSbFJVTkRnNHVLNnV6c2pJQ01Pd2RldldpWXFLTGxpd0FEWGF4ekRzM3IxN0kwZU8zTDkvdjRlSHh4OS8vRUYrTFp2Tjd1enNuRGh4WW85OW9LNWV2YXFpb2tMTzJrUDA5ZlZ0YlczZnZuMzd1YXYxbjdmZ2lqUHlkdEVDNERjRllTa0FBT0JCb1ZMSE9nc1pUV1JGSCtXOGVQaGZxN3JhV2ZGbnNNYzNCYVo1VW9kUHdYNmZYSWwvQVRhYjNkTFMwdmZPelFCOFZ6aU9veDR4QWdJQ1VsSlNYOVNOK1BkaWEydUxRZ1lZaG0zWXNFRldWcGFJT3h3N2R1ek5temRFN2t4NGVIaFVWQlR4d3B5Y0hCVElXTDkrZlhKeU1rcHo0SEE0MWRYVk5UVTF0YlcxalkyTnFCem0vZnYzMWRYVlJQVlEvLzc5VVZpcXZiMTk1Y3FWL2Z2M0o3SUpuSnljQWdNRHQyelpNbmJzV1A3OWE2U2xwWTJNakZDc1lkdTJiYWllYTlXcVZhdFdyZXB4K3l0WHJnd1lNT0FiaHJ6bDVPVEdqQmxETHVWVFVGQXdOVFhGTUd6NDhPSGk0dUxrZmx2anhvMExEdzhud2xKLy8vMTNiN3Uxc0xCb2JXM2xDaGg5RCtucDZUMVdRVDU4K1BEaHc0ZGNDMU5UVTFGcTBwQWhROUE5OXJadDIrN2N1WU9HanFGUGF2VG8wZmIyOWp0MzdqUXlNaG85ZWpUS1pEbDQ4T0Q0OGVOZFhWM1Jma3hNVEZDSUlTb3FxcUdoWWRteVplaHk5YkZwOTVVclYxQkdENTFPeDNHY0tEckRjZnpXclZ2cTZ1cEVoREV4TVhIaHdvVyt2cjdmcEpvU0lUZmtSdkhXN094c2NoOHVGR2RKVEV6a3luaEtUMDlYVWxLYVAzOCsrdWl6c3JJVUZCUytOQm16ckt4c3dZSUZaV1ZsTmpZMjU4NmRRMUVZTWg4Zm4rVGs1RE5uenZBLzVYMzc5dkZHU1hvcjRoczJiQmh2bkdqWXNHRjhtdGtqdnI2K05UVTFYQXRMUzB1VGtwSW1UWnBFcFZMUG56OVAxTStXbHBadTM3NWRUVTJ0c2JHUnhXSXRXclJvd29RSnhLc0dEUnBFcDlPWExWdTJlUEZpOHFuRnhNU3NYTGxTWGw0K0tpcUt5TUZFN2R1UEh6L3U0K016YWRLa1U2ZE9XVmxaa1k5QlYxZVh5RCtpMFdqbzE4V0ZDeGZTMDlPSERoMTYvZnIxMk5oWUh4K2YzaEtqNXMrZjMyUGdPekV4VVZ0Yis4Q0JBejIraWh4QTdPcnFXcng0c2JXMU5mRkRnZXphdGV2cDA2ZVhMbDBpQXFrQS9KdEFXQW9BQUhvaEtTL3dad0JlOHJRN2NqL1c4bDkvUVdMTmRheXczWlFITndRYzExRUdHdmE2Qi9EdDBPbDBydGJMQVB3aVdDeldwMCtmcEtTay9xMXBVNnFxcXNSTm9KaVltS3lzTFBIMDJyVnJOVFUxeE5QMDlIVHlDNG51TGVqS3lNbkpvZXdBcmtGZGVYbDU2dXJxNDhlUFYxTlRVMWRYVjFOVFEzVndqWTJObnA2ZXBhV2xrWkdSa3BLU2RYVjE5ZlgxSHo5K0hETm16UFhyMTQ4ZE84YS9XNWFWbFpXVmxSV0x4Zkx4OGJsNjlTb0s2S0E3ZjdKWHIxNEZCZ1pLU1VscGFHanMyclhySDErdC85RFIwVkZWVlcxcmF5UGZuNXVibTgrZVBSczlUa2hJU0UxTkpWWVpHQmlvcTZ0enBWQmR2MzQ5THkvdjBLRkRYQkdLVDU4KzFkYldrcHZhZlBqd0lUZzRlT1BHamQvOFN4Z1dGc2EvK2ZSZmYvM2w2K3RMUEtWU3FlZ2VHMVZSU1VoSWNEaWNwcVltdE5iWDE1ZEtwU29xS243NjlJbk5aaTlkdWxSUlVmSGd3WU5vNUNLTlJqTXpNME9wUTNsNWVTd1dhOTI2ZGNTZVQ1NDgrZjc5ZTVSTFJVaE5UWTJJaUZpMGFCR2FqNFlhS3FGWXFyUzBOTkVvV2xGUmNmZnUzZnhyclA2NW16ZHZ4c2ZIazVka1ptYVNXNVVoZi8vOU4yL1kwY2pJYVA3OCtSd09aKy9ldlYvMzdqSXlNc0xDd2x1M2JpMG9LRUJaWmozeTh2SkNlWXNJYnordnRMUTAzbGQ5VVJHZmhJVEU4T0hEK1c4aktTbkpHNWJhdDI4ZlVUSk16cmRLU1VtUmtwSWFQMzc4blR0M0RBd015c3ZMdWE3U3ExZXZzckt5RWhJU1ZxMWF0WFhyMW82T2ppMWJ0a1JHUmc0YU5DZ3FLa3BOVFkzcmplYlBueThuSjdkMDZWSW5KeWM3T3p0dmIyK2l2Rzdnd0lIa1BtZ3RMUzM3OXUyN2NPR0N0cloyUWtKQ2RYWDErdlhyZCs3Y0dSb2F1bmZ2WHE1WmdmeXZDVGtIRGRYODhsWUhkM1oyTGxpd0lDMHRUVkZSa1Nzc3BhMnRIUlFVTkhIaXhDdFhybkJWd2dMd0x3QmhLUUFBNEljeXhFeG9jemo3VVNRNzVTcEcvNi9aT25qTjYrNVR5eWhEUnduWXJhVDBoOW05M3hHRHdZQ1lGUGpGdGJTMFNFcEsvaXRMS3REd09QUVl4M0h5VXc2SGc3TEcwTk8rcEJxdFdMR2l1N3RiUlVWRlZWWDErdlhyRVJFUitmbjVSSzVaZFhWMS8vNzlCUVVGVWJ3ak5UV1ZScU10WDc2OHNiR1IzT0lLTlNOM2NuTHFiZFk3OHVIRGgyWExscVducHdjRUJKU1ZsVjI4ZUhITW1ESHIxNjhub2p4UlVWR1hMMTlXVUZDNGZ2MjZscGJXVjEyZW5xR0FDSXZGT252MkxMRlFURXlNU0pQeDhQQndkblltVmlrcEtlM1lzWU5ySjQ4ZVBZcUtpbUt4V01lT0hTTkhwcGhNNXVIRGg0bUFWME5EZzRPRHcrdlhyK1hsNWI5VkJSOUJVRkNRZjZpTGFPTFRtM2Z2M25FRnRtSmpZOGxQaVJJMmZYMTkzandzd3RPblQ5UFMwdmJ1M1V0K3g5VFUxS2lvS0tJTkdlSDkrL2NHQmdaY0M5dmIyNGxXM00rZlAwZWRqSWlaZzliVzFyeHRzTC9JMmJObmlYemVvcUtpYWRPbUxWKytmTk9tVGNRR0RBWmp5SkFocnE2dXZMMkUwSTlBU0VqSXk1Y3ZlUk9kK2tKT1RpNDVPVmxBUU1ETnpZMUdvL0hPNXVOU1VsTENWWjE2OCtaTnJvcGRRa3RMQzVQSlJPRmRYakl5TW5aMmRzVFRqSXdNUG5FeEJFM2lJeS9KeWNtSmk0dmozWkxKWkVaRlJkblkyS0RQM2NiR3h0Zlh0NzYrbmp5MFVWZFhOems1MmQzZFBUQXdNRE16YytiTW1aR1JrZE9tVFRNMU5VVjVlVDBLRHcvMzlmVWROR2hRZFhYMTVjdVhVYWJTcUZHakZpMWF4T0Z3c3JPelkySml3c1BEMjlyYVJvNGNHUm9hS2lrcHFhZW5sNUNRRUJvYXVuUG56dm56NTArZVBQbllzV1BrVkN3Nm5jNVZiU29tSmthbFVxV2twSWpnTEtyTjNMdDNMOUV2RDJscmE1cy9mLzZUSjA4V0xWckVtMWUxWU1FQ0RRME5OemMzZTN2N3dNQkEzdTg4QUw4MUNFc0JBTURuQ0FyVHJGeHA1ak5ZOTBJNFQ2SXh6bi9kZCtIRkdkMnZNcW5EckdoVDNDbjlOWC9lVWY2YjhXOHBBc0F2QXZYR0prL1UrbmNnbWtNalJVVkZYTmtIdk1rSWZKQXpOVkNYN3VibVpwUkkxZHJhT212V0xDVWxwZWpvYUNxVjZ1enNIQnNiS3lzcnE2U2twS1NrSkNRa2hQcjdLaWtwbFpXVjJkdmJuejkvL3VEQmc3MjkwYWRQbnl3dExUczdPeTlkdW1Sblo0Zmp1SkNRMElFREIxSlRVd01DQWhnTXhyNTkreDQvZmp4dTNMaVRKMDl5M1NGL0svWDE5ZVJ1TWhNblRpVDZUL243KzVPbmxhV2twUENHMkU2ZE90WGMzSHp0MmpVSkNRbXU5SkJyMTY2NXVia1pHaHJXMXRZNk9UbTlmdjNheDhmbm04ZWtlSWZsZlNrT2gxTlhWOGMxM3Y3WnMyZkd4c2E4Uldyazd1QmtIUjBkNHVMaVk4ZU92WHYzYmtGQkFUbklsWjJkTFNnb1NBNDlEQjA2dEtPam83T3pNelEwbEFpN29Na1lUVTFObXpkdlJrdFFDUFg4K2ZORVNOVEF3T0FmaHFYSVVXbFV0eWdnSUVDdXo1S1FrQkFYRjYrdnJ5Y1c1dWJtYnQrKy9lalJvem82T3UvZnYvZjM5eDgvZmp5TlJ2dTZJazBpWUVlajBiZ0c3YUVHNnVUMlo0bUppVnhocWVQSGozTmxNcEl4bWN6ZU9uTVBIanlZSEpZYU9IRGdaNHN1TDErK1RBNkJkWGQzKy9qNERCbzBpSGVHU1ZSVVZHTmo0NHdaTSs3ZXZZdGFSL242K2w2NWNvV2NTWWVhZjkrK2ZYdlRwazNOemMxTGxpelIwOU1iTTJaTVhsNGV1Ujg4RnlNam82U2tKQnFOUnFWUzdlM3RVVklZV3RYYzNMeHk1Y3FLaWdwRlJjWHQyN2N2WExpd3ViblozTng4K2ZMbGYvNzVwNXViMjhTSkUzMThmQ29xS29ndkxUcHk4dTgzSkNrcHljVEVSRjVldnF5c2pGaDQrdlRwTjIvZW9FbUxTRmxabWF1cjYrdlhyejA5UFcxc2JNckt5Z1lQSGt6ZVQwcEtDb29rTGw2ODJOUFRzN0t5Y3UzYXRmd3ZNZ0MvRVFoTEFRQkEzNGhKQ3N6MHdjYTdzT0xQY0FyK2UrdzNqbk1La2prRnlSUTlDNEhKN2hSMTdrYTI0Si9vNk9pQUJ1ZmdkOUhlM3Y0UDcyeS9FemFiM2R1SWNjTExseTk3WEc1alkvUG5uMytpeDVHUmthS2lvdE9tVGV1eGwxWmtaQ1R2TEQvaUFLNWV2WnFmbjE5Y1hKeVltSWdXb2lZcHRiVzFjbkp5T0k2dldMSGl6WnMzcTFhdFFyVXQwdExTeEphb3daQ0tpZ29xSTFKUVVJaU1qQ1QzbCtFbEp5ZTNaODhlSXlNamRIZEhvVkQyN3QycnA2Zm43ZTA5YWRJa2RBOS84T0JCZDNkM1BrMThtRXhtY25MeVoxTS9VR0lVNzBKbFpXVWlHUWRwYVdtNWZ2MjZucDdlcVZPbitNeXpRd1FFQkVKQ1FteHRiYytlUFR0bHloVFVBeHZETUNrcEtVRkJRUzh2cnpObnpyaTZ1dGJVMU96YnQrODdWYWp0M2J1WC82aXY1T1Jrb25TTzBOWFYxZERRME5yYXFxZW5KeUFnVUZoWVNLekt6TXc4ZXZTb2o0L1B0bTNiZXRzbm04M3U3dTV1YVdsWnUzWnRWbFpXWTJOalVWRVJhc3VWa1pGQmhLWG9kSHBCUWNHSUVTUFFoRHNrSUNEZytmUG5KMCtlWEx0MkxkRjhlc1dLRmFqSE52RnhvTjVTRVJFUjM3QzNGSi9US1M4dnI2MnRIVGR1bkpxYTJ2djM3OUh5VDU4K0xWcTBxSzZ1RGcwWnpNakk2Tzd1UG5qd0lHK24vSDhPOVZiajZzclA1ZEdqUjkva3ZaU1ZsVC83YlV4SlNTRTZxYUVFdXVMaTRyaTRPSzcyVlNneFVFZEhaOUtrU1Nnc3BhQ2dZRzF0ZmVyVUtYZDNkNjVmdGtKQ1FzZU9IV094V0JRS0JYMnN3NGNQLzJ3NVlZOWtaV1hQbno5ZlZWVTFiZG8wbEx6WjJ0cGFWbGJXMGZHZnJIbDFkWFhVL294SWJVUC9malozN2x3aXZweVJrWEgvL24yMGdhcXFhbk56YzJkbnA1aVlXRVpHUms1T2pxMnQ3WkFoUTlDV2QrN2M4Zkx5YW05djM3MTc5K3pac3cwTkRhMnNyTGlDaGdjUEhzelB6OC9LeW9xUGo1ODllM1pBUUVCOWZmMitmZnUrNHV3QStBVkJXQW9BQUw2RWpMS0E2eDU4d3J6dVcwZXdkOXp6ai9HaTlPNmlkSXEyc2NCa044b2dmczA0UUIvaE9ONWJUUUVBdnlBV2k4VmdNSDdCSmxOc05wdi9EUExldkhqeFFraElDS1YrRkJZV3hzWEZtWmlZV0ZsWm9WczFMbVBHakNIU2x4b2FHaTVkdWxSYVdscFVWRlJXVnNabXMzMThmQVFGQmNudGs5QW9ycXFxS24xOS9ZMGJOOTY1YzJmMTZ0Vm83dFZuY1RVcTd0SHMyYk54SEsrb3FDZ3NMTXdQSStjaUFBQWdBRWxFUVZUS3lucnk1RWxCUVFHR1lhTkdqZXJxNnNyUHo5K3laVXRFUklTK3ZyNk9qbzZ5c3JLaW9xS1ltSmk0dURpNnNlenU3cWJUNlRvNk9uM3BJRk5jWEV6TXA5dTFhMWRJU0VoZnpvTFhuRGx6eU8yb3hNWEZyMSsvL3V6Wk14U1R5czNOUlhmQ2UvZnU5ZkR3c0xLeWtwQ1F1SDc5T20vYjZXL2xqei8rTURjMzU3TUJtbnhIeU12TDI3OS8vK1BIanhrTUJvVkNNVEl5c3JhMkp1Zis3Tml4UTFoWWVPellzYndKUVpLU2tnOGZQcng2OVdweGNUR3FETDE5Ky9hSUVTTlF2ZEt3WWNORVJVVXpNek9KUEtDY25Cd21remwrL0hqeVRsQTlvNUNRMEtwVnE0aW0rRUpDUXFnait3L0FaclBmdm4yTFdrb2xKaWFtcHFhV2xwWXltY3hCZ3dabFptWU9HalFvSlNXRnpXWXpHQXgzZC9mcTZ1clRwMCtqSzJ4dGJlM3I2NnV0cmYxampyTTNOMi9lM0xselp4ODNQbjc4T085MHVkcmFXbkx0YW84cUt5dkpUOGVORytmaDRURnExQ2l1elM1ZnZseFZWWFhtekJseTdOakx5eXNoSWVIdzRjTUJBUUc4ZS81c1ZXa2Z0YmEycHFhbUVvMjNVRUJLV2xxYTJDQWtKS1NxcW1yNzl1MG9Sby9DVWdzV0xDQ0tVdGxzOXYzNzk5R1hFUDJ1cTZpbzBOUFQyN3QzTDFlVjVjV0xGM0VjRHdzTFF6L0ljK2JNQ1E4UFQwOVBKN0szN3Q2OW01T1RnK3I0VUhOOUJ3Y0hybEdBQVB6V0lDd0ZBQUJmaktJK1ZNajdBbDcwbUJWM0dxK3Y0bHFMdjhudGZwT0xxUThWbk94RzBmdnUvd3o3Nzhaa01ya2F5Z0R3aTZQVDZiOWdXRXBJU0lpWUVkYWJ1TGc0OHBRNmIyOXZybFl2ZERxOXU3dTdvS0NBK0VmKzNsaFpXZTNmdi8vQWdRTVVDbVhJa0NGS1Nrb05EUTEzN3R6UjFkVWxGem1pNkU5UlVkSGR1M2ZEd3NKY1hGekl0MnBoWVdIa2ZJcm01bVlXaTdWOSszWml5ZVRKazN1YlE1K1VsSFR0MnJWMzc5NjllZk1HRFJFVEV4TWJQWHEwdjcrL3JhMHRxam9zS3l0TFNrcDYvUGh4Zkh3OFNsZEIxcXhaZzNwNG94YkY0OGVQNSszNnhDc3JLMHRWVlJVVkE4NmFOYXUzSEkxVHAwNlZsNWNmUFhxMHQvMmcyMWN5dE51OHZMeURCdytpVnRuS3lzb3pac3lJaTR1TGlZbHhjbkw2ZmpFcEZOcmpiY3hNeHBVbVZsdGIrL0Rody9Ianh6YzFOYjE5K3pZaUl1TEZpeGVXbHBaY3IzSjBkT1RkbFoyZG5ZbUpTVU5EZzcyOWZYNStQcFBKek1uSkllSVJBZ0lDaG9hR3o1NDlJN1pIUmFCY1lTazBnazFQVDQvOG1acWFtdktmMi9oTm5EOS9QalEwdEx5OHZMdTdHeTE1OSs2ZGpvNk9vNk9qdnI0Kytrb01HellzSVNFaE56ZlgzOS8veVpNbkd6WnNJRnFNU1VoSWZJOHlURUlmcDRWMmRuYlcxdGF1V2JPRy84UzM4dkx5NE9CZ1lsZ2VXV1ZsSlovcVdxU2pvME5GUllWNHFxaW95SnY0VTFGUkVSQVFvS1dseGZWdE1UTXpzN0t5Q2c0T25qeDVNdGRYeTgvUHI2dXJ5OC9QVDBwS2F2bnk1Wi90MFg3MjdObHAwNmIxdUNvL1AvL2F0V3REaGd4Qkh3cktzeU4rRnRMUzByWnUzYXFscGVYajQ0TmlWYWh0UDZwSFJ0QS9xcUdDVFQwOVBSUzh6c3JLZXZyMHFhZW5KN2xvOStMRmk3VzF0VG82T3VqcGxpMWJZbU5qTjI3Y21KU1VKQ0VoMGRuWjZlZm5KeUVoUWFUUktTa3BQWGp3NEJmOEh3MEFYdzNDVWdBQThKVW9lbU1FaDQ3bTVOMW5wMXpGUDVSenIzNVgzSDF4RTBWQmd6Wm1OdFhFR2hNUjcza3ZnQzgrWFNFQStEWDFXTXoxYzUwN2Q2Njd1MXRDUXFLeHNYSDkrdlUrUGo1RTVraHJhK3VLRlN2V3JGbGpZbUxpNE9CZ1pXVkZwQVBZMk5pUXU0QkhSVVVWRnhkN2VYbVI3N3N3REt1cnF6dC8vcnlhbXBxN3V6dXhVRk5UVTE1ZVBpNHV6dERRVUVKQ1l0bXlaWW1KaWNPR0RlTTZNRlZWVlhsNSthTkhqektaek9YTGwrL2V2WnVjRTNILy9uMVV0b013bWN5MnRqWnlseXRGUmNYZXdsSkdSa1k3ZHV4UVUxTXpOemZYMDlNYlBuejQwS0ZEdWRJb0JnMGFOR2pRSUZUZVZWZFhWMXBhK3Y3OSs0OGZQeTVldkJodFVGMWRqV0VZK2VhWmo1RWpSNkpoY0toTGtZR0JRWGQzTjI4QjhwNDllMHhOVGFkTW1jSzdoOTRhazZGaGZQZnUzUk1VRkZ5NGNDSEt0VUdUNmFxcnEwTkNRdVRrNURadTNOaVhnL3dLSzFhczRKKy9rNTZlVG00ZFpXRmhVVlJVSkNzcnUyN2R1cmR2MzZMcmpHWU92bnYzYnRHaVJWT21UTm13WVFQYW1NVml6WjgvWDBGQkFkVXpTa3BLcXFtcG9kam9nZ1VMU2twS3VPb3IvL2pqajZ5c3JPcnFhaFJZZlBUb2theXNMRmMvOVl5TURCU0JOVEl5SWkrM3RyYmV0bTNicDArZjBOUGk0bUtVQUVoc0lDa3B5ZnNWL1NKVUt2WGp4NC9tNXVhR2hvYjkrdlU3Y09DQXA2Y25WMHdUcGRMTW56Ky9zYkZ4NjlhdFA2dzlVRnRiV3grL3ljaXNXYlBJaVkzTGx5L3YxNjhmT2RqMCtQSGo0T0RnSGw5cmJtNU83cHZXbzdsejU1S0R6dVNJRDhKbXM3Mjh2RG82T2s2Y09NR2JBT1h2N3o5dTNEaFBUOC9rNUdSeUpEY3VMcTZ0clExbFVYVjFkZkgyMkNMVTFOU0Vob2J5K1hXOWN1WEsrUGg0ZjM5L2EydHJUVTNOa3BJU2xMN240dUtTa1pIaDZ1cXFxS2dZRVJGQi9NSkUzenB5STNZMHFnVTFuMEpmcmRqWTJQVDBkQTBORGE0cG92MzY5ZXZYcngveFZGVlZkZHUyYmI2K3ZzdVdMYnQ2OWVybXpac3JLaXFPSERsQ0RoUkNUQXI4eTBCWUNnQUEvZ0VLbFdvOGhXbzhoZlB5RWZ0K0tNNWIxbGRmeFlvK2lpV2VwWTZ3RVJnN0I1UG4vbWR3d0IveGI4NEEvQzdZYkRhTzQzemFGZjE0TWpJeXFNYkUyZGs1THkrdnU3dWJtS2oxNE1HRHUzZnZwcWFtbmpselp2cjA2ZVNlemRiVzF0YlcxdWh4UmthR3Y3Ly93b1VMZCsvZVRkNHpnOEdZTVdNR2hVSTVmZm8wVVc5QzRDM0o0WUlLblpoTTVwWXRXN2dhR0tNTUF2SlRjbStwejFKU1VrSTdSNEdBMnRyYXo3N0V4OGZIeDhlSHZBUlZtUkg5aWI3VXFsV3JvcUtpZUpkWFZGVDAyQ1RleU1nb09UbVp2Q1ExTmZYVXFWTVBIejRVRWhMeThQQll2WHExcXFxcWhZVUZ1dDBWRlJVTkN3dXp0YlU5ZVBCZ1dWblowYU5IeWQyMXZ4VkxTMHYrUlh3TUJvTWNscEtTa3VMYVFGUlUxTkRRa0U2bnIxNjlXa3BLNnNTSkUrZ0xpZEtMUG43OGVPTEVpVDVXMktITjh2UHoxZFRVT2pzN3M3T3paOHlZd1JYT09IVG9FSVZDd1hGODc5NjlSRGtWaWdMNCsvdVRBNTBZaHFHME9NVE16S3lQMzY3ZXVMdTdFekhORnk5ZThBNVRJMHJNR2hzYkR4dzQ0T0hoZ1JiZXZYdlh6TXlNdUN6ZlhFdEx5NGNQSDdTMXRUa2NEdi9jdDk3azV1WnFhdkliNnBLWm1ZbnlpZHJhMnRoc2RtUmtKUDhkMXRiV2RuUjBvTTAwTkRSNHYyTWJObXpJenM3MjlQVDg0NDgvbXB1YjBkOERPSTZqeDRxS2luNStmdHUzYjdlM3Q0K0lpRUQ1bXlVbEpkWFYxYzdPemtSNFYwSkNndmNYQzVLZG5SMGFHdHJiNGVFNFRxUFI5dS9mYjIxdGpSby9wYVNrWUJoMjc5NjlWNjllUlVWRlNVcEt4c1RFa0x2T3ZYcjFhdURBZ2VUdmYyTmpvNGlJQ0RvWWVYbjVZY09HM2JsemgwYWpYYjkrSFhWRHE2K3ZsNVdWN1RHTHpkUFQ4OUdqUjNmdjNwMDZkV3B1YnU3TW1UT0pCbjhBL0N0QldBb0FBTDRCcXY1WXF2NVl2RFNiZGY4eVhwN1B2WnJSeVVtL3lVeS9TUms4Z2pabURsVnZORWI1bXI4TC93ZEJzM1B3TytKd09IMnNsL2xoR0F5R3E2dHJYbDdlaUJFanpwMDdSeXlmUG4zNjVjdVhseTVkdW1qUm9tM2J0bkhGWlFqSGp4L25jRGh4Y1hFZEhSMVRwa3l4c3JLU2taRjUvLzc5MHFWTGMzSnlkdXpZd1J1VDRxK2xwV1hQbmoyWEwxOUdOOG5rcXNDblQ1K0doSVJzMnJTcGowMTJ4TVhGeWRFMFhwMmRuUVlHQm01dWJyMXQwTjNkN2UzdHpadWJtWitmajlLZytuSVlQWktVbEF3TEMwT1BBd01EaTRxS2lKNDdtemR2RmhZVzNyVnJGM3BLSkJDaDcwOTBkUFRKa3ljTEN3c0ZCUVVYTFZxMFpzMmFIbE5kWkdWbEV4TVQzZDNkYjkyNjllelpzeU5Iam5DMWdTOHVMcjUzNzU2cHFTbDVWdDBYbVRkdkh2OW1QVDJXY2ZHcXFhblIwdEo2OWVxVnJhM3QzTGx6WjgrZW5abVo2ZWZuTjNmdTNMNFhJUm9ZR0tBUWlaMmRYWHA2ZW5kM045ZHJZMk5qMDlMU25KeWNJaU1qTlRVMWlWSktsSXB5NU1nUjRvS25wYVZ0MkxBaEtDakkyTmdZTGVHcTh2dUtTOGYvcDU3QllCdzRjQURsaFZFb0ZQSW50V2JObWhFalJseTdkcTJQYi9TbElpTWpPUnpPbzBlUHhvd1pzMm5UcHVuVHAxTW9GR0ZoWVdWbDViN1VOckpZckpxYUdxTGpmbzh1WExnUUV4TkRQT1VkU05janRObk1tVE81d2xJN2R1eTRjdVdLbVptWm41L2ZwazJieUhGUFZQc21LU2xaWGw1ZVZGUVVIaDd1Nk9pWW01c3JMQ3lNbXJ1aG1Yci9CSjFPWDdwMDZhVkxsMHhNVERJek03VzF0UXNMQ3pNeU11YlBuLy9nd1lQTm16ZEhSVVd0VzdlTy9DUFowTkJRWEZ3OFk4WU04bjVldlhxbHJLeU1Iak9aVFBRbFhMWnNHUkd2UDNUb1VGeGNYRUZCQVcrYUpJVkNPWFRvME9QSGozTnpjeVVsSmZmdjMvOFBUd3FBWHh5RXBRQUE0SnVoNkpnSzZwaGlWUys3a3k3aUpabThHK0N2YzFpdmN6QVpKUUVMUjZyWmRFeTBYMCs3QWY4SEdrdUIzOUd2RnBicTZ1cGF2SGp4bzBlUERBd013c0xDaU5GUmlLMnQ3YTFidHhZc1dPRHY3Ly8yN2RzalI0N3doaUVpSWlKS1NrcGlZMk5qWTJOdjNyeEpwVkpIamh4WldscmEyTmdZRUJEdzJXSHdaSFE2L2ZMbHk4ZVBIMjlvYUxDMnR0NjFhOWZreVpPRGdvS0lBZlBGeGNXM2J0MzY4ODgvK1lTbEdBeEdiVzB0blU3WDFkVkYxVmo4YVdob09EazU4VGtrYjI5dnJvVXNGaXMrUGw1Ylc1dC9oeDMrQkFRRWlQdnRHemR1aUlpSUVFOGxKU1c1bnFJbTM4akpreWVMaW9ybXo1Ky9idDA2L25NQVpXUmsvdnJyTDE5ZjM1Q1FrTm16WjArZVBEazBOSlM0eTQySWlEaDE2bFI0ZVBoWG44S2ZmLzVKcnVYazlmVHAwNzdzWDB0TEt5UWs1Tk9uVDJGaFlaY3ZYMFpwZHdNR0RQaWkrKzBoUTRiNCt2cWlFc2prNUdRcWxjclZXcWl4c1ZGV1Z0YmIyN3ZIYkozKy9mc1RueWFxeVZKV1Z1N3RhL2JQTHgwQngvR1ltSmg5Ky9hVmw1ZFBuRGh4eVpJbExpNHUvdjcrS0Ird3NiR3hvYUVCOVI3NnVwMXpMVUg5czRtbjBkSFJ1M2J0a3BXVlhiVnExY21USnowOFBQVDE5VGR0MmpSdDJqVGVydk1vMXFtdnIwK3VFWXVOamUzcTZycDE2MVpIUjRlZG5aMmxwYVdvcUtpa3BDUTV3MnYvL3Yza3huQW9FUFBreVJOeTlJM0Q0UlFYRit2cjYzTzlJM21RSXRMUzBtSm9hQmdXRmlZaUl1TGs1SVI2ZTkrOGVmUDU4K2Nvc0lpKzRhaSt6OExDQWgxdFltS2ltSmdZL3dHZG45WFIwZUhzN0p5ZW52N2h3d2RWVlZWdGJlM096azV2YjI4YWpiWjY5ZXFSSTBkNmUzdnYzNytmbkdlSExoR0h3NWt3WWNMVHAwOGpJeU5sWkdRcUtpcGV2WHExY09GQ1ZNM241dWFXbnA2T0RuTERoZzBvc2JHa3BFUlVWSlEzSnRYZDNSMFpHYmwzNzk2T2pnNHRMYTN5OG5KTFM4dWRPM2ZPbkRuemwvby9Dd0RmRUlTbEFBRGdXOVBRRjF4eUJLK3ZZajhNNStRbVlVdzY5d1pOSDFqeFo3QzdGNmg2RnJRUk5oUmRjNHdLZjJjQThPL3hTMVh3VlZaV3VybTV2WGp4UWw5Zi85YXRXMXdqMVJFek03UEV4TVJaczJaZHYzNjlycTR1SkNTRTkwWnh5SkFoR3pkdWRIRnhPWGp3WUhoNE9GRWlkK0hDaFhmdjNsbGJXNXVibTMvMmxpazVPZG5iMi92RGh3OXFhbW9YTGx5WU9YTW1LbjA2Y2VMRXpaczMwY0MxTjIvZW9KeUkwdExTang4LzF0ZlgxOWZYZi96NHNhbXBxYVdsWmNLRUNiVzF0YWhERUcvVlcwMU5EWEhMK2cvZHYzKy92cjZlM0REcmg2RlNxWUdCZ1dKaVl1U215QWlkVHErcnEwUGRhZ2lDZ29JSERoeVlNV1BHMnJWcng0MGJSejc5ckt5c2Z2MzY4Yzl6NFcvcTFLbjhpL2d3RE9zeGR0TmpaMEQwMlRVM040dUlpQmdiRzZlbnB3OGZQdHpaMmRuVjFaWG85OHpuNVVKQ1FtdldyRUdQazVPVFRVMU51YjdQQ3hZc2tKZVhSL2Y4MWRYVlJNaXlvNlBqUzc4Vi8vRFNvY0Z0VkNxMXViblowZEh4K2ZQblNrcEtwMDZkY25GeHdURE0xZFgxNnRXcklTRWhIaDRlejU4L3h6Q01TTnI2SWppT056UTBFQ2s1Q01wQTVIQTQ5Ky9mUDNYcTFKTW5UNlNscGE5ZXZXcG1admJubjM4ZVAzNzgvUG56Q3hjdU5ETXpDd2dJNE9yQWhlTFV0cmEyNkhGbloyZG9hS2kvdjcrZW5wNmhvZUc5ZS9jaUl5UEZ4TVFtVHB4b2IyOGZHUmxKL0tLUWw1ZVhsNWRIajJ0cWFpNWV2SGpseXBYR3hzYlEwRkJpYitmUG45KzZkYXVHaG9hdHJhMmRuZDNJa1NONysxVjU4T0RCdHJZMlZCQm5ZV0dCa2pFTEN3dExTMHZKUDVJMEd1MzQ4ZVBvY1hWMTlkT25UKzN0N2NtNWt5d1c2L1hyMXoyK0Jlb2N4NlcrdnI2eHNaRkdvd1VHQnFMeEJkWFYxWjZlbmdVRkJkdTJiZFBXMXRiUzBrcEpTVGwrL0RpRHdkaXhZd2VLNExOWXJKQ1FFQWtKaVJrelpsUlZWYUhhUUFxRk1tYk1tQzFidGhRVUZDeGJ0dXoxNjljclY2NVVVVkhadW5YcmdnVUxRa0pDaElXRkN3c0x1UnIyMTliV1JrVkZCUWNIMTlUVXlNbkpuVDU5MnRuWk9UbzZlc3VXTFo2ZW5udjM3blYzZDdlMXRmM3A0eG9CK09ZZ0xBVUFBTjhGUlVGRFlQWkd6RzRGSnp1ZTlmZ205dWs5OXhZc0p1ZDVLdWQ1S2lZdVJSMCttV1ppVFZFZjJ2TytBQURncXp4NDhHRHAwcVdOalkzbTV1YlhybDBqVHpmbk1uanc0SmlZbUprelo5Ni9mMy9tekpsaFlXRUtDZ3BzTnJ1MnRyYXFxcXE0dUJpVnNaU1ZsYUhPMDh1WEw5ZlgxNzk5KzNaTVRFeFFVRkJRVUpDc3JPeWtTWk5zYkd3bVRackVWUm5VM055TUlsYW9GYlNYbDVlSGh3ZVJqckY2OWVxb3FLaTFhOWVxcUtpTUdqV3FzTEJ3MEtCQmREcWRYRHhGcFZLVmxaWFYxTlRVMU5RbVRweUlIcUFzbnN1WEwwZEhSNHVKaVhWMWRUMSsvRmhZV0pnM3ZhaXFxb3BQc3h2ZUhuWk1KblBQbmowMEdnMGxPL3dBbloyZDVDUTFydDdiaXhZdDZ1enNGQlVWTFM0dWJtNXU3akZPTkhyMDZMUzBOSEx3aGNGZzVPZm4yOW5aZlZGRXBxbXBDV1h4RkJVVm9hUWhsT1hSRzFUcWVPM2FOVVZGUlJUR09ubnlwSkNRVUd4c0xPcEZuWjJkblplWGw1K2YvK1RKaytycWFqRXhNU2NuSng4ZkgxVlYxWktTa2xPblRsMjRjQ0VvS01qTXpHelRwazAwR2kwMk5wYkJZRHgrL0JqbHlEQVlqTUdEQi9kNHhhcXFxc2lmOWNTSkV5OWR1bVJ2Yi8vKy9Yc013elp0MmtUZW5taVUxaGRmZCtrd0RGdTdkbTFYVjVlWW1CaWFFamhnd0FCcGFXa0hCNGNaTTJZc1hicVUrTG5ZczJkUGJtN3VwazJiTWpNejM3NTlLeUFnUUxUQitxeTdkKy9HeE1TSWlZbFJxZFFYTDE0ME5qYmEyTmdRYTF0Ylc1OCtmZnIzMzMvZnZYc1hSV2x0YlczMzd0MkxQZ3RKU2NudDI3ZDdlSGpzM0xrek9qcDYwcVJKOCtiTjgvWDFSWTI2T1J3TzZrSlZWVlZWVWxLU2xaV1ZscGJXMmRrNVpjcVV3TUJBZVhsNUZvdjErUEhqNk9qb2hJU0V1TGc0VVZIUktWT216Sm8xYTlLa1NVSkNRbDFkWFVsSlNWRlJVZmZ2MzJleFdFT0hEdlgxOWJXeXNpS096ZHJhbXNGZzNMcDFDLzNHVUZkWGQzUjBuRE5uanE2dUx0YzVDZ2tKY1kxVytLem82R2cwcUlHOHNMNisvck1kN2docGFXbW9HOVNsUzVjbVQ1NWNVVkZ4K2ZMbHk1Y3ZkM1IwTEYrK0hCVTRVeWlVVTZkT05UWTJCZ1VGUFhqd1lOT21UZGJXMWhjdlhpd3RMZlgwOUpTUWtORFQwM3YvL24xWFY1ZUlpSWlJaUVoNGVQaWFOV3RFUlVXRGdvTG16Sm1EL3AzZzNMbHpmL3p4aDZTa1pFdExDd3BMdlhuekpqazUrZTdkdTQ4ZVBjSnhYRjVlM3MvUHo4UERBd1ZZSFJ3Y0prK2VIQndjSEJRVXRIdjM3dDI3ZHc4Wk1tVDA2TkhHeHNhVEprMGlOMWtINFBjRllTa0FBUGllUk1TcFk1MkZ4ampoSlU5WmovN3FzYklQNjJqaFBJN2lQSTZpS0doUVI5alFUS2Roa3ZJLzRWQUJBUDh1WldWbHpzN09iRFo3eG93WnAwK2Y1dCtBQ1pWWm9jaFVYbDdlMmJObi9mejg3T3pzc3JPejBWcGhZV0dVMkdKdmIwOWs4ZWpxNm03Y3VQSFZxMWUzYnQyS2pvNk9qSXk4Zi85K1ZsWVd1djNlczJmUDQ4ZVBjUnpQeTh0RGxUdUtpb3JvZHAxTVNrcnE0c1dMam82T00yZk9IRDE2OUtOSGo1WXRXelpnd0lDQWdBQnBhV2wxZFhWVlZWVlZWZFhlVXJGRVJVV0p1SW15c3JLdnJ5OTVwaFh5N05rejhzeTF6NHFLaWlvcEtWbTZkS21Ta2xMZlgvVVZnb09EbnoxNzF0SFI4ZUxGQzZLTWtSZktmRUdmZ29XRkJWZmplUUpYRENVL1A1L0paQks1S24zVTNOeDg0c1FKOUZoTVRPem16WnVmZlltWW1OaU5HemZRWXhzYkcvUVNSVVZGMUdqODhlUEgvdjcrVWxKU28wYU4yckJoZzUyZEhkRVdlc2lRSVNkUG50eTBhZE9KRXlmQ3c4TmxaV1UvZnZ5SWdtTDkrL2RIZ1FBYWplYmc0TkNYSStlcURqdDY5Q2pSOG95M1NKTy9yN3QwS0hFbU9qcWF4V0lKQ1FsTm5UcDE5dXpacVBrOTEyWVNFaExSMGRHclZxMUN3WlRWcTFmM3ZkKzVpSWpJelpzM1VabWVuSnljZzRNREtpanI2T2lZUG4zNjgrZlAwU3BaV1ZsM2QzZDNkM2ZlOGtCVlZkWGc0T0M1YytlaXRrMFBIanpJeXNyaWNEaWpSNDkrOSs0ZHNkbUFBUU9jbloxZFhGeUlXWWNDQWdJVEpreVlNR0hDNGNPSGs1S1N3c0xDNHVMaWJ0KysvZVRKRXpxZGJtZG5oN0xTcGsyYjV1Ym14cHRvcHFHaHNXclZxbFdyVnBXV2xvYUhoMGRHUnA0NGNlTEVpUk9QSHovbWpVeDlxY0xDUWhxTk5tblNKUEpDV1ZuWk0yZk85TGg5V1ZrWlZ5R2VzYkd4dWJuNXVuWHJMQzB0M2QzZDQrTGkwSytVa3lkUFRwOCtuZGhNVkZRMEtpcHE5KzdkWjg2Y2NYTnpNelUxUFh6NHNJNk96cFl0VzlBR3dzTENSTXg5eXBRcEN4Y3VYTDE2TlRIbHdOL2ZmK1RJa1dmT25LbW9xTEMydG5aeWNzclB6MGVIVGFWU3g0MGJ0MkRCQWx0Ylc2NmZaUWtKQ1I4Zm4rWExsOGZIeDRlRmhhV25wNWVVbE55NWMyZnExS24vOExvQjhJdWc5TEZQSVFBQWdHL2dVdzNyVVNRbkp4R2pkL0RaaXFJMVhNRFVoakxNRWhNVzQ3UFovNEtQSHovKzdFTUE0SXZKeXNyeTd4TDl3MFJHUnRiVTFCQjFUMzN4NXMyYlc3ZHVyVisvbmtLaFpHUmszTHQzYi9EZ3dicTZ1Z1lHQnAvTkhNbkx5MnR2Yng4N2RpeDZldm55NWRPblQrTTRycWlvdUgzN2R2NjFZTVhGeFR0Mzdzekt5dExTMHJweDR3Wkt2ZWtqSE1jNUhFNXZQYWNORFEwdExDeUlYdU84NkhTNm1wcmFoZzBiaVB3YUJvUGg0K056Nk5BaDNtTEd2bHUyYkZsS1Nnb2FHOStiNjlldkh6dDJqTVZpYVdob0hEcDBpTno2bmRlWGpsRTdlZkxrdm4zN1NrdEx2OGVFdnI3cjdPeXNyS3pVMWRYbFg5emExdGFHNG9sc05wdEtwZjZUU2xnV2kxVlJVYUdpb3NMbjQwdE1URnk0Y0dGTVRNeVlNV040MS83elM5ZkhjWnkxdGJWTUpuUEFnQUhraFJVVkZRd0dnMytraHNQaFVDZ1VycmRBVGJMTnpNd3NMUzFOVFUwLysxdUlUcWNmTzNaTVIwY0gxYzgrZlBqdzBhTkhLaW9xV2xwYSt2cjZmVW5EZWZmdVhVWkdocE9URTQ3alM1WXNNVE16bXpWclZvK1Z3cnpZYkhaU1VsSmVYdDYyYmR1SWhWWldWbXBxYWxldVhPSGRmdDI2ZFhGeGNYeCtvRkJuc2I2OGRXK0lUNjJvcU1qUHo4L1IwWEgyN05ua05sdGtyMSsvUG43OCtLcFZxM1IxZFRzNk92N0o3NHFnb0NCeGNmRnAwNllSaFpEOE5UVTFwYVNrcUttcDlUM0pEb0JmSElTbEFBRGdoK3RtY0Y0OFpPY2s0cStmWVRpbjE4MEVCQ21EVEdnRzQ2Z0dZekdKZi9TWDF1L3I5d3BMVlZaV1JrVkZ1Ymk0b0o0VTN4eWFqVTM4b3pxTzQzZnUzSms0Y1dKdmZ6VDNSWDE5Zlh4OHZKdWIyeGZkQkNZbko5ZlgxOXZZMkJCWkR6VTFOWGZ2M2xWUlVmbWlTaGt1SEE2bnE2dUxScVAxbHRkVFdWbEpwVkpWVlZXL2JzYjVEL1ByaEtVQUFBQUFBSDV4Tks2aENRQUFBTDQ3bWdCRldadG1ZazBiN1VDUmtNRmJQMkh0VFQxc3h1RmdEZFdjb25UMmd4dWNvblNzN1JORlJKd2krV1hkRm41M3FHdnNkK1h0N1IwVUZDUXZMMC91SWVyZzRCQVdGbVpzYk56SGY3cEVObS9lSEJNVFUxcGFpaG81ZjNPRmhZVzJ0cmJvdnhpRzdkMjc5K2pSbzExZFhUMythMzlmdExlMzI5allwS2FtS2lzcmY5RWNxTzNidDRlSGh6czRPQkF4c2hjdlhtemV2TG1scFlWclFqWVhITWRmdm54SnA5T0plRlpMUzR1d3NEQUtpaFVVRkZoYld4Y1VGQkE3cWFpb2tKS1NJa0ptVzdaczJidDNMNDFHTXpVMS9icFQvakZFUlVWLzhjQVpBQUFBQU1BdkF2NW1BZ0NBbjBkQ2hqcGhudUQ2cTRJK2w2aGpuVEdKWGx0TDROVWw3S1NRN21QdXpMME9yRnRIOE5Jc2pNMzZzY2Y2cjFWVlZWVldWdGJTMGtKZStQcjE2N0t5c3E2dXJyN3ZKeWtwS1MwdFRVUkVaT2ZPbmQvaE1ESFVvb1hENFJETmJseGRYVVZFUks1Y3VmTDA2ZE92MjZHRWhBUnF3aG9ZR1BoRkovdWxtcHViRXhNVHQyelpNbmJzV0NjbnA1Q1FFTFE4TnpkMyt2VHB2ZlgrcUtxcW1qdDM3dno1ODF0Ylc5RVNOTExxRjQ5SkFRQUFBQUNBdm9NTWN3QUErUGtvcWpvQ3FqcVkvUXE4Tkp1ZGM0ZFRtSWF4ZXBpTmpXRVkxdnlSOCtRVzU4a3RURWlFTW5BWWRiQUpWZHVZb2pZRW8zNW1ManY0cmlvcks3ZHYzNDVhZFhCTkF1SWpOemVYWEsxMjdOZ3hOUGFlakVhajdkcTFDejFPUzB2RE1NelIwUkU5SFRodzRNcVZLdzhmUHV6cjZ4c1RFOU5iWTR1SWlBZytTV2VDZ29Lb2xHLzc5dTFEaC9ZNkMzTDY5T2xmbERpR1FsRUZCUVY1ZVhuWjJka0ZCUVdvOVEvS0pDSUduOG5MeTNkMmRwNCtmVnBmWDMvQ2hBbmtsOVBwOURWcjFyUzJ0bXByYTB0S1NxS0wzTlRVSkN3c2JHaG8rRVZIQWdBQUFBQUFmbGtRbGdJQWdGOEdsVWJSTlJmUU5jZVlYWnhYVDltRmFmaXJES3l6dGVlTm1YUzhOSXRkbXNYR01FeEVuS0pwUkJzOGdxSTluS0l5R1BzSG5XTEJWK2pvNkZpelprMWJXeHVHWVVwS1NnTUhEdVMvZlU1T0RvdkZvdEZvWEhWZWQrL2VKVTlCUXFoVUtncExWVlZWRlJRVWFHdHJhMnBxRW1HbVdiTm1SVWRIbTVpWWtBTlBBZ0lDNUc1VFFVRkJmV25SbFpDUWtKQ1EwTnRhVTFQVHZvU2wydHJhb3FLaTh2UHo4L0x5S2lvcWlPVVVDa1ZQVDIva3lKR2pSNDgyTlRVbERrOURROFBYMTNmTGxpMmJOMisrZGVzV2VWZDc5dXg1OWVxVmtaRVIwVzBBUmVWR2p4NzkxYjIwY25KeUZpNWNPR3ZXckQxNzluemRIZ0FBQUFBQXdMY0ZZU2tBQVBqMUNJbFNoMDJnRHB1QTRSeTg0am43UlJxbjZCSDJxYWJYN2VrZGVQRVRWdkVURE1NdzBYNlVnUVpVVFNPcXBoRkZYUmNUK016a0xQQVAwZWwwTHkrdmtwS1NnUU1Idm52M3JxMnR6Y2ZIcDdkMEhpYVQ2ZWZueDJLeE1Bd0xDQWpnbW11MmUvZnV6czVPNG1sUlVkSHAwNmZGeFA0empURW1KZ1pOU2VNdFlYdno1azFrWkNUeGRPYk1tUUVCQVZ6YnJGeTVraGh0MXQzZDNkWFZKU0FnUU95Y3JMVzFsYzFtUzBwS2tvZWFxYW1wY1RnY0ZIcERFNVJRUEE0VlA2S1VLd3pEWHI1OGliTEdNQXdURnhjM01EQXdNaklhUG56NEgzLzhRVFNUU2tsSitmdnZ2MTFjWEl5TWpEQU1tekZqeHRPblQ3VzB0SlNVbElqd0dZN2pVbEpTNnVycXAwK2ZKb0pROSs3ZHd6Qk1XMXU3dUxpWTk3RGw1ZVUvT3pjS0hZTzB0RFQvelFBQUFBQUF3QThEWVNrQUFMOS9UaFFBQUJtaVNVUkJWUGlGVWFnVXJUOEV0UDdBWnF6R1A1UnpYajdpdkh5TVZ4WHhlMGxYRzE2Y3dTN09ZR01ZUmhQQTFIU3Bta1kwcldHVWdjTXdNY2tmZCtTL3BBOGZQaVFrSkhoNGVIemR5MHRMUytYazVPVGsvcS9yUEoxT1g3MTZkWFoyOW9BQkE2NWV2WnFZbUxodjN6NFBENDhqUjQ2TUhUdVc2K1VWRlJVYk5td29LaW9TRkJUY3ZYdTN2YjA5MXdaY2s1NmJtcG93REZOV1ZrWmhvTmpZV0F6REJnOGVqR2FvSTRXRmhVd21jOWl3WWVTNWIxeXp4cEZKa3licDZPaWd4OG5KeWF0V3JiSzB0RHg5K2pUdmxyYTJ0aFVWRmZIeDhWcGFXbHluejlYSzNkblpHVDJ3c0xCd2QzZkhNRXhHUm1iNjlPbDZlbnI2K3ZvREJ3N3NzZTEzVVZGUmJHeXNpSWlJam80T2lrTjVlbnFpUWVOMWRYVVloakVZaktxcUttZG41K25UcDdlMXRUR1pUQ1VscGJxNnV0emNYQXpETGx5NGNPSENCZDdkZW5sNXJWeTVrbmM1S3BiY3NXUEh6Smt6cmF5c01BeFRVRkJJU1VtNWVmT21uSnpjN3QyN2Uzd0pBQUFBQUFENE1TQXNCUUFBdndlS2toWk5TWXMyOFUrc3M1WHpPb2RUa3NVcHo4TWFxdm05aHMzQ0tnczVsWVdjQjlmUkhpZ2EraFNaL3BUK21oUmxMWXFDeG84NytsOEFnOEdZUG4xNmUzdjdzR0hEdnE1bjlwNDlld29LQ3J5OXZWRmc2OU9uVHl0WHJpd29LRkJVVkF3T0RwYVRrM04xZGUzbzZBZ01ERnkrZlBuaXhZdTl2THhRUGhTVHlieDQ4ZUs1YytjWURJYTh2UHlSSTBkNlBJRDI5dmFNakl6Smt5ZWpweWhrbzZhbWhpcnNhbXRyMFFnOEV4TVQ0aVdUSmsycXFha0pDZ29pSnVKOVA4TEN3b01HRFVLUHE2dXI2WFQ2Z0FFRFVKNlVxcW9xZXFDbHBiVnAweWIrK3lrb0tNQXd6TkRRTUNjbkJ3V2t1T1RsNVpIN2MrbnI2Ly8xMTEvWHIxL0hjWHpRb0VIR3hzYkVxcXFxcXN6TVRGbFoyVW1USnVucjYvZjJqcm01dVcvZXZEbHk1QWpxclg3aXhBblUzMTFWVlJYSGNRb1V2UUlBQUFBQS9Ed1FsZ0lBZ04rTm1DVFZ5SXBxWklWaEdOYnlFUy9OWnBYbTRHVTVXRnNqLzlmaEg4cnhEK1gvOTF4QWlOSi9JTlpmazZxc1RWWFNvaWhwWWpKSzMvdllmeUpoWVdGTFM4dTR1TGp3OFBDdkNFdFZWVlU5ZS9ZTXd6Qk5UVTBVYVZxNGNHRkZSWVdHaGtad2NEQUtIbUVZdG16WnN2NzkrKy9hdGV2OCtmTi8vLzMzbWpWcm1wdWJ6NTA3VjFOVGc2Skl1M2J0NmkyRXRIVHAwdWZQbnlja0pLQjBKNVE2TkhEZ1FCekhlOHdQK2lLRmhZVStQajdvTVdwRTlmVHBVMXRiVzk0dHE2dXIwWWtRcFhuaTR1S1JrWkVEQmd5NGZmczJXckpnd1lMYzNOelRwMDhUR1ZWVlZWVW9vNnF1cnE1Ly8vNjlIY2F6Wjg4eU16TXhERE0zTisvczdIUnljaUpXZFhaMkppUWs0RGl1cUtoSWJuK3VvcUxTMGRHQnFoU2RuWjNuejU5UHJMcHk1VXBtWnVZZmYvekJmL3JoNHNXTDU4eVo4K0xGaStQSGp4Y1ZGYkZZckkwYk53NGZQdHpBd0FCaVVnQUFBQUFBUHhlRXBRQUE0SGNtcFVneHRSVTB0Y1V3RFA5WWliL080YnpPNGJ6Snc3cmFQdjlhRmhOL1g0cTlMMlZqR0JzdEVSYkQrZytrS21sUmxiVXBTbG9VWlMxTVF2YTduOElQNU9qb0dCY1hkLy8rL2NiR1JsblpMenMxMU5wSlVWRngvUGp4R0lZSkNRbHQzcno1N05temdZR0I1TEkrRE1NY0hCd01EQXcyYk5oUVdscnE3ZTJORm1wcWFtN1pzbVhNbURGODNzTGUzajQvUC8vU3BVc295SUxTbzNSMWRSTVRFOHZLeXI3cWpQOFBtODBtMnFJem1Vd013MWdzVm84VCt0REl2SzZ1THJRWmFydisyZjJycTZ2cjYrdS9mUGx5MnJScE9qbzZSRWlMcksydHJhU2tCTU93S1ZPbXFLaW9ZQmhHaEpPcXE2dFhybHlKNHpoS3VSb3dZSUNEZ3dQUkJPck1tVE90cmEyb0RKTzhRL1JVVlZYMXM0Y25KU1gxNmRPbm9xSWlTMHZMQnc4ZXBLV2x6WnMzajl3OEN3QUFBQUFBL0JRUWxnSUFnSDhKaXVJQWl1SUFxc1VzRE9mZ2RXL3hxaUxPMnhkNFZSRmVWNEhoZUo5MndlakVxb280VlVVY1lvbVFDQ1lwVDVHVXAwakpZLzNrcUZJS21LUThSVXFCSWltSFNTcGdRaUxmOFh5K2c1RWpSNnFycTc5Nzl5NDZPdnFMT2t6aE9JNWFPODJlUFp1SVpZd2RPNWEzZ1JTZFRuLzgrSEYwZEhSNWVUbDVlVzF0YlVSRVJIMTkvWWdSSTlUVjFYdDhGd2NIaDFPblRzWEV4S3hZc1VKQlFhR3dzQkJsUzYxZXZacEdvNm1wcVZWV1Z0THBkSElzQ2NWeE9qczd5ZDNUeGNURWVKT0FqSXlNSGp4NGdCNmozbElXRmhaOGVrdUZob1p5OVpiaWowS2hIRDE2ZE8vZXZUazVPYWhNcjBleXNyTFRwazBqOHJhUW5Kd2NiMi92cHFhbUdUTm14TWJHNXVibVptWm1Ycmx5NWZEaHd5WW1KcFdWbGVmUG4wZGJvcVF6QW9yY29RZ1hmOW5aMlg1K2Znb0tDZ2NQSGp4eTVFaDRlUGpXclZzUEh6N2M5eE1FQUFBQUFBRGZBNFNsQUFEZ1g0ZENwU2hwVVpTMHFDUHRNRFNuNzEweHAvSWxwN0lRcnl6RU9sdS9ZRmRNT3RaUWpUZFVvN0FXaDJ1dGtPaC9nbFlTMHBpNE5LV2ZMUEVBRTVlaVNNaGc0ci9XeURNS2hlTGc0QkFZR0JnWkdibG8wYUsrRjNCbFptYlcxdGJTYUxRNWMrYjB1RUZsWldWMmRuWnFhbXBHUmdhZFRrZkQ2V3hzYk9iT25WdFhWeGNhR2xwWVdKaWNuSnljbkl4bXh1bnI2MnRxYW1wcWFpb3JLNk1SY25KeWNpSWlJdlBtelR0OSt2U1ZLMWVjblowYkd4dWxwYVd6c3JMcTZ1cG16WnIxNGNPSHlzcktKVXVXOEw0NzBZNEtlZmp3NFdkbjBuMFA2dXJxNTg2ZFEyRXl2S2RJcUtDZ0lOZnd3YzdPVG5TK0ZBcmwwS0ZEcXFxcXNiR3h4c2JHcHFhbUowK2VkSE56Vzc5K2ZVdExDNVBKMU5QVEt5b3FRc2xXaEZldlhoRmxsZnhwYUdpWW1wck9temRQWEZ4ODNicDFoWVdGWEJjTkFBQUFBQUQ4RkJDV0FnQ0FmenNSY2NyZ0ViVEJJNGlDSmRSa0NxOTdpOWVVY1Q1V1l2VlZYN2xuWmhmVzhBNXZlTWN2RitzLzhTbVovMFNzSktReG1nQkdwVkdvTkl4R3c2Z0NHSldHMFFRb1ZCcE9wV0pVR2tZVndHZzBDcFdHVVdtWWdCRFc3L1AxV1Y5azVzeVpnWUdCNzk2OWUvYnMyWWdSSS9yNHFyQ3dNQXpESms2Y1NIUk5hbXhzTEM0dWZ2WHFWVkZSVVU1T1RuMTlQVnBPb1ZCTVRFeXNyYTJ0cmEySjRqNWJXOXNYTDE3Y3ZYdjMzcjE3NzkrL2IyaG9lUGp3NGNPSEQ0bjl1N201YmR5NEVjT3dlZlBtQlFjSFIwUkVvSXdxVTFOVGJXMXRNVEd4RlN0VytQbjU5WEVTWDQ4RmRMeGV2bnk1YnQwNjN1V28xWG9mbFphV0ZoVVZjVTNvRXhNVDY4dHJVMU5UL2YzOWEycHFaR1JrRGgwNk5IcjA2UHo4ZkxScStmTGxPam82R3pac09IRGd3TFp0MjR5TmpROGNPT0RnNEZCZVh0N2MzSXlLKzFwYld5c3JLekVNR3paczJHZmZxMy8vL2lFaEllZ3hhcFhWOTNNRUFBQUFBQURmRDRTbEFBRGdmdzdLcGZxLzUyd1dYbCtGZnlqSFAxVGdkUldjRHhWWVF6V0djNmRHZmFXT0ZyeWpCY1BlOXEyTWtNZkc2Rzl6R1ArZmtwS1NzYkZ4Ym01dVRFeE1IOE5TVlZWVktTa3BxTTgzc2ZEOCtmTlhybHdobnNySnlabWJtNXVibTQ4Yk4wNUJRZUg0OGVQMjl2Wno1c3docXRVTURRME5EUTFSdzZtY25KeXNyS3puejUrajFraUtpb29yVnF4QW04bkl5RXlmUGowcUt1cllzV01ZaG8wZVBkckN3bUxyMXExS1N2L3BSdjhWay9oUTRoSnZmNmlQSHovZXVYT25iNWZ0dnpRM043ZTN0Nk1MMHR6Y3JLQ2dnTUpTNU92RFI3OSsvWUtDZ2pBTVMwdExxNm1wc2JLeTJyVnJsNXljSElQQkVCSVNVbEZSa1plWFIwSEFTNWN1aFlhR09qazV1Ymk0MEdpMElVT0dQSHYyTERjMzE4cktpcGpvcDZtcFNiU2crblZ3WGp4a2YzejdZOTZMSWl5Q00rZy81cjBBQUFEOGRpaFM4bFR6R1QvN0tBRGdCOEpTQUFEd1A0OG13QjJvNHJDeGxvOTQ4MGU4NlFQZVZJYzNmY0NiNjdEbWozaHpIVWJ2b1VuMjcyWGF0R201dWJuMzd0M3o5ZlVWRWZsOGU2eHIxNjdoT0s2dnIwOE9ZM2w1ZVpXV2xtcHFhaG9ZR0JnWkdYRzFZWHIzN2wxemM3T1VsQlR2M25SMGRIUjBkT2JObTRmeWZWNi9maTBtSmlZdUxrNXM4T2VmZjBaRlJiVzB0RkNwMUVtVEpna0tDam82T3Y2VDgyVXdHRndwVkJRS2hVcWxUcGd3b2NmbVN2UG16YXVzck9TdGNIejc5bTFFUk1UVHAwOUxTa3BRcUt1NXVWbFNVbkxFaUJFNGpsTW9sTnpjM0w0Y0R4RkYyclJwMDRnUkk0aHBnTzd1N3UzdDdjZVBIemN3TUVCTGpJeU1qaDQ5U3J4dzFLaFJ6NTQ5Ky92dnYxRllDc1VLaHc4Zi91V1g1THZqdkhpQVBVLzVNZTlGVVJ5QWY2ejhNZThGQUFEZ3QwTlIwNFd3RlBqRlFWZ0tBQUFBRHlvTmsxR215Q2hUTkkyNFZ6Rzc4RTgxV0dzRDNsaUx3bFY0Y3ozVzJZSjN0V0ZkYlJqek44amFtREpsU2tCQVFIdDcrLzM3OSszczdQaHYzTnJhR2gwZGpXSFl3b1VMeWNzbEpTVXZYcnpZMWRXRk9razFOVFdSMTFaWFY2UHBiMXpMeVNnVWlyUzBORG4xQ2RIVzFoNHpac3pqeDQ5SGpCakJOZVB2NjNSMWRXRVlSZzdBV1ZsWm9YN3FQYnAxNjFhUHk5KzhlUk1hR29vZVU2bFVEb2R6OU9qUnlaTW5jODJ6NHhPY2FtbHBzYlMwSko2aTBCanE0SjZXbHBhZm42K2lvcUttcHNZMUg1Q0kyWTBkTy9iVXFWTXBLU2tNQmtOUVVCQ0ZwYVpNbWRLSGF3QUFBQUFBQUg1UkVKWUNBQUR3SllSRUtjcmFtTEoycjkzQzI1dndyalpLVnh2ZTBZcDN0V0pkN1hobks5N1pobmUxVXJyYThLNTJqTVhFdWhsNE54UHJabUFzQnNicXhoaWRQL0lNNU9YbFRVMU5uejU5R2hNVDg5bXcxTTJiTnpzNk9sUlVWR3hzYkhqWGhvU0VuRGx6cHJmWCt2bjVvWVpRUFZKVFU3dDM3MTZQcXpRME5GQ1JIWnZONWdyNnRMUzBFSDJzTUF4anM5a1lobjM2OUluRlloRUw1ZVRraUpLOXRyYTI3dTV1RkNPN2ZmdjIxYXRYK1o4djd3bEtTa3FpeDZxcXFpWW1KbFpXVmhNblR0eTZkV3R1YnE2T2pnN1g0WEhGdjdpZ0FCbmh3SUVETjI3Y0lDK3BxYWtaUFhvMDE2dlMwOU5SaWFLaG9lSEFnUVBmdm4wYkhSMHRMUzFkWDE4dkxTMDlhdFNvTHpxakg0TnFPSUhXZitDUGVTOG80Z01BQU1BSFJVcitaeDhDQUo4QllTa0FBQURmbElRTVJVSUd3ekFLaHZWMTBCM0M3TUpZM1ZnM0ErdG00Q3dVdE9yK1RzZG9ZMlBUM053OFk4Ym5jOW81SEk2NHVMaTd1enU1cHpoQlVWRlJYMStmYTJGbloyZEZSUVdOUnRQVjFlMXhuKzN0N1pXVmxlVE81Vnd2ajR1TFEwVno4Zkh4WEFlNWN1VkszcGRNbno2ZC9KUThpUS8xTHhjWEZ4Y1JFV2xwYVNrdkwyZXoyVXdtRThNd1VWSFIzczZhd1dCd09CeDArc1JDWFYzZEw0MXE4YWVycTR1U3B3b0xDK3ZyNnpVMU5RY08vSzlRVG1wcUtvVkNJVi81V2JObUhUbHk1T0xGaTZoQTBzYkdwby85M1g4d3F1RjRtc0RFbjMwVUFBQUFBQUMvQVFoTEFRQUErRFVJaVdKQy93bVUvRjg4NjB1bXd2V2RvNk9qazVOVFg3YjA4UENZTTJlT2tKQlFqMnVkbkp4NDl4TWNISHpzMkxHUkkwY1NvOSs0SkNVbCtmajRFRmxJWEtLam85dmEycVNscFp1Ym04K2RPMmRuWjBmT1NCbzJiQmc1bnBXZG5jMWtNczNNekhxYnhJZG0xYUc1ZnE2dXJxNnVyblE2M2NYRnBiUzBkT0hDaGQ3ZTNyd0hrSkNRc0czYk5pYVR1VzdkdXEvb0pyNW8wYUxlVnFHOExjS2NPWFBtekpsVFZWVTFjK1pNVVZIUjgrZlBxNnIrMytERmE5ZXVwYWFtMnRuWmtjOTM5dXpad2NIQjFkWFYxZFhWZ29LQ0hoNGVYM3A0QUFBQUFBRGdsd0poS1FBQUFQOXpla3g5NmsxdjhhTWV0Ylcxb1FsOVJDZHZYbzJOamIzdGxzRmdYTGh3QWNPdzA2ZFByMXExNnUzYnQ0bUppZmIyOXNRR0d6WnM0SjNFZC9UbzBkNG04UlVYRjZOeGRjUVNFUkdSa3lkUExsaXc0Tnk1YzgzTnpiNit2a1RZaThQaG5EeDU4dHk1Y3hRS1pmZnUzYk5ueis3N2lSUFFnTHcrd25GOHg0NGRkRHJkMnRxNmYvLyt4UEwzNzk4SEJnYlNhRFF2THkveTlsSlNVcTZ1cnFkUG44WXd6TUhCUVVWRjVTdU9FQUFBQUFBQS9EcTR4MFVEQUFBQTRLdnQyclhyMDZkUDZ1cnFYSVYxWkNnc0pTc3J5N3NxTEN5c3JxN095c3BxK1BEaEN4WXN3RERzM0xsejVFcTZMNFVha0JzYUdwSVhxcXVyWDdwMFNWbFpPU0lpd3NYRjVkV3JWeGlHUFgvKzNNbko2ZHk1YzlMUzBpZFBudnk2bUJTR1ljOTZkLy8rZmE2TkdReUdycTZ1aUlqSTNidDNyYTJ0cjF5NTB0blpXVjlmdjNqeDR2YjJkbTl2N3dFREJwQzNwOVBwRHg0OFFJOExDd3U1bWxVQkFBQUFBSURmRG9TbEFBQUFnRytBdytIczNyMDdNVEdSUXFFRUJBVHdTY2hDWVNsNWVlNFdwQTBORFdmUG5zVXdiTVdLRlJpR3ViaTRpSXFLbHBlWEp5VWxmZDBodGJXMTVlVGtZQmcyY3VSSXJsVmFXbHJoNGVFbUppWXZYNzZjTTJmT2tpVkxYRnhjaW9xS0xDMHRiOSsrYldWbDlYWHYrS1ZFUkVRMmJkcDA3OTQ5TnplM3hzYkcvZnYzVzFsWkxWaXdvTEt5Y3NhTUdZc1hMeVp2ekdLeDFxOWYvL0xsU3hxTkppQWdVRlJVdEg3OWV0UW5Dd0FBQUFBQS9LWWdMQVVBQU9EZmo4MW1kL1FDNVNJeG1VenlRdlFxQm9QUjQwdm9kTzdCWng4K2ZQRHc4QWdQRDhjd2JQZnUzZVE2TzE2RmhZVkV2eWV5ZmZ2MnRiVzF6Wnc1YytqUW9SaUdTVXRMT3pvNm9zN2Z4RFpOVFUwZlNOQWt2dnI2K2cvL0RRM21pNCtQNys3dVZsWlcxdFBUNHowTUdSa1pOemMzU1VsSk5wdWRucDZPaGdNdVhMaXd4elN1NzBwZVhuN2p4bzEzN3R6UjFOUnNiVzE5OSs0ZGhtRTBHcTJxcW9yWWhzbGsrdmo0cEtTa1VDaVUvZnYzYjkyNkZWMFpMeSt2MXRiV0gzekFBQUFBQUFEZ1c2RXdHSXlmZlF3QUFBQkF6ejUrbzVibmp4NDk4dlQwL0NhN3dqRE0yTmo0MnJWcjZIRnpjL1BWcTFjdlhicEVwOU9GaFlYMzdObGpaMmVIVnJGWXJOZXZYMHRMUy9mcjEwOU1USXhLcGJhMnRsNjdkdTNVcVZNb3BFTHVwblQzN3QyMWE5Y3FLaXJHeHNhaU1YT294VkpXVnRiTW1UTXBGTXFTSlV0UThLZ3Y0dVBqMWRUVTdPenNxcXVydmJ5OHlQUDdXbHRiczdPelUxTlRVMU5UbTVxYVVGVEl4TVFrTlRVVlpSN0p5Y21OR2pYSzNOeGNYMTlmUzB1TGFLRE9ZckhZYkxhd3NIQnpjN09kblYxall5UFhLYURnRjU4QmZ4aUdkWFYxU1V0TFAzbnloTHlRVHFjbkppYUdoSVJVVkZRSUNncU9IVHMyTFMyTnhXSlJxZFRaczJmdjNMbnowNmRQM3Q3ZXFDQnh6NTQ5czJiTndqRHMrUEhqNTgrZnh6Qk1RMFBqOE9IREJnWUdmYnc0UDRDc3JPd1g5UzhEQUFBQUFQaWZCWDh6QVFBQStQY1RFaEtTazVQN1ZudVRscGJHY1R3bkorZjI3ZHNKQ1Frb2VXcjQ4T0U3ZCs0Y1BIZ3dzUm1OUm5OMWRlM3M3RVJQQlFVRmlWRjBycTZ1NUlBT2htRURCZ3dRRlJYZHRXc1hFWlBDTUV4VlZkWEJ3WUc4MmZEaHcvdlNnbDFNVE96czJiUFYxZFVpSWlMT3pzN0Z4Y1VGQlFVbEpTWDUrZm1scGFVNGpxUE5qSTJOWjgrZVBXM2FOQ0Vob2FhbXByLysraXMrUHI2c3JDdytQajQrUGg0ZHM1cWFtb3FLeW9ZTkc2U2twQ3d0TFVWRVJMcTd1OWxzdHFLaW9xS2lJdTliS3lrcDlYWlViRGFibkFEVjJ0cWFrNU9Ua3BKeS8vNTlsUEZrYm02K1pjdVd3WU1IVjFaV0hqOStQQ2twYWNpUUlabVptVnUyYkttcnE2TlNxWDUrZmlnbWhXSFltalZyQkFRRXpwdzVVMVZWNWVMaTR1WGx4ZFVmSFFBQUFBQUEvUG9nTEFVQUFPRGZ6OHpNN05HalI5OXdoeXdXNjlpeFkvbjUrUmlHNmVqb2VIcDZXbHRiVXlnVThqWVVDbVhZc0dIWjJkbW8xSzY3dTF0SVNFaERROFBaMmRuWjJabHJoME9IRG8yTWpOVFcxdWIvdm12WHJ1VmZJVWhBNGFGRml4WXBLQ2drSlNVRkJBU2c1WUtDZ3NiR3h1UEdqWnM2ZFNwNWtwMk1qTXpTcFV1WExsMWFYbDcrOE9GRDFLUzhwYVdsb3FJQ3gzRnRiVzBhalNZdExkM2MzSXhHKy9uNStYR2RMNUtRa05EYklUVTFOVmxZV0JCUHZieThVQUlValVhenRMUjBkM2NmTVdJRVdqVmd3SUJqeDQ2VmxKU0lpNHZiMjlzekdBd0ZCWVVqUjQ0UUd5QXJWNjRjT0hEZ2poMDd1cnE2ZEhWMSszSlpBQUFBQUFEQUx3V0srQUFBQVB5NnZsVVIzL2RRWFYwZEhCeHNiMi9QRlN2aHhXYXp1N3U3T1J5T3FLaG9qNkdjNytUR2pSdXpaODhXRkJSa3NWZzdkKzVVVjFjZk5teVlrWkdSbUpoWUgvZFFVMU5UVmxZbUl5TkR6UEpqczlrVUNvVksvUWE5S1I4OWVoUVNFbUpsWlRWMTZsU3UzREd5NU9UazY5ZXZIeng0a0xkSlBQTDI3ZHUvLy81N3laSWwvL3lRdmhVbzRnTUFBQUFBNkNNSVN3RUFBUGgxL2NwaEtRQjZBMkVwQUFBQUFJQStna2w4QUFBQUFBQUFBQUFBQU9BbmdMQVVBQUFBQUFBQUFBQUFBUGdKSUN3RkFBQUFBQUFBQUFBQUFINENDRXNCQUFBQUFBQUFBQUFBZ0o4QXdsSUFBQUFBQUFBQUFBQUE0Q2VBc0JRQUFBQUFBQUFBQUFBQStBa2dMQVVBQUFBQUFBQUFBQUFBZmdJSVN3RUFBUGgxVWFudy95bncrNEh2TFFBQUFBQkFIOEdmVFFBQUFINWRGQXJsWng4Q0FGOE13bElBQUFBQUFIMEVmellCQUFENGRRa0lDUHpzUXdEZ3l3Z0tDdjdzUXdBQUFBQUErRzFBV0FvQUFNQ3ZDKzd3d1c5SFdGajRaeDhDQUFBQUFNQnZBOEpTQUFBQWZsMGlJaUwvcjcxN3lYRVFCb0FvS0J1ay9QQWk5NzlsTmhFS0lqbkNERE9MdHBXcUUvUU85SVJOZWdJY0kwc0JBUHllTEFWQXYycXR5aFFET1oxTzB6U2xWd0FBREVPV0FxQnJ5N0s0K0p3aGxGSmFhK2tWQUFBamthVUE2RnF0OVg2L0sxUDByN1htSDN3QUFJZDRlUUtnZC9NOEsxTjA3bnE5T25BS0FIQlVXZGMxdlFFQWZ2Wit2eCtQaDhjV0hXcXRYUzZYOUFvQWdQSElVZ0NNWk51MjUvTzVydXUrNytrdGZMdFN5dmw4dnQxdXp1NEJBUHlOTEFYQWtGNnYxNzd2MjdhbGgvQmRTaW0xMW5tZXAybHlzQlFBNEo5a0tRQUFBQUFDZkhNT0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EQUIwMEVHcVB6Ri90Z0FBQUFBRWxGVGtTdVFtQ0MiLAoJIlRoZW1lIiA6ICIiLAoJIlR5cGUiIDogIm1pbmQiLAoJIlVzZXJJZCIgOiAiNDYxNzY2MTA1IiwKCSJWZXJzaW9uIiA6ICIzOCIKfQo="/>
    </extobj>
    <extobj name="C9F754DE-2CAD-44b6-B708-469DEB6407EB-2">
      <extobjdata type="C9F754DE-2CAD-44b6-B708-469DEB6407EB" data="ewoJIkZpbGVJZCIgOiAiNDM2NDg2NTQ5NDgyIiwKCSJHcm91cElkIiA6ICI1NDY1NTUxMDMiLAoJIkltYWdlIiA6ICJpVkJPUncwS0dnb0FBQUFOU1VoRVVnQUFCaklBQUFLUUNBSUFBQUM2bzNScEFBQUFBWE5TUjBJQXJzNGM2UUFBSUFCSlJFRlVlSnpzM1hsOERkZi94L0V6ZDhrcWlVU3NJY1JXdElxcVBhMTlLWXFxWFdzdHRkYmFXR3FQaHRyNlJlMjdyNG9sbGlKMm9VaTFCUDNaUzFKcmhDQ0pyRGZKdlhkK2YweS8xMjBTa2RnbTRmVjhmUCtZT1hQbXpPZmVlSHlsYitlY2taS1Rrd1VBQUFBQUFBRHdlbW5VTGdBQUFBQUFBQUJ2STJ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1FpNWxNcHVlNEt5b3E2clU5Q3dBQUFFOURMQVVBQUhJcmc4RlFvMGFOdVhQblp1dXVUWnMyZmZEQkI2ZE9uWG9OejFLc1g3LyttMisrc1p6MjZORmo5KzdkbWZSdjFhclYrdlhycy91VU0yZk9kT25TSlRvNk9vdjlUU2JUaWhVckRBYURwV1h1M0xsZHVuU3huRjY0Y0dIYnRtM1pMUU1BQUNEcmRHb1hBQUFBOEp3V0xGaHc0OFlORHcrUDgrZlBaOWpCemMzTnc4UER1dVhXclZ2anhvMnJVcVZLMWFwVmhSQTFhdFNJalkzTjhONXQyN2FWSzFmdVJaNWxjZUhDaGIxNzkxcE9kKzNhVmFWS2xVdytWMlJrWkVKQ1FwckdyNy8rT2pRMDFMcWxRNGNPWDMvOXRYS2NsSlQwelRmZkZDbFNKRy9ldlAzNzl3OE1ETXh3WkQ4L3Z5KysrRUk1dm4zNzl2VHAwL2Z1M2Z2Zi8vN1h6czVPQ0hIZ3dBRW5KeWZsYW54OGZKOCtmZXpzN0pvMWEyWnZiNTlKdFFBQUFNK05XQW9BQU9SSzU4NmRtelZybGhDaVg3OStUK3ZUdlh2MzJiTm5XMDdqNCtPN2QrK3UxK3VYTEZtaTBXaUVFQU1IRGt4T1RzN3czdno1ODcvSXM1NkRaUXBWUWtMQ3BVdVhsTk5xMWFwMTdkcDErdlRwVjY1Y3laTW5UL1hxMVlVUTBkSFI2OWF0cTFldm51WGVFU05HUkVkSGI5KytYWktrcEtTa0tsV3FEQnMyTE0zNFBYdjJURTFOdFp5V0tGSGk1NTkvYnR1MjdlalJvLy96bi8vRXhNU2NQbjE2MnJScFFnaFpsbnYzN3AyUWtMQjE2MVl5S1FBQThPb1FTd0VBZ053bk1qS3laOCtlQlFzV2pJaUlXTEpreVVjZmZXUjlOVFkydG4vLy91ZlBuMi9idHEybE1URXhzVXVYTGxldlhnMElDQ2hRb0lEUzJLMWJ0MWZ4TENGRVRFeE0zcng1cy9KWlpGbVdKRWtJTVhIaVJLWGx3WU1IZ1lHQng0OGZGMEtVTDEvKy92MzdYbDVlUW9pUFAvNTQxS2hSUWdnbEkvdjg4OCtWL2xPbVRObXlaY3VXTFZ2YzNkMlZsdno1ODF1SFZncTlYbTg1dm43OWVuaDR1QkJpOE9EQjVjcVZPMzc4K0crLy9aYWFtdXJvNktnOHQyVEprZzBhTkFnTEN3c0xDM056YzZ0UW9VSldQZ3NBQUVDMkVFc0JBSUJjSmlvcXFsT25UcElrSFR4NGNNNmNPVU9HRE5tMGFWT05HaldVcTJGaFlkMjZkYnR6NTg2NmRldnExS21qTkQ1NDhLQno1ODUvL2ZYWCt2WHJhOVdxTldYS2xJWU5HMXF1dnR4bkNTR09IajNhdVhQbjMzNzdyWGp4NHBtUEh4b2EycjU5KzBXTEZ0V3NXZE95M1ZYTm1qVjc5KzdkcDArZnBVdVhUcHc0Y2Z2MjdhNnVycFpiREFiRGloVXJHalZxVktGQ0JiUFpQR0hDaEdYTGxpMWJ0c3piMjl1U2hUMTgrRkJKbDZ4WlQ1WGF1SEhqd29VTHJhOG1KaWJxZExvUkkwYWtMN0podzRhclZxMTY1bmNGQUFDUVhjUlNBQUFnTnpHYnpaOTk5bGxNVE16V3JWdmQzZDJuVHAwYUh4L2Z1blZySHgrZi92MzdMMTY4ZVBiczJVV0xGdDJ6WjQvMUJKK0VoSVNiTjI5dTJyU3BWcTFhUjQ0Y21UZHZucjI5L1ROaktaUEo5QnpQRWtKVXFWSkZvOUdzWGJ0Mi9QanhtVDlpL2ZyMWQrL2VMVkdpUkdKaVlrcEtpdVV6R2d5R0hUdDJmUGZkZDM1K2Z1Kzg4MDVTVXBMbEZuOS8vd2NQSGd3ZVBGalo1bno1OHVVclY2NXMwYUxGdVhQbldyWnNxZXlWZnVMRUNldk55eFdKaVltVzQ5R2pSNDhlUGRweWV1REFnYzZkTzY5WnM2WnAwNmFaRnd3QUFQQVNTVS9iVHdFQUFDQm4ycnQzYjRVS0ZUdzlQUzB0aXhjdkhqZHVuSU9EUTJKaVl2LysvY2VNR2VQZzRKRG1yc2pJeUFJRkNzVEh4OWV2WDkvVjFYWDM3dDA3ZCs2MG5rQ1VYdE9tVFUrY09QRWN6MUoyclFvS0NqcDM3cHhlcng4N2RteEFRTURWcTFlVlMrN3U3dVBIang4eVpJakpaS3BjdVhLVktsWFdybDNicjErL2dJQ0FwMVhTdlh2M2tKQ1E1czJiRHg4K3ZFYU5HdTd1N3Z2MzcxY3VuVDU5dW1yVnFnYURvVUdEQnE2dXJqdDM3dXpWcTVkT3AxdStmSG1hUWNxV0xUdG16SmllUFh1R2hZWGR2bjNiK3RMbzBhTVRFaExtejUvL3RBSThQRHpLbENtVHlYY0ZBQUR3SEpndEJRQUFjcGxtelpvcEI3SXNuejU5ZXNlT0hSczNidFRyOWUrKysrNnBVNmMyYjk2Y25KeGN2Mzc5NnRXcjU4dVh6M0tYc3AvVTZOR2pJeUlpL1AzOWRUcmQyTEZqMDd6d3ptQXd5TEpzMmVTN2N1WEt6L2NzSVVUWHJsMDNidHk0ZCsvZVR6Lzk5R2tmSkNnb0tDSWlRZ21EZnZqaGg4bVRKeXZ0SzFhc21ETm56cmh4NHpwMzdxeTAyTnZiSytORVJFVEV4Y1VWS1ZJa09UbloxdFpXQ0tHOFVuRHk1TW4zN3QzYnNHR0RzcFY3NXZ6OS9aY3VYV281VFV4TWxDVEozdDdlc3ROV1VsS1NKRW5LNi9rVVgzenhoWitmM3pOSEJnQUF5QlppS1FBQWtKc2tKaWFlUDMvK3dvVUx2Ly8rZTNCd2NHUmtwSmVYVisvZXZidDM3MTZ3WU1GcjE2NnRXTEhpbDE5K1dibHlwUkpGbFN4WnNrU0pFblBtekxHeHNWbTBhTkdHRFJ1cVZxMWF1blJwSWNUbHk1ZlRETjYyYmR2azVPVEF3RURsTkM0dTdvOC8vbmkrWjlXcVZhdG8wYUwrL3Y2WnhGSkxseTR0WGJwMDNicDFoUkF1TGk0dUxpNEdnOEhIeDhmZjMzL09uRGtaYnNmdTZlbTViZHUyRmkxYWpCa3paczZjT1Vyai9QbnpseTFiMXF4Wk04dXNycDA3ZDFyUDhMSjhkY3JCdUhIanhvMGJweHhQbWpScDBhSkZ5NWN2dDY1ejE2NWQvZnIxbXo5L2Z1dldyYlA5RXdJQUFNZ3lZaWtBQUpDYi9QcnJyMTkrK2FWV3E2MWN1WEwzN3QwYk4yNzh3UWNmV0s2V0tWTm0rdlRwMzMvLy9aa3paNEtEZzBOQ1FxNWN1ZEtnUVFNYkc1dU5HemRPbURCQnA4dkdMeisvL1BMTDBLRkRuK05aUWdoSmtscTNicjE0OGVJSER4NWtPUGhmZi8xMStQRGhXYk5tS2EvaEUwSWNPM1pzNU1pUllXRmhhZlorV3JseXBXWFNsaERpdmZmZW16NTkrdURCZy92MTYxZTJiTm4vL09jL1U2ZE9UYk9Rc0ZhdFdpTkhqZ3dJQ0RoMDZOQ2lSWXVVeGpWcjFsaG5WWThmUHg0eVpNaXVYYnZHangvLy92dnYzN3g1MDNLcFlzV0svZnYzNzkyNzk2Ky8vanBtekpqOCtmTm4vVXNEQUFESU9tSXBBQUNRbXpSdDJuVEhqaDJWSzFjZU8zYnM2dFdyVjY5ZW5Vbm4rZlBuTjJyVVNBaHg2TkNoZ1FNSGR1blM1ZkhqeC9mdTNjdmlzN3AwNlZLeVpNbnNQc3Zpczg4K1c3Qmd3ZE4yakZxOGVIRytmUGs2ZHV5b25NNmJOMi9LbENsQ2lNNmRPdzhkT3RUU3JWNjllbWF6T2MyOUhUdDI5UFgxRFF3TXZINzkrdFNwVTBlTkduWHg0a1dqMFdqcDRPN3U3dTN0N2VYbDVlL3ZiemFiUC83NFl5SEV6WnMzbHk1ZCt0RkhIMm0xMnMyYk4wK1pNc1ZrTXRXdlg5L1gxOWZYMXpkOWhjT0hEMSsvZnYyR0RSdWFOMi9ldG0zYjVzMmJaKzFyQXdBQXlDcGlLUUFBa0p0b05KcmF0V3NMSVdKaVlnb1dMRGhnd0lBTXU2V2twQXdkT3RUeWJydnk1Y3QzNjladDl1elpQWHYyZk5YUHNxaGN1ZkxVcVZQYnQyOC9lL2JzOUhjMWF0U29SbzBhbG4yczJyUnA0K2pvZU9EQUFTY25wMUtsU2xtNldlWlNwU25NeTh2cjVzMmJQWHIwK09HSEgzcjM3dDJqUjQvMDNUdzhQRHAxNmpSNjlPZ0ZDeFpNbWpUcDNMbHozM3p6amRsc25qaHg0ckpseTFxMWFqVnQyclIxNjlaZHZuejU5OTkvdDc0eExDeXNZY09HN2R1M0h6aHc0UExseTllc1dkT3BVNmVzZldjQUFBRFpRQ3dGQUFCeXE4S0ZDM2ZvMENIRFMvSHg4ZFp6am9vVUtXTFppZWxWUDh0YXYzNzlualpnaXhZdHJFODlQVDE3OSs1OThPREJsU3RYcmx1M3p0SnUyUkRLV21wcTZxMWJ0NnBWcSticTZ0cTdkKzlNeXA0eVpVcTlldlVhTjI3Y3AwK2ZsU3RYS3Z1eVQ1Z3dvVzNidHRXcVZWUDZTSktVSjA4ZTVZUG85WHBiVzl1elo4OUtrbFNvVUNFSEI0Y1JJMFlNSHo0OHczUU1BQURnQlJGTEFRQUE1Q0FkTzNiMDhmR3huTmFzV2ROeWZPdldyVmF0V2hVcVZPaml4WXNSRVJGcGdxMzBVbEpTamgwN3Ruang0bmJ0MmtWRVJGaG1adG5iMjFzeUtXdmJ0bTBiTm15WVJxTXhtODJkT25WeWNuSmFzV0xGMXExYkxYdkFBd0FBdkZ6RVVnQUFBUDlJVGs1K0tZUGN1WFBIdWlVdUxzNXNOaXQ3bVN1aW9xS3NUNFVReFlvVlUvWktkM1IwOVBEd3NMUmJUMU1xV0xCZ2RIVDAzYnQzeTVRcE0yblNwQXlqSlNHRTBXaU1pNHViTVdQR21qVnJFaElTTGx5NHNHblRwaTVkdXJSbzBXTFdyRmxWcTFhMTdxeUVVTXB4aXhZdENoUW9ZREtaQ2hZc3FIUzdlUEdpeVdSNjRhOEVBQUFnWThSU0FBQWd0enB3NEVDQkFnVmVjQkIvZi85cjE2NDVPVGs5ZXZUbzVNbVRyVnUzZnNGblhicDBxWEhqeHVuYmE5U29ZVGxlc0dEQmdnVUxySzhlTzNhc2ZQbnl5bnYzbnJhSXo5YldkdjM2OVprLy9mSGp4eUVoSVE4ZlBqeC8vdnpBZ1FONzlPaVJKMCtlV3JWcTdkeTU4K3V2djI3YXRHbjM3dDJ0OTdyeThQQ0lqSXpjc0dHRHNxR1ZtNXViRU1Kc05wODhlVEkwTkhUYnRtMVBXNThJQUFEdzRvaWxBQUJBYmxXOWV2VUpFeVprZUNrcEthbDkrL1paR1NRc0xHemV2SG5LY2RteVpZY05HL2FDenlwZnZ2eUpFeWV5OG1ocnhZc1hWdzQrLy94ejZ5U29RWU1HMlJySHdjR2hkT25TWGJ0MkhUWnNtTEpqbE9LOTk5NExDZ3FhTVdOR21zaXNkZXZXZS9iczhmSHhTYitKbFpPVDB5ZWZmTktuVDUvc2ZoWUFBSUFza2w3S1pIVUFBSURjUzVabHM5a3NTWkpHbzFHM2t0VFVWRW1TZExvTS91RXdLaXJLeHNiR09tbDZHclBaclBvSEFRQUF5QXBpS1FBQUFBQUFBS2lBZjBrREFBQUFBQUNBQ29pbEFBQUFBQUFBb0FKaUtRQUFBQUFBQUtpQVdBb0FBQUFBQUFBcUlKWUNBQUFBQUFDQUNvaWxBQUFBQUFBQW9BSmlLUUFBQUFBQUFLaUFXQW9BQUFBQUFBQXFJSllDQUFBQUFBQ0FDb2lsQUFBQUFBQUFvQUppS1FBQUFBQUFBS2lBV0FvQUFBQUFBQUFxSUpZQ0FBQUFBQUNBQ29pbEFBQUFBQUFBb0FLZDJnVUFBSkFOc2l5bnBLU2twS1NZVENhVHlXUTJtMlZaVnJ1b040UWtTVHFkenNiR3hzN09UcXZWdnBKblBINWdPcm5UZE9VUEVSY2xFbUpFY3VKVGl5bFlYTDUvODVYVWdGZEpLbHBPUDNTRjJsVUFBSUJjZzFnS0FKQnJKQ2NueDhiR2trTzlJcklzcDZhbXBxYW1KaVFrNkhTNlBIbnkyTmpZdk1UeFUvMTk1ZE43WCtLQUFBQUF5TzJJcFFBQXVZRFpiSTZMaTB0T1RsYTdrTGVGMFdpTWlZbXh0YlYxZG5hV0pPa0ZSNU1USGh1WERaZnZYTW5PUFMvNFRBQUFBT1FDRXIvaUF3QnlPRm1XbzZPampVYWoyb1c4alhRNlhkNjhlVFdhRjlxTU1uVmVIL25XcFg5TzhoYlExbTZyS1Z0TmNpMGtIUE8rbkNvQkFBQ1FPekZiQ2dDUTA4WEh4NU5KcWNWb05FWkhSN3U2dWo1M01tWGF2L0tmVEVxajFUYnBwVzNZVFVpOGNRVUFBQUNDTi9FQkFISzYxTlRVcEtRa3RhdDRxNWxNcG9TRWhPZThPZWErYWY4L0cyRHJXbjJqYmRTRFRBb0FBQUFXL0dvSUFNalJuajhRd2N1VGxKVDBmQlBXVENGN2xBUEpvNnpHdTkzTHJnc0FBQUM1RzdFVUFDRG5NcGxNS1NrcGFsY0JvYndHOFRudU12MitRem5RMUc3N3Npc0NBQUJBcmtjc0JRREl1WGd2Ujg3eFBQbGc3RU1SYzE4NTFGWnUrUEpyQWdBQVFDNUhMQVVBeUxsU1UxUFZMZ0gvZUk2ZmhSd1RxUnhJQmIyRXJjTXJLQW9BQUFDNUc3RVVBQ0RuNGdWOE9Zb3N5OW03SWVIeFB3ZDVDNzZLZWdBQUFKRGJFVXNCQUhJdWs4bWtkZ2w0SXRzL0R2bC8vVFg4dmdFQUFJQU04R3NpQUFBQUFBQUFWRUFzQlFBQUFBQUFBQlVRU3dFQUFBQUFBRUFGeEZJQUFBQUFBQUJRQWJFVUFBQkNDSEhseXBXVEowL2V2SGxUM1RKU1VsTDI3ZHQzL1BqeHpMdUZoSVRzM0xuemRSVUZBQUFBdkJMRVVnQUFDQ0hFOU9uVGUvVG9zV0hEQm5YTFNFaElHRFpzMkxScDB6THBjKzNhdFc3ZHVrMmFOT25SbzBldnNUUUFBQURnSmRPcFhRQUFBRG1DeVdRU1FtaTEyaGNmeW1Bd2ZQbmxsMW5zN09QalU2MWF0V3lOWDZaTW1WYXRXdTNZc1dQRmloVStQajdQVlNNQUFBQ2dQbUlwQUFDRUVFS1daU0dFUnBPbGVjU25UNStlTUdIQzA2NzYrL3RmdkhneGk4K05qWTNOdk1OdnYvMDJlUERnTkkxS2lMWm16WnFOR3plbXVUUnk1TWpPblR0bjhla0FBQUNBaW9pbEFBQVFscUFuaTdGVVltTGk5ZXZYbjNiVnpzNXV5NVl0MWkyalJvMEtEUTBkTkdoUS9mcjEwM1QyOFBESS9GbnU3dTVObXpaVmpoOC9mdXppNHBLbVEyeHNySU9EZzA3M3o5L3B4WW9WeThwSEFBQUFBRlJITEFVQWdCQkNtTTNtck1kU3RXdlhQblhxbEhJOFk4YU16WnMzOSs3ZHUxKy9ma3FMalkxTitmTGxMWjBqSXlQRHdzSTBHazJuVHAzYzNOeXlXMWpac21YOS9QeUVFRnUzYnYzKysrK25UcDM2eVNlZldIY1lNR0RBcFV1WEprMmE5T0dISDJaM2NBQUFBRUJGeEZJQUFBaExMSlhGdmFXMFdxMmpvNk55ckV4VHNtNUo0OENCQTdJczE2eFo4emt5S1dzZUhoNUpTVWtUSmt3b1Y2NmNsNWVYMGhnVUZIVGt5QkVIQjRlOGVmTyt5T0FBQUFEQTYwY3NCUUI0ODVsTXBxaW9xTXo3SkNjbks3dVZQM2p3SVBPZXJxNnVsaFZ6V2JGMzcxNGhST3ZXclRQcEV4Y1hOM3o0Y0NHRTBXZ1VRdHk3ZDY5UG56NUNpRWFOR25YczJGSHBVNk5HamU3ZHU2OVpzK2JJa1NOS0xHVXdHS1pQbnk2RThQUHpLMTI2ZE5aTEFnQUFBSElDWWlrQXdKdnY1czJiTFZ1MnpFclBGU3RXckZpeEl2TStXN1pzc1Y2amw3bkl5TWd6Wjg2NHVMZzBhZElrazI1R296RTRPTmh5bXBTVXBKeVdMRm15VWFORzBkSFJTcnZaYkpZazZhZWZmdnJwcDUrVVV5Vk5Hek5tekpneFl5eTN6NWd4bzJIRGhsbXNFQUFBQUZBTHNSUUE0TTBuU1pLOXZYM21mWktTa29RUWVyMyttVE9obElWK0JvTkJPVlZXLzVuTlprdUxuWjJkcGZQR2pSdGxXUzVYcmx4d2NIRFZxbFdmdHRUTzJkbDUxNjVkeXY3bFhicDBLVnEwNk9MRmk0VVFMaTR1SnBNcE1URXhXNSszUUlFQzJlci9ob21NakxUK0JtN2N1T0hoNGFIWDY5TjArL3Z2djQxR1k5bXlaZE8wYjkrKzNkYlc5cE5QUGpFYWpaR1JrVVdLRk1uNm84UEN3dHpkM1YxY1hHUlozcmh4NHllZmZKSitpM29BQUFCWVNNcS9zZ0lBa0FORlJrYStuZ2NaamNhcVZhdW1wcVoyN3R4NS9Qanh6K3gvNzk2OUJnMGFQTzNxcFV1WGxJUGs1T1NHRFJ0R1JVVnBOQnF6MmJ4Ky9mcjMzMzgvT2pvNlg3NThUN3MzT2pxNlRwMDZYbDVlZ1lHQnovdHBYaFUzTjdkc3JWNlVMeDFQWFRsS0NDR1ZyNjN2UGZOVmx2YUVuNS9mZi8vNzMrRGdZR1VuTDdQWlhMTm1UYjFlZi9UbzBUUWJoL1hyMXk4Z0lPRGN1WE5wZ2lkdmIyOG5KNmM5ZS9iNCt2cXVYYnQyNGNLRmpSczN6dUxUMjdadGUrdldyWkNRa05EUVVHOXY3eFl0V2p4ejhoMEFBTURiak5sU0FBQ0kyN2R2cDZhbUNpRk9uejZkbGY1YXJiWllzV0xLY1V4TVRGeGNuTE96Yy9wNU1ZR0JnVkZSVVJVclZuejA2TkhkdTNjZlBuejQ1WmRmeHNYRmJkcTB5WHBHMVRNdFc3Yk1aREpscFdmTm1qVXJWNjZjOVpGektWOWYzK1BIajF1M2VIdDdLM2xpeDQ0ZEZ5eFlNSExreUpVclZ3b2hkdTNhOWZmZmY4K2JOeTlOSnBXVWxMUm56NTQ2ZGVxa253eWwwV2lVYi91YmI3NEpDUW5wMHFYTGxDbFQrdmZ2YitrUUZCUmttUm1ucUZHalJyNTgrZUxpNG43NzdiY0JBd1lJSVVxWExqMXMyTENaTTJjMmJkcTBRNGNPcitackFBQUF5UFdJcFFBQWVESy82ZXJWcTQ4ZVBjcGtOcE1pZi83OCsvYnRVNDU5ZlgzOS9mMDdkZW8wZE9qUU5OM1dyRmtqaE9qWnMrZXNXYk9VbFhyeDhmR2hvYUcrdnI3ZmYvOTkxc3Ric0dCQlNrcEtWbnJhMk5pOERiRlVXRmpZN2R1M0sxV3FwSnorMy8vOVgxaFlXSGg0dUxJaFY4MmFOV05pWWpadDJxUjhkVzV1YmxxdFZqbHQwS0NCdTd1N0VHTGZ2bjBKQ1FrdUxpNnJWcTFTQnFsWHI1NnlrYnhlcjFjeVNoY1hsNDBiTi9icTFTdE5oamhpeElqYnQyOWJ0MnpmdnQzYjIzdkhqaDFHbzdGKy9mcjM3OThYUW5UcTFDa2dJQ0FpSWtJNVZRYk1WaHdKQUFEd3hpT1dBZ0M4R2lrR2tSUW5KOFdKcERnNU1VNUtpcE9UWXVXa0JHRktsVTBtWVRZS3MwbVlUTUpza3MwbVlUSktzdlhwL3pwOFB1SDFGQnNVRktSa09pa3BLYnQyN2VyZXZmdUxqeGtZR0hqdDJyV2lSWXMyYnR4WWlhVnNiR3htelpyVnZuMzdiZHUyVmE5ZVBmTjM4NlZSb2tTSnpaczNaOUpoNzk2OVdWbCsrTWFvWHIzNjZ0V3JsZU1lUFhvb2UwZ3RXYkpFQ0JFZkh4OFdGaFlURXlOSjBzV0xGNzI4dkpZdVhhcjByRkNoZ2hKTEtTblY3dDI3ZCsvZXJWeGF1WEtsSlphS2pZMVZHalVhemRTcFV5TWlJalp1M0ppY25OeXRXemNoeE9iTm01WGNTZ2l4Wjg4ZVB6OC9aYUxjdW5YcmhCQ2ZmZmFaZFoyK3ZyNit2cjdLOGRLbFM5dTJiZnU2dmlFQUFJQmNnRmdLQVBCY0h0NldvKy9MMGZma21FZzVJVVpPakJPRy84VlBpWEVpUGlxNzQ4bXZwc3lzU0V4TVZGYUVEUmt5Wk9iTW1WdTNibjN4V01wZ01NeVpNMGNJMGI5L2YrdmxZMlhLbFBuMjIyKy8vLzU3WDEvZlNwVXFsU2hSSW9zRHlySnNOQm96NlpERlZYNHZJdlducjgxM3JqekhqZkx0eTYrZ0hQSDQ4ZU1PSFRwTW5UcFZPYTFUcDg2aFE0ZUVFRWVPSEduWHJ0M3UzYnZ0N096YzNkMm5UcDNhdEdsVDZ4dlBuajI3Zi8vK25qMTdmdmZkZDViR2h3OGZCZ1lHM3I1OSs5NjllNDhlUFdyY3VIRjRlTGoxN21hdXJxNUtMRlc2ZE9ta3BDUmxFLzI5ZS9jS0lieTh2TTZjT1hQcTFLbktsU3NQSHo1YzZUOS8vdnc3ZCs3ODhNTVBsaEhlaG9sc0FBQUEyVUlzQlFCNHVoU0QvQ2hjUk4rVG8rK1pvKytMNkh2bTZBZ1JmVS9FUFRWMVVqRmRlbTRiTjI2TWk0dkxseTlmdDI3ZEFnSUNybDI3ZHZEZ3dVYU5HcjNJbUt0V3JZcUlpQ2hkdW5UNktWRmR1M1lORGc0K2N1VEl5SkVqL2YzOTA3OGhMa00zYjk2c1ZhdldpNVQwTWtqUGQ5c3IrbE5oTkJwUG56NzkrUEZqUzB2RmloV1ZuZWFGRU5XcVZWTWFCdzhlYkd0cks0VG8yN2Z2NE1HRGhSRGZmLys5SkVuOSt2V3pmakhpZ2dVTGZ2enhSK1ZZa2lSbE1XQ3hZc1dLRlN2bTZlbnA2ZWxwMlUzc3E2KytNcGxNeXVxL3UzZnZGaXhZTUUrZVBETm56bFJXZHpadjNsenB0bW5UcHVqb2FNc3BBQUFBMGlPV0FnRDh6Nk83NW9oUStkN2Y4cDIvNUVmaGN2UTlZVWhRdTZaWExpNHVUc2tYdW5idHF0VnF2L3p5eXlsVHBzeVpNNmR1M2JwWkRJeXNYYjE2OWRxMWF4OSsrT0h5NWN1RkVNT0dEZE5vTk9tNytmcjZ0bXpaOHRLbFMvUG16UnN4WWtSV1JzNlhMMSsvZnYweTZYRGh3b1ZmZnZrbHV3Vm4wM1BtUzgrWlptWGZva1dMbEsybUprNmNPSGZ1WEJzYm16WnQyZ3dZTU9ERER6Lzg3cnZ2bEtWNXg0NGRPM0xrU0lFQ0JUWnMyR0M1VWEvWGQrellzWHIxNnA2ZW50T25UOSs3ZCsrQkF3ZWU5cFQzM250djZ0U3BWNjVjS1ZldTNLMWJ0MHFWS25YaXhJbE0rZ01BQU9CcGlLVUE0RzFsU0pBalF1VzdvZWFJTUhQRTMrTHVWWkdhL1BxZWJtTW5ORnBaMGtwYXJkRHFoRVlyTkZwSjgrUlkxbWdrbmMxcktHVDY5T2tQSHo1MGNYSHAzTG16c2pIUTRzV0xiOXk0TVdmT25GR2pSbVZsQkdXYm9iMTc5MjdidHUzQmd3ZGx5cFRadW5WclVsSlNnd1lONnRldm4rRXQrZkxsR3pWcTFOaXhZMWV1WEZtM2J0MFBQL3p3bVU5eGRuYnUyclZySmgxMjdOanhxbU1wL2FBbE9sMDJmbk9RTHgxUFhUbEtDQ0VWSy84cTYzckMyOXRibVVVbGhLaGR1N2F5djNqNTh1Vzl2YjB0NzBrMG1VeE9UazcxNnRWVE5wSzNzN1BUYURSMmRuWStQajZsUzVjV1FoUXVYRGcxTlRVbUpzWjZMdFUvbjBpV0pVbnExYXZYdkhuelpzMmF0V3pac2pObnpyUnMyZkxiYjcvMTh2TFM2WFEzYnR6NDZhZWZsTTVoWVdIUjBkR1dVMXRiMno1OStyeWU3d0VBQUNDM0lKWUNnTGZHemZQbVc1Zmx1Q2h6UkpnY0VTcGlJck53VDliWU93bDdKOG5CU2RnN1NaWmpCK2YvSFRzTCt6eVN2Yk93enlNY25MTTNjdVRMS3pJanUzYnQyclp0bXhCaTVNaVJTbXhoYTJ2cjQrTXpjdVRJTld2V1ZLNWNPYzJlUkJiMzd0Mzc3YmZmVHAwNmRmTGt5WWlJQ0NIRXJWdTM4dWJOMjdwMTY0aUlpQk1uVGpnNE9Jd2JOeTZUUjdkcDB5WXdNREE0T1BpNzc3N2J2bjI3c2xHUmhkRm9EQW9LT25iczJHKy8vYloxNjFZaHhLTkhqeXc3WjJmbzVzMmJ6L3MxdkNHR0R4LytmLy8zZjhxVzUwS0k1czJiSzJ2eHhvMGJOMlBHak5EUTBMQ3dzTWpJeUxsejV4NDRjS0IwNmRMZTN0N2ZmUFBOenAwN3ExU3BZajJPcTZ1cjhuSTlzOWtjSGg1KzkzL0N3OE4zN3R4WnRXcFZaMmZuWHIxNnpaMDc5N1BQUG91T2pxNVdyZHJtelp0WHJGamg1K2QzK2ZMbEdUTm1LT01ZREFhejJXdzVkWEZ4SVpZQ0FBQklnMWdLQU41UXNsbStmME8rZmRsODg2SjgrN0ljRVNiTUw3WWx0dDVXY2kwa1hBdEovLzZmY0hFWFVnYnIxSEsrWThlT2pSMDdWZ2p4OGNjZlc3OGZyWG56NXJ0Mzd3NEtDdkx4OGRIcGRBMGJOa3gvNzRZTkd5d3ZkL1B3OEdqUW9FSERoZzJyVnExNjZkSWxaVTZUajQ5UG9VS0ZNaTlnMHFSSnlzNVRrWkdSeFlzWE54Z001OCtmUDNyMHFCRGk5dTNiZ3dZTlVyb1pEQVloUkd4czdQYnQyMlZaTmhnTWtpUXA4NENTazVQTlpyT2RuWjBrU2E5aHkvT2NTY21lbEtSUG1TMTErZkxsSDMvODhldXZ2OWJyOVgzNzltM1pzbVVjWDh5bkFBQWdBRWxFUVZURmloVm56cHhacGt3WjVRZXR6SXBLWS92MjdkT25UNzk3OTI1aVlxS1NWT2JObTdkSWtTSWVIaDVseTVhdFg3OStrU0pGaWhjdnJuVHUxNi9ma2lWTGhnMGJKa25TSjU5ODR1am8yTFJwVXo4L3Y0WU5HL3I3K3l0OWV2VG9jZVhLbGQ5Ly8vMDFmaGtBQUFDNURMRVVBTHhCb2lQTXR5NmJiMTJTYjEyU3cvOFNLWWJuRzBZcVhFcHlLeXhjQzJsY0N3dlhRcEpyUWNtdHNIQk11NkFwVjl1M2I5L28wYU9OUnFPbnArY1BQL3hnaVRZVTMzLy9mYWRPblc3ZXZEbDA2TkN4WThjcTYvdXNsU3BWcWt5Wk1vMGFOV3JVcUZINThrOVdxSVdFaEpoTXBpWk5tblRvME9HWk5YaDRlTXlkTzdkaXhZck96czVuenB6cDJiT25zaDVRQ0tIVmFxdFVxVkszYnQyNmRldm15NWV2VDU4K1RrNU8zYnAxQ3dvS0dqUm9VTjI2ZFJjdVhDaUU2Tk9uVDNCd2NFQkFRTW1TSmE5Y3ViSjM3OTdpeFlzSEJ3ZlhybDA3elNkNkk4WEZ4UWtobElST2lSZVZneU5IanZ6NDQ0K3RXN2UyczdQcjI3ZHZ6Wm8xbXpadHVucjE2bmZlZWFkdTNicGhZV0ZLOWhjU0VxTE1tUHZ6enorVnJLcE5telpGaWhReG04MGpSNDZjTW1YS2dBRURsQUhQblR2bjZPaFlxbFFweTZQZDNkMi8rT0tMWmN1V2ZmREJCNjZ1cnVrM3RnY0FBRUJXRUVzQlFDNlhHR3UrOHJ2cDZrbjVXb2g0L09CNVJzampKaFVwSlJVdXBTMVNSaFFxS1JVcUtiUnY4dDhPSnBOcDBhSkZTcXpqNGVHeFlzVUt5NjVERmk0dUxvc1hMKzdSbzhmOSsvZDlmWDJEZzRNblRacms3dTV1NmRDeVpjdFBQLzAwL2VBOWUvWXNWYXBVcFVxVnNsaE1uVHAxbEFNUEQ0L1UxRlEzTjdlUFAvNzQ0NDgvcmwyN3RyUHprd1dQQXdjT1ZBNTI3TmdoaE1od0w2cHk1Y3FWSzFmdXdvVUxIVHAwcUZ1M3JyTDU5NXN0T2pwYUNPSG82R2hwT1hIaWhNbGt1bmp4b2hEaXQ5OStzN0d4VVNaUE9UbzZXbDdZZC9yMDZXKy8vZFp5eTl5NWN5MzNqaDQ5V2xsQk9XN2NPR1VRSWNUOSsvZTdkdTFxWTJQenh4OS9XRyt0MWE1ZHUyWExsaFV1WFBoMWZWd0FBSUEzMEp2OEh4NEE4TVpLVFphdm56UDk5WWNjZWxvT3Y1cTllM1UyVWlFdlVhaWt0a2dacVhBcHlhT01jRWdieXJ6Qi92cnJyL0hqeDErNGNFRUlVYkpreVNWTGxuaDRlR1RZczNqeDRtdldyT25idCsrdFc3ZUNnb0pPbkRqUnJWdTNuajE3S21sUkpuT1JMSE4yc3FWZ3dZSWJOMjU4NzczM01obDV4WW9WKy9mdmQzSnlhdE9temRQNlBIandRQWpoNE9Ed0hEWGtPbEZSVVVLSW9rV0xXbG9HRHg2Y2tKQ2dKRkNXTEcvR2pCa3VMaTdSMGRGTm1qUlJkclZYRHJaczJUSnExS2p0MjdlLzk5NTd5cWJ5U24rZFR2ZisrKytmUEhsUzJhYXFlL2Z1RHg0ODJMSmxTNXJ0M2pkdjNxeHNkWC9yMWkxUFQwK2w4ZENoUTVaalpXOHB5Nm1MaTh2NTgrZGZ5eGNEQUFDUWF4QkxBVUR1a2ZEWWZQR1k2Y0pSK1ZwSTF0K2FKOXM3YXp3cmFJcS9xL0dzSUJWL1Q5am5lY1ZWNWxEMzc5OWZ1blRwcGsyYmxEMlk2dFdyOThNUFB6ZzVPV1Z5aTZlbjU2Wk5tOGFORzNmdzRNR2twS1FsUzVhc1diT21hZE9tWGJwMHFWaXg0a3V2TUpNeFEwSkNsaTVkZXZ6NGNhMVdPMlhLRkRjM042VmRtUTEwOWVyVmtpVkxLaTNCd2NGQ2lMSmx5NzcwOG5LZ1AvLzhVNUtraElRRVMwdElTTWo5Ky9kcjE2NmRrcEp5OXV4Wk96czdkM2QzSnllbjMzLy8vZGF0VzhxUFc2L1hLNi9ZVTdhWmQzUjBUUC9HdllZTkcwNmJOdTNFaVJOVHAwNE5DUW1aT1hObW5UcDFsTmZ3S1IwZVBYcjA4ODgvVjZoUTRkS2xTd3NYTHB3K2ZiclNYcXBVS2NzTEV6ZHUzQmdaR1RsNDhHRGwxTmJXOXJWOEt3QUFBTGtKc1JRQTVIVHkvUnZtaThkTUY0NkoyNWVFTEQvN0JwMWVGQzZ0NUZBYXozZUZlOUZuMy9LbU8zVG8wSWdSSTFKU1VwUXdZdmp3NFYyNmRNbks3a3ZPenM3ejVzM2J1M2Z2RHovOGNQLytmWVBCY1BUbzBWNjllcjJHbXBPU2tvNGZQMzdxMUtuRGh3K0hoNGNMSVFvWEx1enI2MXU3ZG0xTG4zZmZmZmZ3NGNPalJvMWF0V3FWWHErUGpZME5EUTNWYURTTkd6ZCtEUldxYU9qUW9VS0lDUk1tT0RnNHRHM2Jkc0dDQmNwaU9yUFpQSFRvVUc5djc4REFRRXZuYXRXcVRaczJ6WkljWlNnK1BqNDFOVlY1QjU4UTR2UFBQNTgyYlZyNzl1ME5Cc09rU1pONjl1d3BoT2pkdTNlK2ZQbG16cHdwaEZpMGFGRlNVdElQUC93d1o4NmNkZXZXalJneEluLysvRUtJRWlWS1dQYXFEd2tKU1UxTnRad0NBQUFndlZ6NTdpUUFlUFBKWnZudlA0MDc1NmRNNzVnNnM2dHA5Mkp4NjJKbW1aUkdLenpmMVRic3J1OC8zMmJxZnBzaHkzVnRobWsrYUVvbXBmam9vNCtVaFZvTkd6YmN2bjE3MTY1ZHM3VWplTE5temZiczJUTnUzTGd5WmNvc1hicTBUSmt5cjdMWWYraDB1Z1VMRnF4YnR5NDhQTHhNbVRMang0L2Z2WHUzZFNhbHZPdXRWYXRXRGc0TzU4K2ZQM1BtelBYcjE3Mjh2R2JPbkdtWlBQV21xbHk1c3B1YjI2bFRwNlpObTFhc1dMRWhRNGJZMmRuSnNqeDI3TmlvcUtodTNicFpkKzdjdWZPUkkwZTJidDM2dE5IT25EbFR2MzU5NjFmbTNicDF5ODdPem1Bd2pCZ3h3cElyblQ5Ly91Yk5tOHBTMElVTEY5YW9VYU5XclZwOSsvWTFHQXhMbGl4NWxSOFhBQURnamNWc0tRRElZVzVkTXA3ZWEvN3prRWlJZVdaZnFYQnBxWFJWYmRrUHBaS1ZoZTFic1ozUTg3R3hzWms5ZS9hZE8zZXFWcTM2ZkNQWTJkbDE2ZEtsUzVjdXozZjd3WU1IczN1TFhxK2ZObTNhdm4zN21qUnBVcUZDaFF6N09EZzRaRDRKNkEzbTUrZVhKMCtlVnExYU5Xelk4Sk5QUHJsNDhlS0VDUk1PSHo1ODZOQ2hzTEF3NjU0Nm5XN1dyRmtkT25TUVpmbnp6eiszdEJzTUJtWEw4OTI3ZDd1N3V4Y3NXRkFJa1ppWU9HWEtsT1hMbHlzditEdDgrUEN3WWNQczdPeVNrNU52M3J6Wm9rVUxzOWs4Wk1pUWxKUVVIeDhmSVVTalJvMUtseTU5OXV4Wlpjem82T2pqeDQ4cng0OGVQVkttdkZtZTZPenMvUDc3NzcrdWJ3Z0FBQ0FYSUpZQ2dKemg0UjNUNmIybU0vdkZvL0JuOUhRdnFpbGRWVlBtUTAyWkQ0V0Q4ek02NDM4S0ZpeW81QTY1U1BueTVjdVhMNjkyRlRuUmhnMGJBZ0lDSmt5WWtDZFBuang1OHF4Y3ViSlBuejVSVVZIYnRtMHJWcXhZbWxoS0NPSHQ3VDEwNk5DdnYvNDZORFIwMUtoUlNxT1NGZTdhdGV2VFR6K2RQWHUyTXM2UFAvNFlFUkZSdVhMbHhZc1grL3Y3ejUwN3QyWExsa3VXTEFrUER6ZWJ6VldyVnQyM2IxOUlTRWk3ZHUzcTFxMnJiSDd2Nys5Zm9rUUpaY3lRa0pBMEc5SmJuOWFvVWNONmRTRUFBQUNJcFFCQVZmSFI1alA3VFdmMnkzZXVQS09uWndYZCsvVTBsUm9JVjE1SWo3ZmE2ZE9uQncwYTlNRUhId3dZTUVCcEtWNjh1SU9EdzdwMTY5NTU1NTJuM2VYajQvUHc0Y05HalJvcHA2bXBxWGZ1M0hGd2NKZ3hZMGFuVHAxa1dXN1NwTW5aczJjZEhSM0hqQmt6Wk1nUW5VNDNkdXpZKy9mdmI5aXdvVmF0V2xxdDFzYkc1cU9QUHJLMXRhMVVxZExVcVZNdEkzdDVlVm1PNjlTcE0ydldyS2ZWb016QUFnQUFnQVd4RkFDb0lUbFJQbi9FZUhxZkhIcEd5T2FuZHROb3BaS1Z0UlhyYXQ2dkw1emNYbXVGUUU1VnNXTEZEaDA2VEo0OFdhZjc1OWNZVjFmWG9LQWdyVmFiK1kwelpzeXdIT3YxK3BVclY4Ykh4MWV1WEZtWjlEUml4SWhmZi8xMXhJZ1I3dTd1U2grdFZqdC8vdndhTldvc1dMQWdQRHg4d29RSnlqdjdkdTNhcGJ6Rkx6MEhCNGZYcy9VWUFBREFtMEZLVHM3cUs4WUJBQzlPdm4vZDlPdEc4OW45SXZYcC8vZXJzNUhLVnRPOVgwK3E0UDJXTDlPTGpJeFV1d1E4NGVibVprbUNza0srZER4MTVTZ2hoRlMrdHI3M3pGZFpHZ0FBQUhJbFprc0J3R3RoTXByUEhURUZCOGczem1mU1MvS3FwSzNlUXZOK2ZmWXZCd0FBQVBER0k1WUNnRmNzTHNyMDIxYlRpVjlFZk5SVCsrVHowSDc0aWJaYUM1RzN3R3V0RFFBQUFBRFVReXdGQUsrSy9QZWZwdU1CNWd0SGhkbVVjUTk3SjAybEJycHF6VVh4OTE1M2NRQUFBQUNnTm1JcEFIalpaTmw4NFZmVG9iWHluYitlMWtVcVdrN24vYmxVdVpIUTJiemU0Z0FBQUFBZ3B5Q1dBb0NYUnpiTFp3OFlENjJWNzkvSXVJTk9MNzNmUU9mZFR2S3M4THByeTUwa1NaSmxXZTBxQUFBQUFMd1N4RklBOERLWWpPWlRnY2FnZFNMcWJzWWQ4aGJVMW1tcnJmR3BjSEI1M2JYbFpzUlNPWXBXcTgzbURmLzdOY05zZmhYMUFBQUFJTGNqbGdLQUY1T2FiUDU5dS9Id2VoSDdNTVByVXRscTJqcnROQlZxQzBuejJvdkw5YlJhclpsRUkyZlFhRFNTSkdYdkh1ZjgveHpFUG5nVkpRRUFBQ0MzSTVZQ2dPZGxTREFGQjVpT2JoUUpqek80S21rMGxSdHFtL1NTOG51cVVOdWJRcXZWcHFhbXFsMEZoQkJDcjlkbjl4YkpyYkJ5SUVkRnZJS0tBQUFBa09zUlN3RkE5cG1NNXQrMkdBK3NGb214R1Z6VjZqUlZtK2thZFJkdVJWU283YzFpYTJ0ck1CalVyZ0pDK1Zsay94NEhxVkJKK2Q3ZklqblJmUGFncGtxalYxSVpBQUFBY2kxaUtRRElIdk81SThiQWhlSlJlQWJYOUxhYUdwL3FHbllUVHZsVXFPeE5aR3RycTlGb1dNZW5Pa21TbmllV0VrSlR0WmtwY0tFUXduUndOYkVVQUFBQTBwQ1NrNVBWcmdFQWNnZjU5dVhVcmJQRjdjc1pYTE56MU5iNlRGdXZzM0RNcTBKbGJ6U0R3UkFibTlHc05MeEd6czdPZG5aMnozTm5UR1RLMU0rVVEwM04xcnAyUGkrNU1nQUFBT1JteEZJQWtBVXhrY1pkQzh4L0hreC9SYlozMW4zY1FldmRYdGpuVWFPeU41OHN5N0d4c2Z4dHBTSzlYdS9xNnZyY3Q1djJMRFVkV3FNY2E2bzIwM1ljSzJteStVWS9BQUFBdktHSXBRQWdVNFlFNDhIVjV1T2JoVEhkeHR0NlcrM0huYlFOdnhRMjl1clU5alo1L1BneGYyR3BRcEtrZlBueWFUUXY5QjdKMUZsZnl2ZisvdWZFdFpDMlZodE4yZXFTYTBGbUZ3SUFBTHpsaUtVQTRLbk1meDQwYnZ0UkpNU2t2eVI5MEZUZmNvQndkbGVqcnJkVVltSmlmSHk4MmxXOFhiUmFiZDY4ZWJYYUY1M2NKRDkrWUZ6eHJYejNXdFp2a1FvVWx5TnZ2dUJ6Y3ltcGFEbjkwQlZxVndFQUFQQTZzT1U1QUdRazdsSHFwbW55NVJNWlhDcGVVZC9lUnlwVVVvV3EzbTRPRGc0Mk5qYng4ZkVwS1NscTEvSldzTE96YzNKeWtpVHB4WWVTWFBMckJ5OUozVEpMRHRtZDVYdGUvTEVBQUFESTZaZ3RCUUQvSnN2bUU5dU11eGNMUTBLYUsxSitUOTJuQTZVSzNpcFZobi9Jc213d0dBd0dnOGxrNGlWOUw1RldxOVZvTkZxdDFzYkd4dGJXOXFVRVVtazlmbUE2dWROMDVhU0lleVFTWWtSeTR0TTZTZ1dMeS9lWkxRVUFBUENHSTVZQ0FDc1BiNmVzbnlKdVhVcmJyclBSTnU2aHJmK0ZZS3RtQUFBQUFIaEpXTVFIQUVJSUlVeEcwK0YxcG9PcjAyOXRMbm05cis4MFh1UXJvbEpsQUFBQUFQQm1JcFlDQUNFZTNrNzk3d1E1L0dyYWRuc24zYWVETk5WYnFsTVZBQUFBQUx6UmlLVUF2TzNNSjdZYmQ4d1RxV2xYTkdzcU5kQjlObHprY1ZXcExnQUFBQUI0d3hGTEFYaUxKY2FtL2p4Si91dVB0TzB1K2ZVZHgwcGxxNnRURlFBQUFBQzhIWWlsQUx5bDVLdW5VdGRQRnZIUmFkbzF0ZHZxV3ZRWHRnNHExUVVBQUFBQWJ3dGlLUUJ2SDJPcWNlZDhjL0NXdE8xNTNQUmRKMHBsUGxTbktnQUFBQUI0eXhCTEFYaTd5UGR2R05lTWxTTnZwbW1YS3RUUmR4NHY3SjFVcWdzQUFBQUEzanJFVWdEZUdySnNQcnJCdUdlSk1LYitxOTNHWHRkbWlLYjZwNm9WQmdBQUFBQnZKV0lwQUcrSGxLVFUxV1BscXlmVE5Fc2VaZlhkdmhmNWlxaFVGZ0FBQUFDOHZZaWxBTHdGSG9XbkxCOHBIdHo2VjZPazBUYjhVdHVrdDlCb1ZTc01BQUFBQU41aXhGSUEzbkJ5Nk9uVTFXT0VJZUZmclhrTDZydE5sVHdycUZZV0FBQUFBTHoxaUtVQXZNbk1SOVliQXhjSjJXemRLSDNRVlAvNVNHSHJvRjVkQUFBQUFBQmlLUUJ2S21PSzBYK3ErZjhPL2F0Um85VjMrazc2b0tscVZRRUFBQUFBL29kWUNzQ2JLTzVSNnRMaGNrU29kWnRzNzJ6Ylo1YndmRmU5c2dBQUFBQUFUeEJMQVhqajNMcVlzdUpia2ZEWXVrMHE2R1hUZDQ1d0thQmVXUUFBQUFDQWZ5R1dBdkJHa2Mvc1M5M3d2VENickJ1bDhyWDEzYVlLdmExNmRRRUFBQUFBMGlLV0F2Q21NSnVNMjM0MG45aVdwbG5iOUN0dDQ1NHExUVFBQUFBQWVDcGlLUUJ2QkdOSzZ2S1JjdWpwZnpYYTJPbTcrMG52MUZDdEtnQUFBQURBMHhGTEFjajlVcEpTbHcyWHI1LzdWMlBlZ3Zxdi95UGw5MVN0S2dBQUFBQkFwb2lsQU9SeWhvVFV4WVBsTzM5WnQwbGU3K3Q3elJEMlR1cVZCUUFBQUFCNEJtSXBBTGxaWW16cW9rRnlSSmgxbStiOStyb3ZKZ3VOVnIyeUFBQUFBQURQUml3RklOZUtmWml5Y0tCNGVNZTZUYXJXUXRkaGpKQWs5Y29DQUFBQUFHUUpzUlNBM0NubWZzcFAvVVJNcEhXYnBsWWIzZWZmcWxjVEFBQUFBQ0FiaUtVQTVFSVBiNmNzR0NqaUhsbTNhUnYzMURiOVNyMmFBQUFBQUFEWlF5d0ZJSmVSNzE5UCtXbUFsQlJyM2Foci9ZM21vNDdxRlFVQUFBQUF5RFppS1FDNXlvTmJHV1JTSGNkcXFyVlFyeVlBQUFBQXdQTWdsZ0tRZThSRXBpd2M5SzlNU3FQVmRaMmtxZFJBemFvQUFBQUFBTStGV0FwQUxwRVltN0x3My90SjZmVDZIdE9sY2pYVnJBb0FBQUFBOEx5SXBRRGtCb2FFMUVXRFJkVGRKeTAyZHZvK2N5U3ZTbXBXQlFBQUFBQjRBY1JTQUhLODFPU1VaY05GUk9pVEZxM081dXYvaU9JVjFhd0tBQUFBQVBCaU5Hb1hBQUNaTXB0U1Y0MFNOeTg4YVpFa2ZYYy9NaWtBQUFBQXlPMklwUURrWUxKczlKOGlYejFsM2Fidk9GYXFVRWU5bWdBQUFBQUFMd2V4RklDY3k3aGxwdm5zUWVzV2JkT3ZwQSticTFjUkFBQUFBT0NsSVpZQ2tFT1o5cTB3Ly82TGRZdW1abXR0NDU3cVZRUUFBQUFBZUptSXBRRGtST1lUMjAwSFZscTNhQ3JXMDMzK3JYb1ZBUUFBQUFCZU1tSXBBRG1PZk9WMzQ1YVoxaTFTeVNxNkw2Y0lTVkt2S0FBQUFBREFTMFlzQlNDSGVYUTNkZTA0NndhcGNHbjlWN09FUnF0ZVRRQUFBQUNBbDQ5WUNrQk9rcHlZc255RVNFbDYwdUplVE45L3ZyQ3hVN01xQUFBQUFNQXJRQ3dGSUFkSlhUdGVQTGoxNU56TzBhYmZQT0hnckdaTkFBQUFBSUJYZzFnS1FFNWhPckJLL3V2M0orZVNwTy91Si9JV1VMTW1BQUFBQU1BclF5d0ZJRWVRci94dTJyZmN1a1hidkw5VTVrUDFLZ0lBQUFBQXZGckVVZ0J5Z0hUYm5HdmUvVWhidjZ0NkJRRUFBQUFBWGpsaUtRQnFTN2ZOdVZTb3BPNkx5YXJXQkFBQUFBQjQ1WWlsQUtncy9UYm4rcTltQzcydG1qVUJBQUFBQUY0OVlpa0FhbUtiY3dBQUFBQjRheEZMQVZEUHJZdHNjdzRBQUFBQWJ5MWlLUUFxU1VsS1djTTI1d0FBQUFEdzlpS1dBcUFPNDVaWjRuR2s1WlJ0emdFQUFBRGdiVU1zQlVBRjhxWGo1dE43bjV6cmJQUTlmMkNiY3dBQUFBQjRxeEJMQVhqdEVtSlMvYWRhTjJoYkRoVDVpcWhYRUFBQUFBQkFCY1JTQUY2MzFKOG5pYVE0eTZsVXNyTFd1NTJxRlFFQUFBQUFWRUFzQmVDMU1nVnZrYStlZW5KdTU2ai9jb3FhQlFFQUFBQUFWRUlzQmVBMWVuVFh0UE1uNndaZCs5SENLWjk2QlFFQUFBQUFWRU1zQmVCMWtjMnBhNzhUeGhSTGc2WktJMDJsQnFyV0JBQUFBQUJRRGJFVWdOZkV0SCtWSEg3MXlibVRtKzV6SHpVTEFnQUFBQUNvaWxnS3dPc2czL25MZEhDVmRZditTMTloNTZoZVJRQUFBQUFBbFJGTEFYajF6S2JVbnljSldiWTBhT3A4THBXc3JHcE5BQUFBQUFDVkVVc0JlT1hNeHphSkI3ZWVuTHNWMGJVY3FHWkJBQUFBQUlBY2dGZ0t3Q3NXRjJYY3U4eTZ3YWJyQktHM1ZhOGdBQUFBQUVDT1FDd0Y0TlV5L2pKWHBDWmJUalhWbW92aUZWV3RDQUFBQUFDUUl4QkxBWGlWYnA0My8zbnd5YWw5SGwzTFFXcldBd0FBQUFESU1ZaWxBTHd5Sm1QS0JqL3JCdTBuWHd0SEYvVUtBZ0FBQUFEa0lNUlNBRjRWODdHTjFqdWRTNFZLYW10OXBtcEZBUEFNVzdac1didDJyY2xrU3RPK2FOR2lFeWRPdk9aaTd0Ky9QM3YyYkxQWi9IeTNQMzc4ZU42OGVhbXBxYzkzdThsazJyZHYzOVdyVjUvalhvUEJzR3JWcXV2WHIyZjlGbG1XQXdNRG82S2kwclNucEtTc1g3OCtXMlhzM2J0M3c0WU44Zkh4V2I5RkNHRTBHclBWLzZWSVNFaVFyVjVUK3hLRmhvWmV1M1l0S3owdlhyeDQ2dFNwOUgvTWJ0eTRjZURBZ2V4K2pTK3VjZVBHTldyVVVJNG5UcHk0YWRPbTExd0FBT0ExazVLVGs3UFFEUUN5S1M0cXhhK2Q5YTVTK2lITHBXTGxWYTBKQUo3aG80OCtNaHFOYVJLb3YvLyt1M3IxNnQyNmRac3paMDdtdDhmRXhEUnUzTGhWcTFiang0OVBjeWsrUHI1RWlSTGR1M2VmUFh0MkZvc1pQMzc4b2tXTEJnMGFOR25TcEd4K0RpR0VtREJod3NLRkMvdjA2VE50MnJUbnVGMHBlTUNBQVZPbVRNbnV2Yi84OGt2djNyM0hqeDgvWk1pUUxONXkrZkxsano3NnFHL2Z2bjUrLzVwbUd4VVZWYlpzV1Q4L3Y3NTkrOTYvZjc5Z3dZTFBIS3BhdFdwUlVWRVhMbHl3dDdmUGVzMU5temJObnovL3VuWHJsTk5mZi8yMWZmdjJJMGVPOVBIeEVVTDg4Y2NmbHF3a2MzRnhjVmV1WE1ta2c3MjkvWHZ2dmFmRWp1M2F0YXRUcDg3MDZkT1ZTd2NPSExoMDZWTG00N2RvMGFKMDZkSkNpS3RYcjFxcXRmRHc4UGo2NjYrRkVHM2J0azFJU05pM2I1LzExWk1uVHhZcVZNalQwOU82c1h2MzdvR0JnY2VPSFN0Zi9sOS9SMCtlUEhuKy9QbHIxcXhwMGFKRmhwWDgrdXV2Q1FrSm1WZHJMVisrZkZuNUR1dlVxUk1iRzN2Ky9QbTR1TGphdFd0SFJFUU1HalJvNHNTSmtpUmwvVmtBZ0Z4RXAzWUJBTjVNeG0xenJETXBiYzNXWkZJQWNyaDc5KzVkdm54NXhJZ1JhZHEzYnQwcWhPamF0ZXN6Ujlpelo4LzE2OWN0Ly8xODZ0U3A0T0RnRGgwNkZDbFNKSk83WkZsT1B6OUxDREZxMUtpZ29LRGR1M2NQSGp6WXhTWHRDbWhKa3JSYWJTYkRqaGt6Smlnb2FObXlaZDdlM2s5TEZsNlc4UEJ3NjdrNWE5ZXVGVUtVS0ZIaXlKRWphWHErKys2NytmUG5UejlDK2ZMbFAvdnNzMVdyVmcwY09ORER3OFBTcmt3bTBtcTFGeTllYk5hc1dmLysvVWVQSHEzUlBIVytmM0J3OFBYcjE3LzY2cXRzWlZKWHJsdzVmZnAwKy9idExTMDJOalptczFuNTUxc2xaZXZTcGN1TUdUUHM3T3lVRGdrSkNZc1hMMDR6am8yTlRiVnExVnEyYkpuSnMwcVhMdjM3Nzc4TElWeGNYRnhjWEpZdlgyNXZiejl4NGtRaHhLNWR1MzcrK2VmTVMvWHk4bEppcWV2WHJ5OWN1TkRPenM3eWJSZ01ob29WS3lxeFZIb1hMbHpvMUtsVGtTSkZqaDQ5YXJrbE9qcjY0TUdEM3Q3ZWFUSXBJVVJnWUtDYm0xdmp4bzJmVnNua3laTkRRMFBUTkpyTlpvUEJZR3RybS80UHA3ZTM5L3IxNnpQL2ROYWNuSndDQXdQYnQyLy8wMDgvbVV3bVgxL2ZyTjhMQU1oRmlLVUF2SHh5MkJuenVjTlB6dTN6YUZ2MFY3TWdBSGc2czltOGE5Y3VaUzZKa2l6czJMRkR1VlNwVXFXaVJZdXVXN2ZPMDlNemI5NjhZV0ZoYWU2MXQ3ZTNqcHlVR3p0MzdxeWNidCsrZmNtU0pVMmFOTWs4bHRxMmJWdmZ2bjB6NmZET08rK2tiN1NrRzRxZmZ2b3AvUlQ0aWhVcjNyNTkrOVNwVStubjc3UnIxNjU0OGVLWlBEUmJkdS9lUFdiTW1EU052WHYzVHQ5ejVjcVZyVnExVW80ZlBYcGtQZC9IMmRtNVJvMGFBUUVCbHBZV0xWbzRPenNyc1ZTNWN1VjY5dXc1Wjg2Y2MrZk9MVjY4T0cvZXZNcUNyNy8rK3N0NmZHWFI0dHExYXpOUFFGeGNYTTZmUDI4NVZjS2didDI2V1ZxVVZFdUpDMXUwYVBIRkYxK3NXN2RPbWFEazd1NHVoRWhNVEp3N2Q2N1NKems1V1ltSEhCMGRWNjFhSllUdzgvUDc2S09QaEJENzkrLzM5ZlZkdTNhdGw1ZVhNZ1B1enAwN3lpUHM3T3pXclZ2WG9rV0wrZlBudTdpNERCMDZkTWFNR2Q5Ly8vM1RhZzRPRGs2ZmpSNDRjTUNTS1BYbzBlUDI3ZHNaM252anhvME9IVHBvdGRybHk1Y3JtVlJpWW1KS1NvcS92Mzl5Y25LblRwMWlZbUtVbms1T1RscXQ5dVRKazMvLy9YZmJ0bTBqSWlMU0RPWHA2YWtFcjBGQlFla2ZkUGJzMmNhTkcyL2N1TkhiMnp1VDd6K0xQRDA5ZCt6WTBhWk5tL3IxNjcvNGFBQ0FuSWxZQ3NETFpqS21idnpYZ2hGdHkwSEMza205Z2dBZ013YURvVmV2WHBaVDZ5VnZQLzc0WTc1OCtaUWNJY1AxUnpWcTFBZ01ERlNPdzhQRER4MDYxS0JCZzFLbFNpa3RRVUZCWGw1ZUZTcFV5RW9adnI2K3lpd2hnOEd3YU5HaXRtM2JaaEliTFZ5NDBKSWpLT2JNbVJNYkc1dmhOS0tGQ3hkYW44cXlMTXR5MWFwVmxmSExsaTFyTUJpZTlxQ2xTNWV1WHIwNncwdWpSNDhlTUdDQWRjdW1UWnN5VE5BVVI0OGVIVHg0c0hWTFZGVFVnZ1VMMG5TelhzWDJ6anZ2Vks1Y1dRaWgwK20wV3UyVUtWTXFWS2d3Yk5pd0kwZU90R25UUmdqeDZhZWZWcXRXemRJL0xDenMwS0ZEMWF0WFYrN0toR1hTazdJSjE3cDE2OTUvLy8xYXRXcFpHdlBreWFQOExKU24vK2MvL3lsUW9NQ2NPWE5hdG14NTdOZ3h2VjZmUDMvK1c3ZHVLVmxrcjE2OTl1elpVN0ZpUlNHRWtoVVdMVnBVU1l1VThNdkx5MHM1VllhMXlKczM3N3AxNnhvM2Juemt5SkZCZ3diWjJ0cmEydG8rcmVhblhZcVBqNCtJaU1qa1Q4dk5temZidFd1WG1KaTRkZXZXY3VYS0tZMERCZ3hRMGxnaHhLQkJUMTZTdTJmUG5tclZxaWs1M2RhdFc1V3BndGJDdzhOdGJXMnJWYXVXeWQ1aHlrOG5QVGMzTjJXYnNLVkxsejU0OENERFBnOGZQa3hPVHJhTzU1bzBhWExpeEFsbGFhMmJtMXYvL3Z4REZ3QzhVWWlsQUx4azVoUGJSTlJkeTZsVXRKeTJ4cWVxVmdRQW1YRndjTGh6NTA1MGRIU1ZLbFcrL2ZiYmdRTUhXaTdwOWZwbXpacTV1Ymt0V0xBZ3pkWTJJU0VoczJiTktsT21qS1ZselpvMVpyUDVxNisrVWs0dlhicDA3ZHExaWhVcktwdEpwYVNrQ0NIT25UdG52YmRVclZxMWF0ZXVyUnpYcTFkUFNTNEdEaHg0NGNLRm9VT0hXbVlWcGJkMTY5WTBzWlF5ZGNqZjMvK1puM2Y5K3ZYZmZQT041YlJ6NTg0WmJvc2VFQkNRbUpob05CcWJOV3VXNFd5dmQ5OTlOMDFML3Z6NXJkZmZwZUhtNXBhbXBVeVpNcy9jeXp3OFBGejVRU2lublRwMXFsT25UckZpeFpSVDZ3OWlOcHViTm0zcTZPaTRZc1dLd29VTFp6NnN0ZFdyVjhmRnhhVUpPNXljbkpUTndpd3RZOGVPZFhCd0tGKyt2S1dZVE55OWUxZFoxWGovL24wbEdOTHBkTXJTdnpROXZieThmdm5sbDdKbHl5b2Ruc1BSbzBlN2RldDI3Tml4REs5ZXZYcjE4ODgvajR1TFc3OSsvUWNmZkdCOVNhdlZLanRuS1U2ZlByMS8vMzRoUkdSa1pFQkFRSlVxVlRwMDZHRGRmOFdLRmFHaG9UWTJOc3BwcFVxVjBrK1IrL3Z2djhlT0hUdHg0c1QwcXdMbnpadG5tYlczZWZQbU5OUGNMSktTa21SWlhySmtTWVpYUzVRb1FTd0ZBRzhZWWlrQUwxVnFzbkgveWllbmtrYlhjYXlhOVFCQUZ0aloyZTNldmR0c05uZnAwbVh1M0xrdUxpNzkrdlZUM3VsMjl1elpDUk1tS0l2RkRoOCsvTmxubnltN2JzK2RPOWZXMXZiYmI3OVZSa2hLU3ZydmYvOHJoTEFrSmhzM2JsVG03eWhMdlJUbnpwMnovcTl4alVaVHUzYnR2SG56VnFwVVNaa0w4OTEzM3lrM0RoNDhPTTNjSW91MWE5Y1dMMTQ4dysyb25zUGt5WlBUTng0NWNtVHAwcVhLc2RGb1RMTU4rZE0wYWRJa2szMnBuL1pLd2JWcjEyYjRCcDVLbFNydDJ2ZTVYbThBQUNBQVNVUkJWTFVyTGk1T1dRNTU4ZUpGNjZ2dDI3ZFhaaWRaTEYyNjlPelpzOTk4ODQyTmpjMmpSNCtlVm9hRGc0UDF0bE94c2JIS2JESmxHM0lMVjFmWE5MRlVWRlJVNDhhTjc5Njl1MmJOR205dmI4dWN1QXlOSGozYSt2U0xMNzZ3SENzN1ExbExIL0M5TE5ldVhXdlpzcVVzeTF1M2JrMlRTU214bFBWT2FzdVdMVk5pcVlVTEZ5WW5KMCtjT0RITlFydzllL2JjdUhIRDhpUE9seStmdDdlMzlWSysvUG56SzVQWHFsU3A0dWpvYUwwQThPT1BQOTZ3WVlNbGxqcHc0TURUYXJac2VmN0NueDRBa0RzUVN3RjRtVXhITjRyRVdNdXBwdlpuVXVITWZuRUhnQnhpMDZaTkRSbzBLRnk0OE5HalIvUG56OSt2WHorRHdUQisvUGo4K2ZNclMveENRa0xHalJ0WHZYcjFnZ1VMQmdVRm5UaHhZdkRnd1piSlFTdFdyTEJlbEpTWW1Qanp6eisvKys2N3YvNzZxOUtpdk5qdWl5KytTUDhtdmdZTkdqUm8wTUJvTkE0Yk5rekp0dXJVcVpOK0Y2RXJWNjdNbXpmUHhjWEYwOU16d3l6cFpVbE9UdmJ4OFduWHJsMUFRRUR6NXMwUEhEaHc0TUNCVExhK3RoZ3paa3pSb2tXZmR2WDgrZlB6NTg5UDN6NXAwcVNVbEJRSEJ3ZExTMnBxYWx4YzNOU3BVMWV2WHEyRVdVZVBIajE0OEtBa1NaYkZkOVdxVmJPT3BjNmNPYU44Si9QbXpaczNiMTRtUlU2YU5NbDZ6ZHJzMmJPdE02eUhEeCtHaDRkSFJFVGN1WE5IcDlPZE9YT21WYXRXRVJFUkVSRVIxa3NkWjgyYWxYa3NOWG55WkdVZTNLRkRoNlpQbjc1czJiSVNKVW9JSWFaTW1hS0VOYUdob1dmT25GRTZPenM3TjJ2V0xKUFJubHZSb2tXOXZiMTlmSHdzYS9lZTZmYnQyOG8yK2VrM2h6S1pUSmFGaEdYTGx2WHc4SWlMaTdQKzgxeXpaczEyN2RvcHg0R0JnWWNQUDlsbDhyMzMzaXRXckZpYUtWUS8vL3p6MmJOblo4NmNtU2JOZlBUb1VVUkVoUFdVdDN2MzdpMWJ0c3pIeHllVFJZNEFnRnlLV0FyQXk1TVVienBzOWJKcU8wZGRzOHcyOFFXQUhFSjVFWnV5V2JYRjZkT243OTY5TzJQR0RHVS9JT1dWY01wS3E4V0xGN3U2dWc0ZE9sVHBHUmNYbHlad1diVnFWVXhNektSSms3Sll3TDE3OS9yMTZ4Y2NIT3puNXhjYUdycHk1VXB2YisrUkkwZGEvbk05SUNCZzllclYrZlBuLy9ubm4wdVdMUG1TUG5mRy9QejhIajU4T0hyMDZJQ0FnQklsL3ArOU80K0hhbjhmQUg3T0xBaFowNm9RVjZWRnUwcUw5b1hxdG1sWEthMUs2Tll0Ym5VVlhhNVdkRVZhdFpDa2toUnlsVlFpbEZRYUpKSjlONVpaenUrUHorOTdPbmRtVEVNeTFQTiszZGQ5emVmTU9XYys0d3c1aitkNVB0cFdWbGE3ZCs4Mk1qSkMzY2ZGbURoeG9rQUdFNVdDZ29MSXNCUktEZHUxYXhjNWpJMk4vZlhYWDQyTmpUOSsvSmlRa0RCanhveUFnSUI5Ky9aMTd0eFpaSlZpUVVIQjJyVnJPUnpPM0xsenhhdzVtSnViNitUa1JOM0NZckhJcERBTXc3WnYzMDV0d1k0V3FxdXBxZW5UcDgra1NaTzZkKy9lclZzMzlIOFVmU3NySytQeitTaWZxNktpb3FTa2hDekUwOUhSR1RKa0NNcFh3akNzYjkrK0tDS2pyS3lNd2xMUjBkRmtCWnllbmg0WmxycDgrWEpxYXFySSthTjZ4cS9pY3JsMWRYVThIby9QNS9ONFBCU2txNjZ1Sm5lZzArbGlsaW1rMFdpelpzMnlzYkZoc1ZnQ2lWMWNMcGVzNEVQTnA3aGNMblU1UW5sNStjTENRdlI0N2RxMWl4Y3ZKcC9xMnJVcldtMlE2dEdqUjBGQlFWd3U5K2pSbzlUSVZFTkRnN3U3T3hud0tpNHVuamR2M3Z2Mzd6dDE2Z1FWZkFBQThPT0JzQlFBb01Ydy9yMkUxWDNwbWtHZnVCenJvQ2oyQ0FBQWFCTXVYTGlncHFZMmZmcDA2a1pqWStNblQ1NlFSWGxjTHBkY29DMHdNTEN5c3BJTTA3aTR1SlNVbEl3ZVBScDFaZVp5dVo2ZW50MjdkMSswYUpFa3IxNVNVakp4NGtRMm0zMzI3RmxVY2lVakkrUHE2aG9kSGUzaTRsSmZYMy9vMEtIWTJOang0OGQ3ZUhpSWFkN1VJdTdjdWVQbDVlWGk0b0xXbThNd3pNN083dXJWcTF1MmJMbHc0WUtZR2owTXc4ek16T2gwZW1QUG9pOGdDdkM1dUxpTUdUTkdrdVhWVU5CSG9GTTRWWGw1K2NLRkM5RUtkQVlHQnZQbnoyOXN6MWV2WGxIRFVqd2V6OXJhbXN2bFRwdzRFZVgxekowN1YxZFhsNHc5T1RnNFJFUkUzTGx6aDlvZm5XcjgrUEZrblJwcThtMW9hQ2htS1QycUJRc1dvSFNrclZ1M1VtTkc5Ky9mRHcwTnBlYU9VU2NzNW9Sa3Qvdmc0R0N5RlQxSzBSSXdiTml3ZS9mdU5YYWVIajE2K1ByNlhyeDQwYzdPN3VMRmk5UTBMZzZIUTRhbGtLS2lvc21USjVQRHlaTW5rOTIrbkoyZHlSVXRVZnQvNGVwRlQwL1A4dkp5ZjM5L1JVWEZnd2NQVXAveTkvZGZ2WHIxd0lFRFAzLytiRzV1L3Y3OWUxdGJXNGhKQVFEQUR3bkNVZ0NBRnNLdTREMEsvREtVVjZLUFh5TE4rUUFBZ01UaTQrUEx5OHZSYlhOdGJTMk80NzE2OVJKWWJBN1ZjQlVWRmFFMjUyUk1LaVVsNWZUcDB5WW1KbE9tVEVGaEtRYUQ0ZXZyVzFSVUpHSEJrYnE2K29FREJ3d05EZEdaY1J3L2VQQ2dnWUdCalkzTmxDbFQwQW5kM056V3JGa2pKaXJVME5BUUZSV0ZwaTBlR1I0U3htS3hySzJ0SjA2Y2FHVmxSVGJuVmxGUk9YYnNtSVdGeGRHalIrM3M3TVNjMmRyYVdrelU3UFhyMTZkT25hcXJxMXUzYnQzTm16ZXJxcXJJc0ZSWldWbEdSZ2E1SjdVbkVVb1JRdjI4aEpXV2xpNVpzdVRObXplclZxMDZmLzU4Zm41K1VsSlNZeE9ndmdTR1lhZFBuMDVJU05pd1lZTzh2RHdLUzAyY09KRWFLZXZUcDgvOSsvZFpMSlpBMnluU1gzLzlWVk5UazVTVTVPdnI2K0RnMEtOSEQ5U1JDc013S3lzckZLRkRYKzJwVTZlaXNGRmRYUjFLZGxOVFUwTTk0T1hsNWFsaEtmVFJ5c3pNRkg2NWhJUUVlM3Q3NFp3MTFMR2VUTlFhUEhqdy92MzdMMXk0ME5EUXNHN2R1aGN2WHR5NmRldVBQLzRnSTRaZHUzWkZEN2hjTGpXSWxwS1NRajQyTlRVOWZQand4bzBidzhQRHlRSkFEb2NqOEpIdTFxMGJXbzZRVkZGUmNlblNKUU1EQTA5UFQwOVBUNUZmTnhLRHdmRHo4ek0xTmZYMjlwNDJiZHI0OGVQUmRtVmxaU2FUdVhuejVwTW5UNjVjdVRJdkwrL1FvVU5XVmxiaXp3WUFBS0NkZ3JBVUFLQmxjTytmeFJxKzlOMmdUN1hFbU5BQUFnRFFQdGpiMnhjWEY2UEhKMDZjVUZKU1dyMTZOWVpoMUM3UitmbjVxTDZNWERzUFVWQlFVRlJVZEhkM0R3OFBKemNLOStVUmIrSENoUVJCWkdWbHBhYW14c2ZIeDhYRm9SakI2TkdqYTJ0cms1T1RkKy9lSFJBUTBMOS9mMzE5L1c3ZHVuWHUzRmxlWGw1QlFRR0YwamdjVGwxZG5iNit2a0RDbDBodjNyeUpqSXdVM3Y3cDB5ZHpjM01taytuaDRTRVEvNW8xYTVhRmhjV2hRNGU2ZE9raTNQU0tOR1BHRERGRmZQZnUzVHQxNnRTZVBYdkt5OHYvK09NUEd4c2I4cW5UcDArZlBuMWE1RkVaR1JteXNySmtKRVZnd2dzV0xHQ3hXRnUzYmwyeFlzWDU4K2ZQbmowclVJa3BScmR1M2ZyMDZlUG82SGpreUJHUk94Z1lHS0JnVFdOaEtWUXdLQ2NuNSt2ck8yWEtGUFRlbno1OWltSFkvUG56Ky9UcGc1cmNCd2NIVzFwYWR1N2NHVFhDRjdudW9TU0dEeDlPdGlxalFnM2p5Ym84ZlgxOWZYMzlCdzhlMU5UVVdGdGJwNlNrM0xwMWErVElrYU5IanhZNGtNL25VeGU4bzA1TVRVM04xOWQzOXV6WkZoWVdVVkZSYUYzQyt2cDZsQzMxNTU5Lyt2bjVOZTlkTEZxMGlOcU9Ta0ZCNGRLbFM0bUppU2dtOWVMRmkrTGlZbmw1K1lNSEQ2NWR1M2JTcEVtS2lvcVhMbDJTcExVWkFBQ0FkZ3JDVWdDQWxsQlJ5SThML2pKVTFxQ1BtU2ZOK1FBQVFGUE1uRG1UZkh6MTZsVU5EWTJWSzFjSzdJTVdFYnQ3OSs3T25UdXAyL1gwOUVKQ1FxalZVaXdXYTlLa1NTSmZ5Ti9mLzlxMWE5UXQrL2Z2ajQ2T3pzbkp5Y2pJcUsydFJla3pZOGFNY1haMk5qVTFSVDJNV0N6V3ZYdjNZbU5qUTBORFMwdEx5V08zYjkvdTZPaElWcnBObURCQnVIMlBzUGo0K0I0OWVnaWtOUlVWRlMxWXNPRHo1OCtCZ1lFaVkwQUhEeDVNVGs2MnNiSGhjcm1yVnExQ0c3T3pzOUhhYlNoTjdNYU5HeWdvSXhKYWdyQ3VydTdzMmJPelo4OG10MCtkT3RYUTBIRDA2TkhIamgxNytmTGxtVE5uY25OekF3SUNVQ2drTVRGeHdJQUJJdFBFbUV4bWFXa3AraUtnVEtpMWE5ZFMxN3dUd0dLeHFCazNNMmJNNk5ldm41Z3VTNmc1VkVKQ2dwaEluTEFCQXdaRVJFVG82T2lvcUtpZ2VzL2c0T0NsUzVlaTNsS21wcVlpbHgzOEZtVmxaU2pEU09TekF3Y083Tml4WTNSMHRIQllTa1pHaHBycjVPdnJTN2E3UWszbGJXMXQvLzc3YjN0N2U5U0JpOFBob09yQ0JRc1dvQytPTUU5UHo4ek16TVlpZmRTbEtrbm8wNWlVbE9UbTVvWlc2T3ZXcmR2Y3VYTnYzNzRkRWhKaWJtNE9NU2tBQVBpeFFWZ0tBTkFDZVBmOE1QNlhuaGVNR2VzeE92eDRBUUQ4T09ycjYrUGo0d2NOR3ZUeTVjdjA5SFI5ZlgzcXM0YUdodFNobXBvYU5SVUlhV2hvT0h6NDhLQkJnd1RXWEJzMWFwU1BqNCttcHVhb1VhTU1EQXlHREJuU3IxOC9zaUFMMGRQVDA5UFQyN0psQzJydm5aNmUvdW5UcDhMQ3duWHIxcUVkY25Oek1RenIzcjI3Sk85bDVNaVJJMGVPcEc3Sno4ODNOemRuc1ZoZVhsN2p4bzBUZVpTOHZIeEFRTUNzV2JQczdlMUxTa3BzYlcxeEhILy8vdjJCQXdmSUhSckxlT0p5dVEwTkRlaXhxNnNyTlNhRjF1K0xpWW5wMjdkdnAwNmRaR1ZsbFpTVWdvS0NUcHc0b2FhbVZsbForZno1ODdWcjE0bzhiZWZPbmUvZnYwOE5DSGJ1M0ZsTXVwWUFHUmtaVkRYWkdEMDl2VTZkT29sTVVCSkRVVkd4c1pBTmFvWGVwTE1KcTZpb0VJaEE1ZWZuZCt6WVVVRkJRZVQrTkJyTnhNUWtPRGg0NTg2ZEFwK3JyN0t6c3dzTEM4dlB6Nit1cmxaVVZLeXJxMU5YVjBlaHR3RURCbkE0SE9GMlZ3Y09IQmd4WXNTMGFkTkV6a1NnTlJXQ0Z1TzdmLzgrazhtMHNMQjQ4T0FCT3EySGgwZHVicTZmbjUrNnVycEFMQmdBQU1DUEJPNGJBUURmckRTUDl6enN5MUNqRjIzNGQxbm9HZ0FBdmlzZWoxZFFVTUJtc3o5OStuVHk1TW1QSHovbTVlVmR1SEFCTlFLdnJLdzhmdno0cjcvKzZ1UGo0Kzd1THVZOGFtcHE5dmIyQWh1cnE2dFJXRXI0S1RMRHlNaklpTnBXcVRHMnRyYTJ0cmJVTGE5ZXZXcXN2L1ZYdlgvLzN0emNQQ2NueDlIUmticDBtakFORFkyQWdJQTVjK2E0dUxnOGZmcjA1TW1UVTZaTUVXZ3RKS0M4dk56WDE5Zkh4MGRPVHM3WTJQanUzYnNvQjRyS3c4TWpPRGg0M3J6L3o3R1ZrNU43L1BqeGxpMWJybHk1Y3ZmdVhRNkhJMXlaR0JRVTFLRkRCMU5UVTRHM25KcWFHaGdZaURWQ3dwWHNxQ1pObWhRWUdQanExU3ZKbzEyYk5tMjZjK2NPT1JUb0xZVmN2bnk1cVdXZUpFTkRRM056Y3pjM055MHRyYlZyMTZxcXFxYWxwZW5xNmhZVkZabWJtMWRVVkFnZlltVmxOV2ZPbklDQWdDYWxmYUY4dE1EQVFBME5EVFI1TnB0TjdmNitkZXZXb0tBZzRhT3lzckpRbHAvd3pLT2lvcWhib3FPalBUMDlZMkppWkdSazFxNWR1MjNidGg0OWVoZ2JHMWRXVnFLeXhNdVhMNXVhbXJxNXViRllyQ05Iam9qcGZBOEFBS0Q5Z3JBVUFPQmJjY05PWVFTZkhESm1iY0J3bXRnakFBQ2dEVWxKU2JHM3Q4L1B6eThvS0NBSUFtMU1Ta3BTVjFkSHdRZ3VsK3ZtNW1ab2FEaHc0TUM1YytkZXVuUnA4K2JOcUhGMXkyS3oyUU1HREVCdHJVVGljRGcyTmpaazVoRXBPVGtacFVFMTlSVlpMTmFzV2JQS3lzb2NIUjIzYjk4K2ZQand3c0pDNmc0K1BqN256cDBqaHdFQkFlSGg0WXNYTDM3dzRNR3hZOGNFVmsranlzakl1SGp4NHZuejUrdnE2aXd0TGUzdDdaOC9mMzczN2wyQjNUNS8vbnoxNnRWMTY5YVJuYng3OU9oeDhPQkJhMnZyYTlldW5UNTl1bHUzYnNMVlp3OGZQcngzN3g1cTdVUjErL2J0Mjdkdk4vV0xJTWJjdVhNREF3TXZYYnIwMTE5L2tSdTNidDA2WWNLRWhRc1hVdmRrczlsMzc5NU5TVW1aTldzV2RjbTUxTlRVMjdkdnIxaXhRa05EZzl3b1hNaUdvUDVsWWhRVkZWVlhWNk5DenI1OSs3cTZ1dGJVMU1URnhmRjR2TW1USjRlSGg0dk1tQnN6WnN6Z3dZUC8vdnZ2bVRObm9qN3JrcU0ybTYrdXJoYW9lVlJTVXJwOCtUSjZmT0xFaWJTME5HOXZielQ4L2ZmZlpXVmwvL3p6VHpUODdiZmZ5S1A0ZlA2Tkd6YzhQRHhTVTFPWlRLYWxwZVgyN2R0RnpseE5UUzBzTEd6Tm1qWEJ3Y0dKaVltSER4ODJNVEZwMHZ3QkFBQzBmUkNXQWdCOEUrSnpCai81Uyt0Y3ZHdHYya0Q0bFJFQTBKNHdHQXd1bHp0OCtIQWRIUjF0YlcxdmIyOHRMYTF6NTg2UmlTRXVMaTRzRnV2bXpac29KSEgxNmxWN2UvdnIxNjlUODE5YVNxOWV2Y3pOelJ0N3RxNnVUcmc4a012bGhvYUc2dXJxTnJaY25SaTllL2VlTjIrZWxwWVdxaERjc0dFRG04MUdUelUwTkxpNnVnNGZQcHphMlVkVFUxTlRVek1zTE16WDExY2dZd3VwcWFtNWYvKyt2NzkvVEV5TWdvTEM4dVhMTjIzYTFGZ1VCc093ZmZ2MjBlbjBqUnMzVWpjdVdiS2tzcklTeC9Ha3BLUTllL1lJbDU3bDUrZUxYUExQM3Q1KzY5YXRqYjFXV2xyYXJGbXp4SDQ5QkUyZVBGbFRVOVBmMzMvNzl1Mm81Vlo5ZlgxQVFFQmhZZUhDaFF2NWZQN0xseThmUEhpQVlaaVptUmxCRUhKeWNxaWdraFFZR0hqNzl1MVZxMWFoM2xLTktTc3JzN096UTEzU3hYai8vajJHWWRSVG5UcDFxcmEyOXZqeDQzdjI3Rm02ZEdsb2FLaHdQbHB1YnE2enMvUHMyYlBYcmwxNzdkcTFwcGJ5SWVYbDVUd2VEL1dXSWpFWWpGR2pScUhIVjY1Y2taT1RJNGRLU2tvQ1E3U1dKZUxoNFpHV2xyWjgrWEo3ZTN2eHkwZXFxcXBldTNiTjBkSFJ6ODl2NGNLRlU2ZE9QWC8rdk1oaVFBQUFBTzBVaEtVQUFOK0VGKzVMSFRMbUN0NHZBUUJBRzllL2YvOS8vLzJYSEFZR0Jzckp5WkV4cWZQbno1ODRjV0x4NHNYR3hzYW9ONUNWbFpXWGw5ZisvZnVkbkp5a04rc3ZJaU1qaTRxSzFxeFowNHhqYVRTYW01c2JPYVIyQksrdXJuWjFkUjA2ZEtod0lFeFpXWG5IamgzVUxhV2xwUThlUExoMTY5YURCdy9xNnVvME5UVWRIUjFYclZxbHFxcEs3dlBod3dmVWVvbmNrcG1aZWV2V3JkOS8vNzFidDI0WWhwR3BhaGlHTFYyNjFNVEVSRjFkblp3U2p1T29JQTRsZVlsY0hVOUdSa1pNblJjNm5NbGtTdmExd1ZEWXhjN096czdPYnNlT0hSY3ZYc1J4UENVbGhjL245Ky9mUHlFaFlmSGl4YWhvVGxaV2R1ellzZE9uVHhmWlUwbThxcXFxa3BJU0V4T1Rzckt5NWN1WFoyVmxWVlZWbFpXVlViOTBKTlJnZnZEZ3dXaVltSmpvN3U0K2VmTGs1Y3VYZCt6WTBkTFMwc3JLNnRLbFMzUTZIWDB4Mzd4NTgrZWZmOWJXMXQ2OGVkUE96czdkM1gzVnFsVmVYbDZvSFh0RFF3TTFKQ1IraVVCVWZ5YytoQ1FoR28xMjRzUUplWGw1YWxvWlVsZFhWMUJRUUtiT0lVd20wOVhWZGU3Y3VYWjJkdVBIajRlWUZBQUEvR0FnTEFVQStBWkZIL212SDVFalhIc2cvc3R3cVU0SUFBQmFESi9QUDNUbzBOR2pSOGVNR1VOZDB2NzMzMytQaTRzN2VmSWttODEyY1hGcDJadmtqeDgvaXVtT0pCdzRhR2hvT0hEZ0FKMU90N0N3YU1GcFNLaWdvT0RreVpNUEh6NUV6YTNrNU9STVRVMlhMbDA2ZnZ4NEdvM0c0WEJXckZnaEp5Y25MeTlmVzF0NzkrNWRXVmxaYWppcGQrL2VqeDgvNXZGNElTRWhNakl5ang0OVF1RVNETU4yN05pUm5aM3Q2ZWxKNXY2b3FhazlmZnJVeGNXbHNMRHc0OGVQWkx0MzhRSUNBcDQvZjQ1S3o4TER3ekVNRTkvbVhOaUtGU3RDUWtMQ3c4TnRiR3hjWFYxUkIvUlJvMGIxNzk5ZlhWMTk5dXpaTTJiTUdEOStQRW9qOHZmM0x5OHZweDcrOHVWTGxFblV1WE5uNnZabHk1YXBxYWxsWm1hK2UvZXVvYUdoWjgrZXdjSEJ1cnE2cjErL3ZuNzl1cG1aMlpneFk2anBlSHcrUHpNek15WW1wa3VYTHFndGZVSkN3cElsUzVTVmxkR3lkM1BtekZtL2ZyMlBqOCtSSTBmczdlMVpMRlpaV2RuNDhlTlZWRlFjSEJ6UWx6UWpJK1BHalJzelo4NTgrUEFoQ2c4dFdyU0lmSW0zYjk4K2UvYU1IRG83T3hjVkZjbkt5dEpvdEpLU2t0RFFVQXpEbWhGM1E5aHNOalZMYTlDZ1FkUm5MUzB0Mld4Mmh3NGQzcng1VTE1ZVR1WllVWTBaTStiaHc0Y1Frd0lBZ0I4UGhLVUFBTTNIZmVCUEhUSk1OMGx2TGdBQTBKSnljM05YcjE2ZG5KdzhldlJvZjM5L2FxZm5EaDA2K1B2N201bVpuVHQzN3NtVEo1R1JrUUlOZDc1RlltSmlhbXFxNVBzSEJRVzllL2R1L2ZyMXFNU3NsYW1ycTBkR1J1Ym41OCtmUDMvbXpKbVRKMCttNXJrd21jeU1qSXpNekV3ZWo0Zmp1TGEydHFPam8wQjBSbGRYTnlVbEJjV1ljQnhIcVZzUkVSSFhyMStmTzNmdWtpVkx5RDAzYmRyMDh1WExJMGVPeU1yS3pwZ3hROExzc09ycWFySTNscnE2K3FaTm15Wk5tdFNrOTBpajBVNmZQajE3OXV6TGx5L2Z2bjI3cHFaR1VWRng5T2pSSFRwMGlJK1BGOWpaMDlNek16TlQrQXhreHlYU2xDbFQxTlRVQ0lKZ01CakxseTkzZG5aR0FaZTFhOWUrZlBueTMzLy9QWC8rUEhWL0hNZVZsSlFtVDU2OGYvOStHUm1aN096c3VYUG55c3JLWHI1OG1heG4zTDkvUDUvUHQ3UzB2SG56NXVmUG4zRWNYN1ZxMVo0OWUxQS9LUWFEY2VyVUtUVTF0UkVqUnFDVU1RYURRWTIzK3ZyNlVzTlNPVGs1MUk3bTZ1cnF1M2J0RXU3ekpaNnZyMjlpWW1KTlRjMnJWNi9Nek13YTI0M1A1MGRHUnFLOE0yTmo0OGJ5RUNFbUJRQUFQeVFJU3dFQW1xdW1uUC9pSGpuQ05mdmlPb1ppRHdBQWdIYWpTNWN1VENiVHhzWm16NTQ5ZERwZCtObUlpQWdiR3hzek03TVdqRWxoR0RadjNqemhFQVlKMWNkUnR5eFlzQ0EyTmhhbHc3UStCb01SRWhLaXFxcmFXTHVpSjArZWZQVWtBd2NPakk2TzVuQTQzYnQzUjhHMXFWT251cnE2TGx1MmpMcmJ4SWtUMzc1OTI5UVpXbHBhcmxxMWlrYWpmVXNqTU5SNDI4bko2Y2FOR3lvcUtpNHVMc0w5bXhCeVVVVUo2ZXJxeHNURTZPam9rRnNVRlJYOS9QeStlcUNXbHRiZXZYdU5qWTJwMldjeU1qS29OYnVwcWVtdnYvNjZZY09HRVNOR1VJK2kwV2l1cnE3b3NhdXI2NzU5KzZqUFdsbFpVYXM0dmIyOVBUdzhhbXRyNit2cjZYVDZWM3VsSHo5K25EcThkZXNXaG1HWExsMUtTRWpnY3Jsanhvelp2WHQzWThlaTBDR2Z6LzhlL2RvQUFBQzBjWGg5ZmIyMDV3QUFhSmQ0ZDA3eW9pK1JROFlxWjJoMkRnRDRrWEE0bkNiMUlTSUlnc2ZqTmErZk5KQ2k4dkx5aW9xSzd0MjdOK2x5QXdBQUFLQkZ3RzlPQUlCbXFhdmh4ZDM0TWxUdFNoc3dRWnJ6QVFDQWx0YlVJQVdPNHhDVGFvOVVWRlRJbmxZQUFBQUFhR1dRS0FzQWFBNytzMXRZUFpzYzBpZXR4SEJjcWpNQ0FBQUFBQUFBQU5ET1FGZ0tBTkIwZkI3MzN5dGZoZ3JLOUJHbTBwd1BBQUFBQUFBQUFJQjJDTUpTQUlBbTQ3KzRqMVdWa0VQNitNVVlBL3B4QUFBQUFBQUFBQUJvR2doTEFRQ2FqQmZ0LzJYQWxLVWJMNVRtYkFBQUFBQUFBQUFBdEU4UWxnSUFOQTN4NFJWUjhJRWMwa2VhWVhJS1VwMFJBQUFBQUFBQUFJQjJDY0pTQUlDbTRjVUZVNGYwOFl1bE54Y0FBQUFBQUFBQUFPMFloS1VBQUUzQnJ1QW5SNUVqV205RFRMMkhWQ2NFQUFBQUFBQUFBS0M5Z3JBVUFLQUplRTlDTUQ2UEhOSkd6NWZxZEFBQUFBQUFBQUFBdEdNUWxnSUFTSXpnOCtKQ3ZnemxsV2lHRTZVNUh3QUFBQUFBQUFBQTdSbUVwUUFBa3VLL2pzVXFDc2toZmRSY2pFYVg2b3dBQUFBQUFBQUFBTFJqRUpZQ0FFaUsvenlNT3FRTm55bTl1UUFBQUFBQUFBQUFhUGNZMHA0QUFLQ2RxSzNpdjRralIzalBmbmhuTGFsT0NQelVDSUxnY3JuOC81SDJkSUJvTkJxTndXQXdHQXdjeDcvanl6VFVFUjllWWRXbFJGVVpVVmZUMkY2NHJCeFJYL2NkcHdFQWFETnc1VTYwVVhPbFBRc0FBQUFTZ2JBVUFFQWl2QmYzLzlQc0hGS2xnSlN3MmV5NnVqb3VseXZ0aVFCSjRUZ3Urejh0ZTJhaU1Kc1hmWW1mRW9VMWZEM2VoSGZXSWdxelczWUNBSUMyQ2Rmc0MyRXBBQUJvTHlBc0JRQ1FDUC9GdlM4REdwMCtkSm8wWndOK1Nqd2VyNktpQWdKUzdRNUJFSFYxZFhWMWRRd0dRMWxabVU1dm1aNTAvRGRQdU9mM1lOeUdGamtiQUFBQUFBQ1FDZ2hMQVFBa1VKcEhaTDhtUjdUKzQ3QU9IYVU2SWZEVHFhK3ZyNmlva1BZc3dEZmhjcmtsSlNYS3lzcmZuamJGZjM2SEcrRHlaU3luZ09zWTRpcGRjRVhWeGc2QklqNEFmaDY0Y2lkcFR3RUFBSUNrSUN3RkFQZzZYdndkNnBBK1lwYjA1Z0orUmh3T0IySlNQNHlLaWdvbEpTVTVPYmxtbjRISXovd1NrNUpYWXBodG9RMlppakZidUVJUUFBQUFBQUMwQWdoTEFRQytqdmZzOXBlQmdqTGViN1EwWndOK01nUkJWRlpXU25zV29DVlZWbGFpaGxQTk81eDdjZS8vUDlJYUlMUFdEWk5YYnNuSkFRQUFBQUNBVmtTVDlnUUFBRzBkUHpNWnF5b2hoN1JoTXpBY2ZuU0Exc05tczNrOG5nUTdndmFrcHFhR0lJaG1IRWlreFJJRldSaUdZWFFtYzlrK2lFa0JBQUFBQUxScmNHOEpBUGdLSXZFZWRVaUhwVzFBS3lJSWdzMW1TM3NXb09WeHVWd09oOU9NQTNuUHc5QUQycWc1dUhyM2xwNFhBQUFBQUFCb1ZSQ1dBZ0NJeGVQeWt1NlRJN3lIUHQ1WlM2b1RBajhYRG9mVHZKd2EwUGJWMXRZMjR5ait1M2owZ0Q1OFprdlBDQUFBQUFBQXREWUlTd0VBeE9HblBzUWF2cXhkQmZlQm9KWFYxOWRMZXdyZ2UybE90bFIxR2RaUWkyRVlwcWlHOSt6M1BXWUZBQUFBQUFCYUU0U2xBQURpOEJMdWZobmdPQTNDVXFCMU5hL09DN1FMZkQ2L3FhbHcvTUtQNkFGTlEvUDdUQW9BQUFBQUFMUXFDRXNCQUJwWFcwVzhmVUtPYUFiR1dJZU9VcDBRK09sQXMvTWZHNS9QYjlMK2VGMFZla0RJS1g2ZkdRRUFBQUFBZ0ZZRllTa0FRS1A0aWVFWUpaZUJObnlXVktjRGZrYlFXT3JIMXRTd0ZBQUFBQUFBK01GQVdBb0EwQ2oreStndkE2WXNyZDhZYWM0R0FQRER3WEZjMmxNQUFBQUFBQURTQkdFcEFFQWphcXY1V2EvSUVhMlBFY1pnU25WQ0FBQUFBQUFBQUFCK0tCQ1dBZ0NJeG4vN0ZDTysxTmZnQnNaU25RNEFBQUFBQUFBQWdCOE5oS1VBQUtMeDM4UlJoL1FCNDZVM0Z3QUFBQUFBQUFBQVB5QUlTd0VBUkNFSWZsb3NPY0o3R1dEeVNsS2RFQURmWFg1Ky92UG56MXZ3aEs5ZXZWcTdkbTEyZHZhM25PVHExYXZ4OGZFTkRRMHRONi8vS0NvcU9udjJMTFNXQndBQUFBQUFVc0dROWdRQUFHMFJrZjBLcTZzaGh6U280QU0vdXVUa1pDc3JLNElnTGwyNjFLZFBuMjgvWVgxOXZhMnRiVjVlbnJXMTlkV3JWeFVVRkpweGtqdDM3amc1T2RIcDlLdFhyL2J2My8vYlp5V2d1cnA2OXV6WmxaV1ZTa3BLQ3hZc2FQSHpBd0FBQUFBQUlCNWtTd0VBUk9DL2VVSWRRbGdLL1BENjkrK3ZyNi9QWnJPM2JkdFdVVkh4N1NlVWxaVjFjM09qMFdnWkdSa0hEaHhveGhtS2k0dWRuWjB4REZ1MmJKbTJ0blpOSStycjY1czlTVVZGeFVXTEZtRVlkdUxFaWRyYTJtYWZCd0FBQUFBQWdPYUJiQ2tBZ0FqOE5FcGpxWTVxZVBkZnBEa2JBRm9DUVJERnhjVmlkdGl4WThlYU5Xc1VGQlJ5Y25MRUZNM0p5TWdvS3l0TDhvcERodzYxdHJZK2NlSkVabVlteWtpU2ZMWWNEc2ZXMXJhOHZCekRzSXNYTDE2OGVMR3hQV2ZPbkhuNDhHRXhwd29JQ0tpcHFXbnNXU2FUaVVyNTl1N2QyNjlmdjhaMm16Tm5UcWRPblNTZlB3QUFBQUFBQUpLQXNCUUFRRWhsTWZHWlJZN29BeWRJZFRZQXRJenk4dklKRTc3K1lYNzc5cTI1a1BESSt3QUFJQUJKUkVGVXVibVlIU1pNbVBEUFAvK1F3dzhmUG16WnNxV3huZmw4UG9aaFZWVlZTNWN1RmJsRDU4NmR6NTQ5Szd6ZDJkazVNVEZSWGw1ZVIwZEg1SUVFUWFTbHBXRVl4bUI4NVoveWYvNzVwN0N3VVB3K3FHRHd6cDA3alQwN1lzUUlDRXNCQUFBQUFJQVdCMkVwQUlBZzN1dFk2cERXRHlyNHdJK2pRNGNPa3lkUEpvZDhQcis0dUxoejU4NlNIRnRhV2hvWEZ5ZXdzYUdoSVNzclMveUJZcnFlaXl6QjgvYjJEZ3dNN05peG80K1BqNkdob2NnRDkrM2JsNWFXcHEydGJXZG5KOG5rcmEydHliZko0WEJxYTJzWkRJYTh2THp3bnBXVmxUd2VUMGxKaVU2bmt4czFOVFVsZVJVQUFBQUFBQUNhQk1KU0FBQkIvMmtzeFpURmZ4a3V6ZGtBMEtKVVZWWGQzTnpJNGZIangrL2R1N2Q0OFdKSFI4ZXZIcHVZbUNnY2xrSTZkdXo0NE1HREpzMEVOVmtYM3U3dDdYM2l4QW54TVNrWEY1ZHIxNjcxN3QzNzdObXpHaG9ha3J6Y2xDbFQ5UFgxMGVPb3FLaXRXN2RPbkRqUnk4dExlRTlUVTlPc3JLelEwTkRldlhzMzZSMEJBQUFBQUFEUVZCQ1dBZ0Q4RjVkRHZIOU9qdkJmUm1BTXBsUW5CTUQzRWg0ZWZ1clVLUWFEWVdKaUlxYjdFdkxWcGZTYXV0YWVuSnljd0JZK24zL2t5SkV6Wjg2Z1p3OGRPaVR5d1ByNituZnYzcUg5dDI3ZEt2RHNnUU1IZnZrRm1zRUJBQUFBQUlEMkFjSlNBSUQvNExNU01NNlhxaUphZjZqZ0F6OElHbzNXcDA4ZnNwRHR3WU1ITzNmdXhEQ015K1d1WDcvK3E0ZS9mUG15UTRjT2VucDYzYnAxK3g3VHE2eXMzTGx6NThPSEQ1bE1Kb2ZES1NvcUtpb3FFbi9JaHc4ZmhEYzJGbDlMVFUyMXRiV2w3dlBzMlROVFUxUGhQWE56Y3pFTTI3aHhJK3FHamlKdWdZR0JUWDlQQUFBQUFBQUFmQVdFcFFBQS8wRzhmVW9kMGdlYVNHOHVBTFFrWldYbEd6ZHVvTWVob2FFT0RnNWNMaGZEc0ZHalJqWFd6THVxcWlvbUpnWWRTNlBSREF3TWJ0MjY5WjJtOS9idDI0U0VCRlZWVlFjSGh4MDdkaWdxS2dxL1ZtVmw1YSsvL29waWFzSm5XTGx5NWFkUG54bzdQNC9ISXlOV2FKMUJMcGNyTW9hRjJyVFgxdGFTeXhIU2FMUnZlM00vS1Y5ZjM1cWFtbTNidHFFdklKZkx6YzNOMWRiV2x2YThHc1hsY20vY3VERno1a3hGUmNWdlAxdEJRWUcvdjcrdHJXM3pQajhWRlJYbno1L2Z0R2tUR1I0Vkx5OHZMems1ZWZEZ3dkMjdkMi9xYTlYVjFlWGw1UWxVcmRiVTFOVFUxS0JBZGxsWm1ZcUtDbzdqSWc5bnNWaDJkbmJidG0yYk1tV0t3Rk5jTHRmVjFiVi8vLzdvTzdmdFMwdExlL2p3NFlJRkN5U3NEaGJXeXRmOTlldlhiRFo3MkxCaEFpLzM0Y09IOSsvZmp4NDl1aGtmNXFxcXF2UG56eHNhR280Yk55NHZMeTgvUDMvbzBLR1NITWpqOFNJakkzVjBkTWlLNmJZaktpb3FPVGw1M2JwMUVxNGtDd0FBclFsKzBRUUEvQWN2SlpwOGpHdjJ4ZVNic0tROUFHMGZRUkNlbnA0N2QrN2s4WGdUSjA3RU1LeXdzTkRlM3Q1TnlLWk5tMURla0lxS3lwa3paNzUzYUdia3lKSCsvdjRYTGx6bzI3Y3ZobUU0am5jVlF0NG9Dai9WdFd0WDhUTTBORFQ4OTM4T0hEaUFZWml4c2ZHL292VHExUXZEc1BQbno1TmJidCsrL1YzZis0OGhQajUrd1lJRi8vNzdMN25GMTllWCtzbjUrKysveDQwYjUrZm5SeEJFNjB3cEpDUmt6cHc1MUdacTRtVm5aMXRiV3g4N2Rrek1QblYxZGFtcHFjSEJ3VzV1YmlpdzJ4aFBUODlEaHc0NU9UazFjZGIvNy9EaHcwNU9UbnYzN3BWdy83dDM3MXBZV0x4NTg2WVpyM1gxNnRXUkkwZUdoSVJRTjU0NWMyYkFnQUhQbmozTHlNZ3dNakx5OVBSczdQQ3FxcXE0dURpUjYxMldscGFlT1hQR3pzNHVKeWVuR1JOcm5xWmVkNnBuejU0NU9qcWlIMzNOMDhyWDNjM05iZWJNbWFpdW1lcjgrZk5MbHk1RmYxZG9xcHFhbXYzNzk2T1ZTUThmUGp4OStuUUhCNGV2Rm5xamFQN3k1Y3Y5L2YyYjhhSXRZdi8rL2IxNzl4YjVZYnQvLy82aFE0Zkt5OHVsTUMwQUFQZ2FDRXNCQUw0Z0NqNWdWU1hra0dZQUZYemdoMUpVVkdSbFpYWHk1RWw1ZVhrdkx5OHZMNisxYTlkbVptYWFtNXMvZmZvbFQ1REQ0Wnc3ZDI3QmdnVVpHUm45K3ZXN2R1MWF2Mzc5V21GNmZmdjIxZFhWYllVWEFzSTJiOTdjdmVrV0xseEludUhpeFlzeE1URXFLaXBvMk5EUThPSERod0VEQnBBN1dGcGFEaDQ4ZU5ldVhZc1dMUktUMTlaU2NuSnk3T3pzNHVMaXZMeThNak16eGV6NStmUG43T3pzN094c0JvTmhabVoyN2RxMXpNeE10Q1UvUHgvRHNNV0xGMCtZTUdIbzBLRjZlbm85ZS9ZME1URlp2MzY5bTV2Ync0Y1BVYWlYSzhxdVhidjY5T2tURmhaV1VsSWkvQ3lQeHhNLy85MjdkL2Z0MjlmWDF4ZEZCNzdxOCtmUEdJWjE2ZEtsaVY4bmpDQUliMi92TGwyNnpKZ3hnOXpJNFhCOGZIejA5UFJHamh5cHE2czdlUERnZ3djUEppY25OL1hrblR0My92UFBQeXNySy8vNDQ0K21IdHM4a2wvM1praEpTU0VmdDRYclhsWldGaGtaT1hic1dPRWYwWGZ1M0ZGVFU1czZkV296M2lacS9JZW02dXJxdW0zYk5oOGZud2tUSmtnU21aS3UydHJheXNwS2xQRUtBQUR0Q0JUeEFRQys0TDlQb0E1aERUN1FxdXBxTUc0RCtvL2dOR0NjZW96SHdSUmFzcEhUenAwN256MTdwcVdsZGZUb1VaU1VaRzl2cjZxcWV2ejRjVXRMeXpsejVsaFpXYVdrcFBqNitxSmI5STBiTjI3Y3VGRkdSa2FTa3pmMWpxV3VycTZwSjJTejJjMTdMWkZldjM1dGIyOHZ2RjFrMHNjUGIvRGd3V1RSWWtWRlJYUjB0SUdCZ1VBbERwdk52bi8vdnE2dTdzQ0JBOUdXUG4zNm9BZFZWVlUzYjk0Y05telk0TUdEMFpiVTFGUStuMC91aVNJbU4yN2NjSEp5T25ueXBMMjkvZFdyVjcvZjIrSHhlTmJXMXBXVmxhdFhyejUzN3R6R2pSdkR3c0lZRE5HLzlTMVpzdVQxNjlmVUxTTkhqa1FQREEwTm82S2luajkvcnE2dWJtUmtwSzZ1M3FWTGw2NWR1L2JvMFVOVFU3TkhqeDRZaHQyNGNVTjhkemJ5cTBTbHA2ZEhqUVY3ZW5yVzE5Y0w3RE53NE1DY25Kem56NSsvZmZ0VzRLbUZDeGRxYVdsUnQ2QUltb0tDUW5WMXRaakprSmhNcHF5c0xJWmhrWkdSTEJiTDJkbVp1Z3BCWUdEZzU4K2ZIUndjVU9IZWtTTkh4b3daYys3Y09mR3BaS1NJaUFnT2g0TWVxNnFxNnVucGpSczNMaXdzak54aDNMaHhIVHQybE9SVVRkS2s2NDdzMnJYcnlwVXI1QkJsd00yZVBadWFmZW50N1QxcjFxd3paODdzM0xuenhJa1R5NVl0ay9wMVo3UFpEUTBOVjY1Y3FhK3ZYN0prQ1prRTFMRmpSenFkSGg4Zm41bVpPWC8rZkJTc3BPclZxMWRqeFpna2VYbDVzdGlad1dEODhjY2ZreVpOeXN6TWJPcTZGczIyWXNXS3JLeXN4NDhmQzJ5dnFhbng5UFFNRGc3T3pjM3QzTG56bkRsemR1elk4WTBmSkc5djc0a1RKd3BmcktTa3BPblRwNTgrZlhyT25EbmZjbjRBQUpBRWhLVUFBRjhRMmFsZkJqUTZUYXUvTkdjRDJxK0tJcUs2REt1cElLckxzSnB5NHN1RFNveGJqM0hxQ1M0SDQ5UmozQWFNeDhFNERSaTNvZEZUN2J6Umd2TnlkM2MvYytiTXBrMmJxTjFHTEMwdGpZMk5OMnpZY092V0xiS2QwNlJKazM3NzdUZUIrMTZSME0xblZWWFZpQkVqV25DcTRrL1lwTmRDSldQQ0pYNkZoWVYzNzk3OWhqbTJBRjY0RDVIOVdvSWQvNGRkaWFFQ3VLcmlscDNKK3ZYcnlYdnNwS1NrNk9qb0JRc1cyTmpZVVBmSnpzNitmLy8rNU1tVFhWeGNCQTYvZnYwNm04MWVzMllOdWVYRml4Zm9CcHU2RzRQQmNISnlHak5tekxCaHcxcDIvbFFFUVd6ZnZ2M3g0OGZMbHk5M2QzZFhVRkR3OHZMYXRXdVh1N3U3eUJ0eVB6Ky9nb0tDdDIvZmt0RW9ETVBpNHVKNjkrNnRvNk9EaGpObnpoUmZsblhnd0FFVXBhcXJxL3ZubjMvbXo1OHY1dHZuNU1tVEFzVkVSNDRjcWF5c0ZGbUlldkxrU1lGM1J4REVzR0hEQk02Zmw1ZlhwRytOVmF0V0hUNThHTU93NDhlUGQrM2FkZFdxVlRVMU5XbHBhU05HakNBSXdzdkxpMDZuRnhRVWtMVjdzMmZQMXRYVkpZY2pSb3d3TWpJNmVmSWtoOE5Cc1krSWlJaWlvaUk2blc1dGJiMWx5NWJTMGxMcXkrM2F0WXM2ZlBUb1VZdm5ZRGIxdWlQanhvMURVUmprOWV2WER4NDgrUFhYWDZtOXBYUjBkSUtDZ2xBYTFNeVpNNm1IUyt1NmI5NjhPVFEwRkQxbGJXMU43bmIzN3QwUkkwWmN1blFKdzdEZzRPRGc0R0NCMDM3NjlBbUZJKy9kdTJkbFpkWFlWRkZwSjltT0VIRndjSmcrZmJxdnI2Kyt2cjZZdnl2NCtQaWNPM2RPNUZPLy8vNzc1czJieGJ3b2htRUhEeDRNRHc4WGpoTTFORFFzWDc0OE5qYlcyTmg0eG93WkwxNjg4UEx5ZXZqdzRaMDdkNmhYc0VuT256L3Y2T2lvcDZjWEd4dExEVjltWldXdFdyVUtzcTRBQUswR3dsSUFnQytvWVNtOGx3RkdvMHQxT3FBTks4NGxTbktKNGs5RVJSRy9zZ1NyS1VkeEtLeW1IS3RuUzN0eWpWSlhWLy90dDkvSVlYWjJka3BLU254OC9LTkhqOUN5ZHpJeU11Z3Y1QThmUGl3cEtSa3laSWllbnA2MnRuYlBuajNWMU5Ub2RCSGZFV2gvR28yRzdzMGtWMTlmTHpJdmlZd2kvZkxMTHdKUDhYZzhGb3ZWV0JwQ1ptWW1tYUFoOEVJb040VGNndU00alVZek1URnhkM2NYM24vWnNtWFoyZGxmVFNob0VYeFdJcDRybUJEeEZUaUdZUmhSL3BWbENsc1pLdS82N2JmZjBQS081QWRqNDhhTjRudCtyVisvM3RIUnNXVW5zMmZQbml0WHJnd1lNT0RRb1VNWWhqazZPc2JIeDU4L2Y1NU9wN3U2dWdwZldUMDl2WFBuemwyNmRDa3lNaEtWa1JZWEY3dTd1M2ZxMUNrMk5sYkNGelV4TVVGeGxpMWJ0cVNtcG03ZnZsMU1ra1Z3Y0xCd2o1dXBVNmRTMDNZYWMvbnk1VzNidGdsdno4dkw2OWl4NDdwMTZ5U2NNSW9NM3JwMTYrblRweWRPbkpDVGt6dDI3TmpCZ3dlRGdvSStmZnFVbnA3ZW9VT0g0OGVQbzUzWmJEYVh5MVZTK3RKczBjYkd4c2pJeU1QRG82YW1CdDI5Mzd0M0x5b3FTazVPRGtWSmpJeU1kdS9lTGZ5NjRlSGgzdDdlRWs2eVNacDYzUkV6TXpNek16TnllUGJzMlFjUEhxeGR1M2JJa0NIa3hxdFhyMjdidHExNzkrNkJnWUdxcXFyVXc2VjQzZWwwT3ZudGhtRllZbUxpL2Z2M1VjQTlLQ2hveUpBaDV1Ym0xUDM5L1B4WUxCYVovY3JqOGRoczl1VEprMFd1UW5EeDRzWHUzYnRQbmp4WllIdi8vdjB4REZ1NmRLbklIN1pCUVVIb296Smp4Z3lScmZmUjRZMWhzOW0vL2ZaYlFFQ0F5R2ZQblRzWEd4dTdmdjE2TWl5K2QrL2VreWRQZW5sNVVmOWRrMXhBUU1DT0hUczBORFQ4L2YycE1hbVltSmdOR3pZVUY3ZHc2QjhBQU1TQXNCUUE0SC9ZbFVUcGwzUjNYSHVnMkwzQno0SEhKVW8rb1NBVXZ5aVhLUGxFRk9kaVpma1kveXY5UWRvYU5wdWRsNWYzK2ZQbjNOemNqSXdNRm91Vm5wNU8zaUF4bWN6eDQ4ZlBuajE3OHVUSitmbjVkKy9lallpSWVQbnlKYldSQ283aktpb3FIVHQybEpHUjBkTFNPbjc4T0FvM1ZGUlVZQmltcmExTi91bGVRb21KaVN0WHJoVGVqc0laNnVycUFuK29SNDFVakkyTlVmbU04SUhUcDA4WDJlbTJ0cmFXN0phQ1RKbzBLVFUxVlhoUFJEaS9BSHpWaEFrVHFBa0xCRUdjUG4yNmE5ZXVYNjEvR1Q2OEpXdWxHeG9hZHU3YzZlL3ZyNit2SHhRVWhLYkVaREt2WExreWYvNzhNMmZPMU5iV3VybTVkZWpRUWVEQVhidDJoWWFHV2x0Ym93UzZQWHYyc05uc2YvNzVSMlFvVm9DS2lvcWhvU0hLUUhGd2NFQTMxVnUzYnQyNmRhdkkvUzljdUtDbHBmWFZIa05ObForZjM3dDNid2NIQjhrUHFhK3ZkM0p5R2pod0lLb0M4L1QwSEQxNnRJR0JBVXFpOGZMeUlpL2Y2dFdyVTFKU2twS1NCTTZBT3F3bkpTVk5uVHJWM2QwZFZiY2hxcXFxWThlT0ZYN1I5Ky9mTi9jdE5xcloxMTBTSjA2Y2NISnk2dFdyVjNCd01EWDRMdlhyVHFmVHFXWEl2cjYrS0N4MTh1VEordnI2ZmZ2MkNYejk3OTY5KytIREI0SHczUExseTBWK2s0YUZoZW5xNnJxNnVvcDg2VC8vL0ZONDQ3Ly8vdXZqNDRNZWM3bGM0WnhLOGRENnNKOCtmWm95WlVwa1pLVHdEajQrUGt3bWs1cDJ0M3YzYnJSUXhvNGRPNXI2aDRTTEZ5L2EyZGwxNmRMbCt2WHJlbnA2YUdOWldkbnUzYnVEZ29JVUZSV05qSXllUFh2V3BITUNBRUN6UVZnS0FQRC8rS3dYMUNGTlo1RDA1Z0traHlDSWdpd2k1dzMvUXlyeE1ZM0l6OFNJSHlHTi8vTGx5MGVPSEtGdW9kUHBmZnIwR1Rac21MR3hzWkdSRVJsVDBOYlczclJwMDZaTm04ckx5MSs4ZUpHU2tzSmlzVmdzVm01dWJsbFpXVmxaR1VxVUlGTmdTa3BLME5KNFRaMVNuejU5TGwrK0xOeTRDa1dSbXJHb3VVaFZWVlhvci9yS3lzcTNidDI2ZVBGaWt3NzM4L09qWm9pME9KcmVNSndwSjhHTy8xTmJRZVJuWVJpR0tUZHo5ZnJ2Wk42OGVmUG16U09IVDU4KzlmWDFuVDE3ZGxOdlRiOUZZV0hoNnRXcjQrUGo5ZlQwYnR5NDBhbFRKL0lwRlJXVm9LQ2crZlBuWDdseUpTRWh3Y2ZIaDZ3dXpNaklRS3VZelp3NWswYWpoWVdGWldkbkJ3Y0h6NTgvUHk4dkx5OHZqNW8xSTlLa1NaTW1UWnJFNVhKdGJXM1JCOHpZMkhqNTh1VUN1NzE5Ky9iRWlSUEt5c3E5ZXZVU2VWZi9MYXFxcXFxcnE3dDFhMW9ydXFDZ29BOGZQa3lmUHYydnYvNUtTVW1wcUtod2NYSFpzMmNQK2padkw1cDMzVkZPcUhBZkx0UmxMQzR1RGxVbUJnY0hoNFNFTUpuTVRaczJwYVdscGFXbG9kWkxKaVltYmVHNkM4dkp5ZkgxOVIwN2RxeHdUSkRINDZFZ21pUVVGUldycXFySUlTb2hGSlA1V0Y5ZnYzUG56b1VMRndZRkJjMmFOU3NpSWlJaUlrSk13L1VSSTBaa1pXV0ZoSVNRODd4dzRVSjlmZjJSSTBlV0xsMHEvRW4rK1BIamh3OGZqSXlNbEpXVnlZMGRPblF3TWpLS2lJaGdzVmpVN0ZvM056ZnF2eUNLaW9vQ0hmZi8rdXN2ZDNkM1ZKdEpMYnBrc1ZoQlFVRXpac3h3Y1hHNWVQRWloS1VBQUswR3dsSUFnUC9ILy9DU09xVHBHRXB2THFCMVZaZnhzMVA1V2ErSW5EVGlZeHJHRVd4QTJ3SVUxWEJGRlV4ZUdXTXdjYVlNeHBBbEdFeWNJWU14WlRDR0xNNWdZa3dabkNHTE1aZ1lVeFpqTURHR0RNNlF3V1NiMlM5RG1JV0ZSVXhNakp5Y25JNk9qbzZPVHA4K2ZRd01ES2dKUk1KVVZGVFFmUmNhTmpRMEZCWVdGaFlXVmxWVlRaZ3dnZHdOSlNnMVkvMHZSVVZGc2owMkZib2xibmF2RUFHb1RsQkJRVUZPVHE2aW9pSXpNNVBINDZHRUxER3BFL1gxOWFndTZYdjNGcUhQV0MrK0g3TUFJaTJXYzJZWGhtRzRVaWNKZHBlYWtKQVFETU1tVHB6WWFxOTQ1ODZkWGJ0MjVlZm5UNW8weWNmSEJ5MElHQkVSY2ViTW1SVXJWcGlhbXFxcHFkMjVjOGZXMWpZNE9IamF0R2xyMXF6WnVuVnJ0MjdkSGo5K1RHM2lFeFVWaGNyNlhyNTgrZkxsU3d6RFVHUXRPVG1aYkt0RW90Rm9xRkZPZm43K3hvMGJIejkrN09MaXdtS3h6cHc1TTNic1dHb0dSMUJRMExsejV6UTBOQzVkdXRTN2QrOFdmL3ZvYy83cDA2ZkcwbHNFV0Z0Ykt5Z29EQnc0ME1qSUNNZnhoSVNFaHc4ZldscGFGaFFVaElTRTlPdlg3ODJiTjU4K2ZVTEpVQmlHVlZkWGN6Z2Njb2hoV0k4ZVBiNXJ4RlpDemI3dUtOY0dSU1NGN2R1M2p6cmtjRGpVZ2tRZEhaM256NSszaGVzdWpFYWp6Wm8xeThiR2hzVmlrVWxBQ0pmTEZmNHpRRjFkblVCc1RsNWVua2FqS1NzclU2T1RvYUdoQnc4ZWRIZDNIemR1bk1qWGRYRnhLUzR1L3YzMzM0T0NnclMxdGEyc3JIYnYzbTFrWkNUNWg4VGEybnJvMEtHS2lvcW82N3lBakl3TURNT0VsMnBGRllqdjM3K25ocVZ1M2JwRlRaN3EzTGt6R1phcXFhbFp0V3JWblR0M1JvOGVmZTdjT1hWMWRlclpORFUxSXlJaXZocUpCZ0NBRmdkaEtRREEvL3RQdi9OT21waTg5SC9oQnQ5TFF4MlI4NGIvTVkzNCtKcWYvUnFyL0lZV0VqSnltSUlLcnFpS0tTaGo4c3A0UjFWY1VSVlhWTVVWbEhFRkZRejkxK0ViRW45YWFGVTRHUmtaYXFMUWxDbFRtcG9RRVJVVnBhbXBxYW1wS2JBZE5Yc1MyVWFrZVhKemMxSE9nc2lnRlNMeUtYSWhPYXJzN0d3TXczcjI3SWxoMk1xVksxZXVYRmxYVjdka3laTDA5SFFMQ3d1Qmx0N0luVHQzSEJ3Y0dob2E3TzN0MFYzdUR3KzFEU2FIcUtsS2VIZzQ2cUpOUXJldmp4OC9wdGJSREJzMlRLQ0ZEVUVRcUtMejZkT25yMTY5YXV4RlY2NWMyYmx6Wnd6RFhyMTZaV2xwMmV6Skh6dDI3SjkvL2drUEQwZDlvUGZ0MjBkVzN1WG01a1pFUktEQ1R4U2Q5UEh4R1Q1OHVKT1RFK3JLdkgvLy92WHIxMXRZV0pCbjI3dDNiM1YxdFVCcUlZWmg4Zkh4cUg4V2w4dHRhR2lRazVPajBXZ01CbVB6NXMwbEpTVVRKMDVrczlsbno1NDFNek1qQ0VKR1JzYlYxVFU2T3RyRnhhVyt2djdRb1VPeHNiSGp4NC8zOFBCb2FnczJDYUg0YVdwcXFwanFWQ3JVL21uUW9FSG91bHRZV0tpcnErL2V2YnVxcXFwZnYzNk9qbzdMbHk4WFNEQkIzY0hKeDJmT25CRXUvaW9zTEl5SmlWbTBhSkVrYzVENmRiOXc0VUpqUHpSY1hGelMwdElVRkJUKytPTVA4andrRk54cEM5ZGRXSThlUFh4OWZWR0Yyc1dMRjJmTW1FRSt4ZUZ3cUdFcDlKa1Jia0IrNzk2OVljT0dkZXJVQ2Yxc1I3eTh2REl5TXRBM3JMQTdkKzU0ZVhtNXVMaVFxV3AyZG5aWHIxN2RzbVhMaFFzWFJKYlgzYjkvbjgvblU0Tlc0OGVQRi9PKzBEOVl3aitRVWZLVVFNZXUyTmpZeGhyUEwxeTRzTEN3Y05XcVZYLzk5UmUxNFNEU3JWdTNwcVljQWdCQWk0Q3dGQUFBd3pBTTQvT0luQytOaDZHQzd3ZlVVRWV3RW5udm5oRVpTVVIrWm5QT0lLZUFkOUxFTy9YRU5YclJORFN4VGozeHpscVlYQ3N0bU4yeTJHeDJiVzN0eUpFanhiZWpSbDY4ZU5IUTBJQTZrUXRER1NWaVFraE5oZjRxcnFTa0pGekh4K2Z6OC9Qek1ReWoxdW1RQ2dvS2hQdTJvUHdPY2owMTFHVEt3OE5qeFlvVnAwNmRLaTh2ZDNSMEpPOW0rWHkraDRmSHFWT25jQngzY25KYXVIQmhTNzJwTnU3VnExZCtmbjRDRzU4L2Y0NVNRZ1M4ZnYwYUZUb2hOVFUxQW1HcGYvLzlGMTJtRXlkT3FLbXBDWitodXJxNm9hRmgrdlRwNkM2WHcrRVVGQlEwZS9JeE1USGg0ZUc5ZXZVNmR1eVkrRHRiWlAzNjlkT21UWE4wZEx4Mzc1NXdaNnYzNzk5WFZsWUtiQ1FJWXNPR0RhZ0NLemc0ZVAzNjlSRVJFZVJDY3VycTZnY09IREEwTkVUNUdqaU9Ieng0ME1EQXdNYkdac3FVS1dqOVFUYzN0elZyMW9ocGY5UFEwQkFWRmRXclY2K3Z6bDlrTG9tZW50NkhEeCsrZWl6cUpmVHMyVE1GaFM4L3VHSmlZc0xDd3J5OHZGUlZWVlZWVlNNakkxRVBLVWRIUnpJaTQrenNuSjZlZnY3OGVmSW9NbStGeCtPaDcxbG5aK2R0MjdZeG1jeEZpeGJWMXRhbXA2ZUxyRmtqUHp4U3YrN0NxVGM1T1RsZVhsN256NS9uY0RoejVzeHhjbklTRHNTVHBIN2R1Vnl1czdNek9hUzJBalExTlQxOCtQREdqUnZEdzhQNzl1MkxObkk0SEdvUkg0b3lMMTI2bEV5cWV2TGtTV1JrSk1wVTdkR2pSM2w1T1p2TmxwZVhmL0xrU1VKQ2dxbXBxY2kxSmxnc2xyVzE5Y1NKRTYyc3JHcHFhdEJHRlJXVlk4ZU9XVmhZSEQxNjFNN09UdmdvZ2M3eFg0VUNpTUxaWHVnZG9YVXRKRkZUVStQdDdmM3ovR3dIQUxRWEVKWUNBR0FZaHZHelgxT2JXRU8vOHg4R1VmQ0JlUGVNOXlhT3lFckJ1Q0pXRGhLTktmdS9DRlJQbWtaUFRLTVgza2tUVTJ6YXI5RnRuN2UzdC9nNlBtVEtsQ2tDV1RPazlQVDA0dUppT3AzZWdtRXBsSlBpNk9oSVhSNExJVnVlaTJ5SUs3TGwrWXNYTHpBTW96YVVRY2xUWjgrZXRiS3lDZ2dJU0UxTlBYRGdRTisrZlYrK2ZPbms1SlNXbHFhaW9uTHc0RUd5ZXZGbnNINzkrbFdyVnBIRHAwK2ZMbG15Wk8vZXZRTEpMSjgrZlRJMk5yYTB0Tnk3ZHkrNVVUamo0TVNKRXhpRzdkaXh3OTNkL2VyVnEwT0hEcVUreStGd2pJeU11Rnl1dnI0KzJqSjA2TkNQSHo4MmUvSW81MkwxNnRXUzl5UFQxdGIyOS9kLzgrWU5DaTNkdVhPSHZKMysvUGx6YlcxdFlHQWdHcXFxcWs2Wk1xV21wa1o4VTU2RkN4Y1NCSkdWbFpXYW1ob2ZIeDhYRjRkaUJLTkhqNjZ0clUxT1R0NjllM2RBUUVELy92MzE5Zlc3ZGV2V3VYTm5lWGw1QlFVRkZCSGdjRGgxZFhYNit2clRwMC8vNnVUZnZIa2ovUG5IY1Z6Q3QxOVRVMFB0em9QV1BqTXhNVm04ZURIYVFyN1QzcjE3anhneEFqMVdVVkdSbFpVbGgwaHVidTd1M2JzZlAzNk1BbmtkT25UWXZIbnoxS2xUT1J4T2JXMXRkbmEyY0t5VEdsNlIrblduU2t4TTlQUHp1Mzc5T28vSEd6MTY5QjkvL0RGeTVFanFEc1hGeGNMUmNPbGVkejZmZityVUtYSklYUnBQVFUwTk5YZXpzTENJaW9ycTJMRWppdDFRd3pvb0xMVml4UW9qSXlPMGhjZmpSVVpHb3VwbWxHR2FsWlZsWUdCdzhPQkJPcDB1bkQySGZpYVltNXN6bVV3UER3K0I2TnVzV2JNc0xDd09IVHJVcFVzWDRaWmJUWVZtSmJ6OEh3cElVY09zNGdVRkJRbDhqQUVBb0MyQXNCUUFBTU13RE12K1Q2VUpUUnV5cGRxNW9vKzhGL2Q1U1pGWXNZaWwyVVRyMUJQWEhrRFhHWVJyRGNDNzZHQk5YTmJuNTRRV2Z1cmZ2Ny9rZHdYaTVlYm1vc3FSRnVudVVWVlZsWkNRZ0dHWXdCMG11dVcrZXZXcW5aMWRZbUxpb2tXTFJvMGE5Zmp4WTlRTzZjOC8veFNaamZVRFl6S1oxT2dTdXZkVFYxY1h1T0ZIUVV3R2d5RW1FSkNZbVBqbzBTTWpJNk9kTzNjR0JRVWRQMzZjbW1LRGlyOCtmdno0MTE5L0NTYytOQStOUmtNbGFVMUZ4aWFjbkp4UWYydlVhb2NnaUIwN2RxRGhvRUdEUm80Y3llZnpxYUVjcW52Mzd2bjcrK2ZrNUdSa1pLQnUvZkx5OG1QR2pIRjJkalkxTlVXNU5pd1c2OTY5ZTdHeHNhR2hvYVdscGVTeDI3ZHZkM1IwUkI5VXRKcWhRRXNqa2VMajQzdjA2Tkhzb3JDS2lncHFKZFR2di8rZW5aMk5MbFplWGw1dWJpNmFraVQ0Zkg1VVZOUzRjZVAwOVBST25UcGxaMmVIVnVKRFJhQnIxcXo1NjYrL2hJKzZjZU9HcTZ2cnQxLzliNy91YUtvM2I5NjhlUEVpS243VTF0WStkdXdZdFZsNGFXbnAzYnQzQXdJQ25qOS9ucFNVUks3dDBCYXV1NHlNRERXdTUrdnJTMjJBTldMRUNGdGIyNy8vL3R2ZTNoNHRrTWZoY0tnOSs5QWlxdFRtU213Mm0xeHV3c0RBQU1YQzR1UGpuejE3dG1IREJvRk9WUmlHRlJVVkxWaXc0UFBuejRHQmdTSlh2VGg0OEdCeWNyS05qUTJYeTZVR3Zwc0JmV2pSbktuUUZzazdXRFZXaHdnQUFOSUZZU2tBQUlaaEdQOERwUitIckR6ZVJWdWFzd0hOVnBiUFM0cmdKMFVTbjFsZjM1a3BpMnYycFdrUHBPa014TFVIWXZLaWJ6dEJZN2hjYmxCUUVGcUZyYVhPZWYzNmRWU1IxSXk3YmhSTW9mN0ZQalEwbE1QaGRPdldEZDFpQ1ZCVlZWMjllalVxMmtJeEtVMU5UUXNMQzVGMVp6K1ZyS3dzRE1Na0tTd1Nkdmp3WVF6RHRtM2JScVBSSEIwZDE2MWJGeG9hU2lhK3ZYdjM3dURCZzBPR0RGbXpaazFMejdyNW5qMTdWbHBhcXFLaVFxUFJsaTVkV2xsWmVlZk9uZnI2ZXBRM2xKNmVUcmF3RVdab2FMaHYzejVOVGMxUm8wWVpHQmdNR1RLa1g3OStBbTNzOWZUMDlQVDB0bXpaZ2twTjA5UFRQMzM2VkZoWXVHN2RPclFENnFjbVlZTzJrU05Ia21IV1M1Y3V4Y2ZIUy9nMng0MGJ0M0Rod29xS0NySjRyYWlvNlBMbHl4aUdiZHk0RVcxUlZWVWxGMDhNQ3d0RG53UVVZYW1zckR4Ky9EaDVObE5UVTExZDNmZnYzeXNvS0NRbEpWSFRkdDYvZjQrcXdFUk9RMkRSUm1rcExTM2R0R25Udi8vK3krUHg1T1hsVjY1Y0dSSVMwcmR2WHhTVHlzaklpSXFLaW9pSWVQVG9FWmZMUmZrK1pFbzcwUStkQUFBZ0FFbEVRVlNkMUsrN2hPenM3TUxDd3ZMejg2dXJxeFVWRmV2cTZxaEJLUFRCMXRENHNxWW55bnBESVo1Qmd3WmhHSGJ6NXMzSGp4LzM2dFZyejU0OUFpZlB6ODgzTnpkbnNWaGVYbDZOOVVHWGw1Y1BDQWlZTld1V3ZiMTlTVW1KcmEydG1IcEc4VkNscEhDbEt0cENwbDRDQUVBN0JXRXBBQUNHWVJndkk1bjhYUW52M1dMbFNLQ1ZWSmZ4a3lLNFNSSFl4N1N2N05sQmtmYkxjSnFPSWE0MUFPOGxJbFR4VTNGMWRaV2t0NVR3SDZpUmE5ZXVGUllXS2lvcUNsZmJOVTl4Y2ZHVksxY3dESnM3ZDY0aysrZms1TWpJeUtEWVFXeHNyRURicVlhR2hyTm56d3BIelNvcks1OC9meDRkSFIwZEhZM2E2SGJxMUduWXNHSFIwZEc1dWJscjFxeFJWMWNmUFhyMHFGR2ordmZ2Mzd0M2IrRWl0UjllWEZ3Y21TN1JKRGR2M3J4Ly8vNjRjZU5RVWRLdnYvNGFGQlMwZWZQbWJ0MjZEUnMyTEM4dmI4bVNKVEl5TXYvODh3L1p6NnVOc0xhMkxpZ29JSXVrd3NQRDdlM3RiOTI2cGF1cml4cHNOUmFrNjlxMTY5T25UOUZqSXlNak11dEtERnRiVzF0Ylcrb1cxQmdlclNuV0pDOWV2TGh4NDRhRU95c3BLYzJiTjYrc3JJd012R3BvYUt4ZXZWcFRVMU5QVDA5TFMwdExTNHVhZFJJZUh2N2d3UVAwdUtxcWlzdmxlbmw1a2MvMjZkTkhUMDlQWkpva3FzTVY3dHpVcHFpcHFiSFo3TUdEQnk5ZHVuVCsvUGxLU2tyaDRlR1ptWm1iTjIrT2k0dERBU005UGIyTkd6Zk9talZyeElnUk9JNTdlSGc4ZlBqdzc3Ly8xdGJXbHU1MWx4Q1R5UXdNRE5UUTBFQS81OWxzTnJWcSsrM2J0OXJhMnRSNGEybHBxWnljSEVwazY5U3AwNkJCZys3ZXZVdW4weTlkdW9RdWRGRlJrWnFhR3AxT2YvLyt2Ym01ZVU1T2pxT2pJMW4rS1pLR2hrWkFRTUNjT1hOY1hGeWVQbjE2OHVUSjV1V2lkdS9lWFVkSEp6RXhzYWFtaHZ6VTFkWFZ4Y2ZIZCtuUzVWdFdPWXlJaVBqNzc3OGRIQnlvSzh3Q0FFQXJnN0FVQUFBamlqL2h0Vjk2M05LZ3NWVDdRV1NsOEI0RzhsTWZZZ1Jmekc1NE56MmF3UmhhdnpHNFZuOE0vM29nNWljUkVCRFE3R01MQ2dvOFBEeFFkNVVXcWVBakNNTEJ3YUd5c2xKRlJVWENsYnoyN2R0SDNoa2lPam82NURwSzN0N2V1Ym01Y25KeWl4Y3ZmdlBtVFVwS3lydDM3NUtUazlQVDA4bjI3VU9IRGwyNGNPR3NXYk5rWkdUS3lzcXVYYnNXR2hyS1lyRkNRMFBSV25KTUpsTlRVN043OSs2Ly9mYmJUL0lIZVJhTEZSRVJNWExrU0lHbDA3K3F0TFIwMTY1ZGREcjkwS0ZENUVaUFQ4K1pNMmZPbXpkdjM3NTlucDZlS0QxSHVCcEl1aElTRXU3ZnY3OTc5MjR5bFdQdzRNRWNEc2ZTMHZMKy9mdlBuajNEY1Z5UzdtbHNObnZBZ0FHclY2OXViQWNPaDJOall5TzgraHVLNHpRMUZ3YmxwcUgwTkFrVkZoWVNCRUc5c3U3dTdvM3RmT0xFQ1hLdHZkV3JWNmVrcEtCVzZGLzErUEZqSE1kSGpSb2wrY1NrNHZyMTZ3SzFoT25wNlpXVmxlUEhqeDgzYnR6NDhlTUZFcjd5OHZLaW82TlJ5UjVWNjE5M3lYWHAwb1Y4WEYxZGpUbzBvYjhCdkhuelJ1QVBBRy9mdmlWL2ZqWTBOS0NPVkJzM2JodzllalRhK1BmZmY5KytmZnY2OWV0ejU4NHRLeXR6ZEhUY3ZuMzc4T0hEQy8rN1lpeGE3cEFjQmdRRWhJZUhMMTY4K01HREI4ZU9IVHQ0OENCcUZJaTZnMGtlOTEreFlzV0JBd2VjblozSmhENVhWOWVLaWdyaHhRUkpsWldWRnk1Y1NFOVBSdzN2UkNvc0xIeng0c1dIRHg4Z0xBVUFrQ0lJU3dFQU1PSy9qYVdnMzNrN3dPTVN5WkhjaHdIRXAvUkc5NUhwUVB0bEdNM0FtR1pnakhWczJnMzJUK0x1M2J2aUd6a2pTNWN1RlY0dzYvMzc5eFVWRlYyN2RoVnpTOUFrT0k1cmEycy9ldlJvKy9idGpUVUt3WEdjV3ZDaXE2dExocVdZVEdhL2Z2MzI3ZHRINW4raFhpZVdscFlhR2hyMzd0MGo3MlNZVE9iUW9VUEhqeDgvZmZwMDZ0bFVWVlhYcjErL2Z2MzZ6TXpNbUppWXhNVEV4TVRFaW9xS3JLd3NnaURhZU9wSFN5a3BLVm16WmcyUHg3T3hzV25TZ1h3K2Y5dTJiY1hGeGJ0MjdTSlgva0lkWVVKQ1FzYU5HN2RyMXk0TXd5NWN1Q0RKb21tdGljL243OW16cDJ2WHJtUWhHL3J3SEQxNmROV3FWVmV1WEFrSkNlblRwNCtFeld0Njllb2xzQzRoVlYxZG5mQVhsc3ZsaG9hRzZ1cnFVaU1JMzBsMmRyYVk5anFGaFlYSnljbHNObHRrbnlBSkZSUVVSRVJFREJreXBPMFh3d3IzdDVveVpjclZxMWNiMngrdHFLQ2xwU1g4VkJ1LzdoaUdsWmVYbzNKRk5MeDU4eWFmenpjeE1YbjI3RmxnWUtDcXFtcFdWdGJidDI4dExDeFFOR2YxNnRXb3REa3NMT3kzMzM1RERhZmV2WHZYb1VPSHZuMzd6cHMzVDB0TEM5VW5idGl3QVRXbFFzRXNWMWZYNGNPSFQ1MDZsWHhwVFUxTlRVM05zTEF3WDE5Zk1sOXMyclJwV1ZsWklTRWgxRTVlNG0zY3VQSFdyVnMrUGo2dlhyMGFNV0pFVWxMU28wZVBoZzRkU3YzT0plWGs1SncrZmZyQ2hRdFZWVldUSjA4V2Mxb3hseFVBQUZvTmhLVUFBQmlSVFdrc1JhUFRmdnJhcmphdHBvTDMrRG92N2daV1hTcDZCeHpIZnhsQkh6R0xObkFDeG1pWm5zby9IbFNsSmFIbzZHamhqV1BIanQyNWM2ZVdscGJreTJCOTFlKy8vNjZ2cjc5Z3dZTEdkbEJSVWFHdVJlWGc0T0RnNE1EbGNuazhIcFBKRkNoSU5EYzM1L0Y0YUNId0pVdVd2SDM3dG1mUG5vTUdEVEkwTktUMi9SWFd1M2Z2M3IxN28rWkhlWGw1TEJaTFZWVzFyUldkZlE4SkNRbWJObTNLeXNyYXVIR2pKRXVEVWUzY3VUTThQSHpDaEFuMjl2Ymt4cnE2dXBDUUVBOFBqOUxTVWkwdHJlenNiQnNiR3hhTHRXTEZpcllUczBoSVNIajkrcldIaHdkSytpTlRXa3hOVGVQaTRrSkNRdGhzdG9UcGU4MFRHUmxaVkZUVU9zMjJVQTRMdVo1QWFXbHBiR3hzYW1ycTY5ZXZYNzU4aVNyUnpNek0wSDErY1hFeENtTmhHRlpiVzh2bGNza2g2bjlQeGxOUUFoSEtOZlB6OCtQeGVOL1kzMW9xWkdSa3lEeEtZZFhWMWMrZlA5ZlIwUkgvMDBOeTMzN2RHeG9hcUxXbHdxdlVVVVZGUlpHMXFGd3UxOC9QVDFGUmNlN2N1UjgvZmtTTEV1QTRQbmJzMk4yN2Q2ZWtwR3pjdVBIOSsvZlcxdGJkdTNmZnMyZlBpaFVyL1B6OFpHVmxVMU5USjB5WVFLUFIzTnpjeUROYldWbVJqNnVycTExZFhZY09IU29jaGxOV1ZpWlhFbWdlV1ZuWkd6ZHV1THU3MzdwMUt6RXhzVWVQSGx1M2J0MitmVHMxWFJlMTI5KytmZnZqeDQvNWZQNllNV1BXcmwxcmFtcEtyaG1LMWgra1F0M3VxY0YwQUFCb2ZlMHRMRlZSU0ZTV1lBMTEwcDRIQUQ4VS9yc3ZMV1B4VGoySnIvWW5BcTFHUmc3ditiOVZrMnFydUpIbitZK3ZZMXpCVWdnRTEraEZHekdMUHRJTVUxUnQxVW4rckZyOHpoUEhjVEV4cWNZd0dBeUJUc09rcFV1WGt2dWd5cEdtNnQ2OXU0UU5pZHUxc3JJeUp5ZW5TNWN1b2VCZ1UrOGVUNTQ4ZWU3Y09WMWQzVk9uVHRGb05BNkg4L2p4NDVzM2I0YUdocGFWbGZYbzBlUG8wYVBMbHk5Ly92eTVnNE9EazVPVG01dmI5T25UVFUxTng0NGRLL1dGc1VhT0hKbWNuUHo2OWV2RGh3L1gxTlE4ZmZwMDBxUko2S25LeXNvalI0NHdtVXkwd0p3a1BuNzhHQmdZMk5pendvR0Rob2FHQXdjTzBPbDBsS1hTZ3Y3NDQ0LzA5SFJGUlVWRlJVVlpXZG42K3Zxa3BLUzB0TFR1M2J1VGIvRGp4NCtXbHBaTUp0UEF3R0RhdEdsRGh3NGRPblJvbno1OVVCdjFuVHQzQ3B4ejJMQmg1T014WThiY3VuWEx6czZPdytHZzlsdGR1blI1Ky9hdGg0ZEgxNjVkVVRpNGZkSFgxNCtKaWJHeHNSR3VTdVp5dVE4ZlBrUzVoQ0tQbGNwMXA5Rm8xSURwMjdkdm56MTdSZzZkbloyTGlvcGtaV1ZwTkZwSlNRbXFTcDQyYlJwYURUTTlQWDNEaGcyS2lvb0dCZ2FmUG4ycXJhMlZrNU9UazVPN2V2WHE5dTNiTzNUbzhNOC8vNkNUWjJkbm56cDFhdkRnd1VwS1NoVVZGUzFWNllZK015SXhHQXdVWFJLbXBLVGs1T1RrNU9Razh0bXlzckx3OEhEVWF0RE16R3o3OXUyR2hvYmtzNmhwdW8yTnpaUXBVOGh5M2N6TXpQRHc4SUVEQndwbkNLSS9lelRyelFFQVFKTzFnN0FVOFNhT2x4WkhmSGdsMGNKU0FJQnZReFIrNFB6VG5EV253ZmZDbE1WNzZCTVlodWU5SjBRRzVYR2MxbjhjZlp3NXJqdEVDdE1Eb1AyVGxaVk5URXpVMTlkM2QzZHZSa3NnRXhNVGZYMzlhOWV1S1NvcXJsdTNMaW9xQ3ExOFAzVG8wRC8vL0hQUm9rVW9UOEhJeUNneU1qSTBOUFRvMGFNM2I5NjhlZk1taG1Gbno1NmRQWHYyOTNsYmt0TFEwTWpMeTBNdHNiUzF0YmR0MjRhMnMxZ3NMcGRyYlcxTlhhMU12TVRFUkpSOElhR2dvS0IzNzk2dFg3LytXK3JtUkpLVmxZMkppZUZ5dWVRV0JRV0Z5Wk1uT3prNWtRMkdCZzBhRkJrWmFXQmdJRnpPaG1IWWpoMDd4SHdZVkZSVVVESHZreWRQNU9YbEZ5MWFaR0ppRWhVVlJhZlQzZDNkSmFrT2Jtc09IRGhnYTJ0NysvWnQ2aGNOb2RGb0dob2FXN2R1YlN4aUs1WHJ6bUF3cUozRmZIMTlxV0dwbkp3Y3RGSXFvcTZ1dm12WEx0UWxhdXpZc2ZyNitydDM3MFpQeWNyS2t0ZHIyclJwRmhZVzI3WnQwOVRVUkZ1Y25aMUhqaHg1OHVUSnJLeXNHVE5taUtsVmxEcFZWZFZ0MjdhRmhZVjVlSGlnbFFTcEZpOWUvUERodzRpSUNOVFNDNUdSa1RFeU1qcDY5R2lyVHhZQUFQNmpEWWVscWtwNWNjRzhKemNiTFZRQkFJQ2ZBYWVlK1BBS3d6QUN3d2dDKzgvcTBuSUt0SkZtalBGTE1CVXBKMXdBMEs3Snk4dUhoSVFvS3l1THIxWFUwdElTbWNWZ1lHQVFFeE9EWWsralI0OU9UazVldlhyMW9rV0xSSzdsWjJabVptWm05dlRwMDh1WEwzZnExRW5xTVNsazJiSmx5NVl0NC9QNTFGSlFjM1B6Qnc4ZWtIZnZrcGczYjU2M3QzZGp6OWJWMVpGMys4aUNCUXRpWTJPL1IxS0dvNk9qbzZNanl2VGhjRGc0amxOWFlVTm9OSnFZVnU0R0JnWW1KaWJpWCtYMjdkc0VRWkM1SjFPblRvMkppV21uamRqNjl1MTc5KzdkNWgzYit0ZmQxZFYxMzc1OTFDMVdWbGJVZWpwdmIyOFBENC9hMnRyNitubzZuVTR0bXpVd01JaUlpQkM1VklXYW1ocTFRQStaTzNldWhLdWpTdDNPblR2dDdPeEV0bEdYazVQejgvT1R4cVFBQU9EcjhQcjZlbW5QUVFUKzYwZGMvMzBZcHkzT0RRQUFwSXNnQ0Z4ZGt6RmhNVzJrR2Nac2YzK1RieEtCRlk3QUQwWk5UYTJ4Q2tTUmlMUll6cGxkR0liaC9jWXcxLzc5UGFjR0FBQUFBQUJhUTF2TWx1SS9DZUZlaDk4MUFRQkFOQnpIc2RvS1hMWExEeCtUQWdBQUFBQUFBUHpZYUJMczA2cjRMNk81d2U3U25nVUFBTFJ0dGRXY003dDQ5MDVqalMrY0JBQUFBQUFBQUFCdFhOc0tTeEdmMHJsWERzQmRGZ0FBU0lJWGVZN0lUSkwyTEFBQUFBQUFBQUNnbWRwV1dJb1g1ZzM5cEFBQVFGSUV3Ym00RjM1c0FnQUFBQUFBQU5xcE5oU1c0ck5lOE44OWsyQkhBQUFBLzFOZHhuc1VLTzFKZkVmNGY1WWVCRDhhNnJwdkFBQUFBQURnSjlTR2ZoM2tQd21SOWhRQUFLRDk0VDI5OVFQWFBrUFk0c2ZXMU90THlDbWlCM2g5emZlWkVRQUFBQUFBYUZWdDV0ZjlobHIrbThmU25nUUFBTFJEcFhrRUsxSGFrL2hlR0l5MnVHSXNhQkZNSnJPcGgrQ3FYZEVEb3F6Z084d0lBQUFBQUFDMHRyWVNsdUsvZm93MTFFbDdGZ0FBMEM3eDArT2xQWVh2cFJtUkM5QmV5TWpJTlBrWWxTNFlqWTVoR0ZHV1R4VG5mcGRwQVFBQUFBQ0FWdFJtd2xMdm5rcDdDZ0FBMEY0UmVTeHBUK0Y3a1pPVGsvWVV3UGZTakl1TDR6aXVPd1E5NWoyKy9oMG1CUUFBQUFBQVdsVmJDVXNSaGRuU25nSUFBTFJYL05MUDBwN0M5MEtqMFdSbFphVTlDOUR5WkdWbDZYUjZNdzZrajVxTEh2QmpyL0d6WDdmMHZBQUFBQUFBUUt0cU0yRXBTTVVIQUlEbXd1dXFwVDJGNzZoang0NndIdDhQQnNmeGpoMDdOdTlZbXVFa3ZJc09obUVZUVhEUDdTYnlNMXQ0Y2dBQUFBQUFvQlcxbGJBVXhxNlU5Z3dBQUtDOUltcXJwRDJGNzRoR282bXFxa0prNmtlaXFLajRMV3NzTXBidC9mOUhWU1djRTFiOCtOc1lwNzdGSmdjQUFBQUFBRm9SWGwvZkpuNlRhOWhoTE8wcEFBQkFPeWJqL29Ndlpzcmxjc3ZLeWdpQ2tQWkV3TGVTbDVkWFZGVDh4cFB3N3ZueElzNThHY3NwNEwwSDQ4cWQvNCs5K3c1dnF1cmpBSDV1VnRPTTdyMUxhZG1ic2tmWlN4UVFVVkdXb2dnS3IvcUt5Q3NxSUlvTEZVRlJFSEFBQWdySUhsS21zbVNQUWdkMDc1blZOT3ZlOTQ5QW11UW1hYnBJZ2UvbjhYbWYzSFBQdlRsTjA3N05sM04raDVKNDI3dUVjaE15R215dUFnRFFpQ2hQUDg2OXBkWUFBRTdDeHRzQUFQQUE0UEY0Zm41K2NybThpZnhyQ3RTTlZDcDFkM2V2LzMyNFE2Y1J2c0J3WUEyaERZUVFVcVZpa3Y1eG5GbFNBWkVvWkFrQTBLaW9zSmFJcFFDZ3RoQkxBUURBZzRHaUtFOVBUNzFlcjFhck5Sb05UZE91SGhFNHkxaTZYaXdXMTJmdG5nV0t3eDA0aWRPbWorSEVWdnJTSWFMRk5DZ0FBQUNBQnhJVzhRRUFQQXdlK2tWOGJEcWRqcVpwdlY3djZvR0FiUlJGY1RnY0hvL0g1WElidHpTWXRvckp1RWFVWll5aW5LbFMyUjBQRnZFQkFEUXlMT0lEZ0RyQWJDa0FBSGdnOGZsOFFvaWJtNXVyQndLdUpoQlNjZkdFRUZURkJ3QUFBSGpnTkptZCtBQUFBQUFBQUFBQTRGR0NXQW9BQUFBQUFBQUFBRndBc1JRQUFBQUFBQUFBQUxnQVlpa0FBQUFBQUFBQUFIQUJ4RklBQUFBQUFBQUFBT0FDaUtVQUFBQUFBQUFBQU1BRkVFc0JBQUFBQUFBQUFJQUxJSllDQUFBQUFBQUFBQUFYUUN3RkFBQUFBQUFBQUFBdWdGZ0tBQUFBQUFBQUFBQmNnT2ZxQVRScC8rUXBPdmlKSkFJdSsxU1dRdlB0dFVLcnh2NmhIaU1qdlJwakpEb0QvZTdabklSUWo0UVFxWWh2WXp4c2V6TXFrc3ZWNWkxdVBNNnI3UUliWTNoRzU0dFVCN01yM3V3UTdNNXJyTGd6WGE3UjBVeWNsNUI5U3Eybk42V1VtTGRJK055blkzMXQza2Rub0xmZktlL29KNHIxRW5Jb3FzN2oyWnRSM2ovRXcrWTd4RVJQTTFZdFBJN0ZNeklNUXpPRXk2bjdNRnhPWTZEZHVNaTRBUUFBQUFBQW9IWVFTOW0xNWtiUjNGTlpuZnpGMjRmSGVndXRYNmcwV2RXcUc4VldqUUh1L0VhS3BmWmx5cjYvVWZ6OWpXSUJoL1FObGc2TDhCd1c0Ulh0NGViZ2t0OXZsMjYvVTJIZTRzRnZ4RmlxVUtWNzdxKzAvRXI5NXBUU1QzdEZOTkxyOE0zVmdyVTNTM3pjdUQyQ0pEMENKVDBDSmQwRHhSUkZFVUxrR3NNYi8yU2JkdzZYOE8zRlVtY0tWUzhkeXlDRXVIT3Bkcjd1SFh4Rkl5SzlCb2Q3MW1vd3AvT1Z6LzUxeDQxREJvWjVQQmJsUFRMQzA5ZWRiOVduVUtXTDNYVFZxckZpZW1kVEZzWXd6R3NuTW0vTHE5WVBhQllzRWRScUFFMUJxVnEzOE4vY2szbUs0Mk5iZWJvOU1MOVBGRnJEek9NWjVpMGpJendudHZCejNZZ0FBQUFBQUFBZVJRL014OGo3aVdhWWQ4L2tmSHU5aUJEcVFuSGxpRDNKTzBmRUJZb3RFZ2VaeHNDKzBNKzlzVjdQWDVQdnpnUFMwaVF4VjVHWXEzajdkTTZmSTVvUERLdGRrdEpJZEFiNitjVGIrWlY2UWtpbVV2Zk1vZHZEd3owKzZ4VVI1VEE0cTRPLzh4V0VrREtOWVYrbWJGK21MRkRFUzVuWXZnNzNPWndqTXo1UUc1aHpSWlhuaWlxRHhZTGF4bEliVTBzSUlScWE3TStTNzgrU2N3alRQOFJqKzRoWTgzbFBiandiYzZDMEJrYklvNHlaMUg5T1p2NmFVa29JNmIwamFlM0FaZ05DUGVydzVkajB5NjFpdGNGNm9sYmQ5QW1TdFBFVldUVWFhT2JIbThVZm5jK3QwTktFa05kT1p2NDZPSVo5clVwbllCcGlGT3dwYVlleVpGb0RYYXVidFBCMmovVVNFa0swQm5wWGhrVm9HeWwxbEFrV3FMVFh5OVMxZlljQUFBQUFBQUNBWTRpbHJGWHFEQzhjVGQrWEtUTzFKSlZYRGR0OWE4K29GbUZtSDF4bFdsdXhGR3RTVllQSVYyb1A1OGdJc1FnNGdrUzgvaUVORm1IVTAzLy95VHBicURKdk9aQXRQL3I3OWY5MkRINmpZMUJETGU4cVZldVN5NnVJMlpxN0lhRWVWSjJXNEIzT2xsbTFES2xsNHFEVzB6dnVsSnUzMElRUzhpaXJ0WGcyMXpQcWFNYTRDdkhOZjdKK1NpNDFOcFpVR2Nic1MzbTdjL0Q4emlFMjF4VitjU24vaTh2NXpvek5WOGk3OFd6Nzk4N2xsdHNLVCt2ZzgxN2hWckhVbVFMbDYzOW5KcFZYbVZwMnBsZXN1VkgwVXBzQXEydGJiTHdxMTlVdVBMS3A3TVhPVm9zZlh6cVdYdHN2Y0VHWDRMYzdoOVQycWVWYXc3Z0RxZGRMMWJQYUJTenFGb2JsaWdBQUFBQUFBQTBGbjYrczNTaFRzek9MT3dydHlEM0pPUXF0cWFYQ1ZpemxLN1JldzlVZ05xYVcwc1E2cDVqVXdxK0pWQ05hbTFSa3lsYk1hV2p5N2ZYQ0xMTVhyWjcrS1ZBU3k3eG1hRVJkWnEva0s3WFhTaTJxYmdXNDg5cjd1dGZxSnJ2VHl4V3N0R1ZpclBVcU1EY3VoeUxXazRXMEJvWVE4dk90NHJVM0xZcGhNWVQ2OUdMQnhMOXVxM1EyM2wxYW1xblVPL1dmc2lGaUlNZktOWHJ6VE1wby9wbnNLeVdWamYzVTk1bldRRDkzS08xNldSV2hxTyt1RncvODgyYUtaY2syQUFBQUFBQUFxRFBFVXRiaUF5WHJCemJqc0tLRURLVkZNaVhUNnRuWCtqYkNiQ21HWVRZa2wxZzFVb1NaMGpUcTRCek5sYzg5bFczekZJOGlHd2JIeE5vcVQxNDN4aFY4Smx5SzFHM0oyKzdNQ3F0NDY3RklyOXJPdXRxVWFwM0VlYnR4UmtUYWlNbkVyQWxUeGlMb2sxcjR2ZFV4aUxCV3VPM0xsQTNmblp5bmJMQTRyekdNaVBTYTBOemJxbEZMa3hlUDNGSHJHejBVdTI4TU5EUDlhUHJ4ZktXcDVWcFpWZDhkTi9kbFZqaThEZ0FBQUFBQUFKeUNXTXFHMGRIZTMvU05aTGRuS0xXelQ5NHRrMnk3dGxRanhGTDdNbVYzV0JPT2hvWjdSa2didUd4VEhad3RVRDU3S0UxdnAzTFExMzBpK2pkY3BTUkN5SUZNaTFsc1BZTWtkYXV4L1dkNnVWWEwrT1krdGJwRGNybjZTSTdjcXZISlpqNENXOHU3eEt5aVNGcWFKb1J3S09yOStOQ2ZCelVUY3EwVHNTdWw2Z0U3YnpieG1VZWY5b2p3RTFwL2FTa3l6WUl6dG1QS0J3N05NQzhkUy84ejNUcUJDaEx4NC8zRkxob1VBQUFBQUFEQVF3VzFwV3liM05JL1Y2VmJldEdpbEU5blAvYzFBNktOajltMXBiZ1U4WEt6L3BSZWZ5dXZGN0liWDJ1MERmV2NkN1drY3Z6QjFFbzdvZFIvMmdkT2J1bmZnRTkzdmJReXczSUMwUlBSMXJOMW5GR2kxcDNLVjVnWDZnb1U4WG9GU1dwMWs2K3ZGaERXN0tySmR1YXZTWGtjcTI5aGxWa2w4ckV4UG1FU3dWTUgwOG9zZzA2YUVIWmNWUitkL2R5SFJuamRHd0Q5OVJXTFFYWDFGNW5xZWF2MWh1VlhpMnE4b2E4N2IxbXZpQ2xIMHEzYTE5d3NHUmJoVmJmMWxYVVc0TTZ6T1MrUFpwalRCU3BiVjlTQVpwaFhqbWY4Y2RzNndmUjM1LzQ1TXM1ZjFDakxkUUVBQUFBQUFCNDFpS1hzZXFkemNGSzVldWU5dVJKRHdqeCtHZHhNekw4YlBMRm5TL2tLZVhVcnYrM0E1V0xWUDJZTGlJemErUWdiZGhaU0hhUlVWSTNabnlMVDJsNnVOVHJLYzNHM1VIWjdxVm8vODNqNnUxMURPL2haYit0V296MlcrNllSaG5rczB1dlBPMldtQm5aUVdLbW56VHQwOFJlSFM5MjJwSlZaRmVvcXI5SzMyblRWNXBQK09LQlozeENwVldPZVVyc2x0Y3lxc1hld3BLT2RHVFFlck5sU1ZrT05ENVFjR3QzaWlmMnB1U3Fkc1NWRXpOc3pxa1Z6VDR1Y3BaT2ZhRnBMdjN0Zm1tRkxta1ZpMHM1SDJEWGdicmdtNGR1WXROWEZYL3kvTG5lcmZWZG85RmF4Vkh4QTlkbFN0YzZaV01xWXFmMlNYSktZcTdCcW4zVWk0K3lUclgzZCtZU1FhYTM4S210WjZ5cFRvVDNFbW96bTJMQnd6Mi83UjdIYnEvUjB3UHBMdGJxVnNaN1U5S00yNWtsNThEbmJoOGRGTi9UK2tnQUFBQUFBQUk4c3hGSjJVUlQxZmYrbzI3SmIxOHVxSnNiNnJPd1haYjRSbUV4blhWdXFNVmJ3cmJobVk2clU3SFpCRGY1RXRaS2wwRHl4TDZXa3l2WW1hUEVCb2pVSjBleUVqbWFZRjQ3Y09acW4rQ3RIL3QrT1FXOTNDcmE1NU0yZXZaYlZmTG9IaVFORi9NbUoxbE4xekpWV0djdzdyTzRmOVl6VWJVT0tkYUV1TFUzeUsyMVVDalBPS21JM2ZudTlrRDFGYkxiOStXdWVBdXMzQnJzd1daeTMrNkhSTFVidFNjbFFha1BGL0gyUHRXQm5IeU1pdlVaRTNwM3VsS3ZVV3NWU2c4STlGM2NMc3plR3h2Tkp6L0FlMjVMTXBuOFJJWmVhMFRwQWNpK00rN0I3ZUczdnVTZTl2TGF4bEZHYXJPcDQ3dDBMQlZ6T3BEclZYMVBwREJNUDNUNmFaNTIxU1hqVTloR3hkVWhVQVFBQUFBQUF3QjdFVW5lVnFIWFAvbldiM1Y1bFlEaUV1UzNYak5pVGJONXV0WldiTWF3WnN1dFdIWjc2aFpiK3o4YjVzdHV6RlpvZGQ2elhFRW41bkNkajZySjRyYUdrVmxTTjJaOWltdGRqcFoyUGNOdndXQkhmeG1MR1JmL21Hai9xR3hqeTJhV0NQUmtWcS9wSGRYS3VSaytXUW5QRjhnVi9MTEl1TDhMRkl0V05NdXY5NDJxbHZFcS8vbWF4VldOelQ3Y1I5dGVzZWJFS01Oa3NUQll1ZGR2M1dJdVhqcWQvMnkveUFacVAwOExiL2FYVy90L2Z1UHVhREE2VGZ0azdNc3BGNHo5ZnFIcmpuN3VWclR6NGRZbWxDbFRhWnc2bFhTeXgvdWtXOGFodHcyTzdCZFp1c1NjQUFBQUFBQUE0aGxqcUxvMkJPVnRvcndZTlpmOVVOYVhld1IwY0dSOWp1OTcyWjVmeTJiTnloRHlLWDV0SlJnM3JRcEhxeVFPcFpiWlNGVUpJbktmYnpwRnhYcmJLa08rOFUvNlY1YXF4cFBLcWdUdHZ2ZDRoY0g3bmtCcW5UZjJXWXIzdFhhQjdYWXI3L0pEazFObzBCejYvbEs5a2ZWZG10d3Qwc0g3VG16VmJxb0sxM3RBb1RDclkvMWdMUWtoWmxUNWJxYzFXYUhRME05Yk8yNk8yemhlckZ2K2JhM3lzWmMwQ08xZFVmYmFxbGx2cHplOGNzaVd0akVPUlQzdUVUNGkxRWJBK0tDNFZxNTQ1bE1hZU9pZmhVYjhQaSswWmJMMmNFd0FBQUFBQUFPb0pzWlRyZWRxYVc1UXUxMnhnWlRHdWxaZ2plLzZ2MnlvN05jNmpKSUxkSStQOGJLVkZTV1hxVjQ3YldHMW5ZTWl5eTRVVkdzTlhmV3pzZTJqQ01NekdobmdwOGl0MXY2ZFoxNFNxbGR1eXFoOXUyQWkySEV5VklvVDR1Yk1XOFduMHhsV05CU3BkbGxLYnJkUmtLN1JaU20yMjhiRlNhM3FSbTBrRkRSVkxYU3BSWDJKTkFqSzVVRng1b2JpT0cvOTVDM20vREdyVzFzZmR0MDVaWVJOUnBhZHRabEplQXM3MkVYRmRBN0QxSGdBQUFBQUFRTU5ETE9WNkhyYjI3MXQ2TWM5Z08vOXhqZC9UU21jY3k3QVRTWkVRTVcvM1kzSEJFZ0g3VkZtVi90bERhZmJDclBhKzdvdHFxb2gwTWw5aHRRZWZFVVdJaUZjOVI0bGhpTnJxSldNWWtWbng3M1UzaTZ4R01iT05mL3k5TXVHTC9zM0pWRmF2VEJ3UzV2RnNyRzk3SDR0Q1Fndk81dWhzZlIwVWNWVHEzb2MxZmV5SHBLTDFOMHR5VkZwN3I2ZEpvZHIyWXNtbXh1VTErT3RQeU9Oc0dCenorTDRVOC9lcXZ6dDMxNGk0TnI2b0p3VUFBQUFBQU5Bb0VFdTVIbnUyVkVxNWVtdHFLYkVmZGxSbzlBTjMxbERIcWtCbEhlVW9kSWJPVzY4N3ZtcDBsQmM3Si9ycWN2NEg1M0tKblhWcVFTTGU3cEV0SXFVMnlnbnBhV2J5NGR2cENodWhrbkVxMEk3aHNleU42cXo4bW14ZHBOeUl5NkVLcG5VMkhSYXFkTEdXRytxRlN3VTNubTF2ZkZ5ZzBuYllZdjIxSjRSNm1JcUlmM3doMS94VXR3RHgrT1lXMDVSTzVpbjJac3JzRFpKaG1LSktmYlpLbTZQVVpDdTFPVXB0dGxLYm85Sm1LN1dsck5yd2VTcmJGZGJaVkhwR3BUT0liYzJuZ3dZWEh5alpOTFQ1ay90VGpjRlVqSWRnK3dqc3V3Y0FBQUFBQU5DSUVFdTVuaWRydHRTaTg3bTB3d2s0QnBwSmsybHErMFFNb1dxOHFyRFNZbnFPWEtkaWF1UUFBQ0FBU1VSQlZHdDQ1Vmo2bmt5WnZVd3FXaXJZTlNyT1ppWkZDSG43Vk5hSmZLWE5VNEVpM3A4ajQveEZOU3o3cXREb2Q2VlhPTzdqakEvUDUxblBwU0trdktvNkhwTHBMTUtqQU11QmFRMzAzRk5aRHU1L05GYytabjlhL2NmSlZxaldOV3N5c1ZScVJkV2JmMmM2NkxCMllMT0FtcjZuVGRtQVVJK3YrMGErZGlLelc0Qm95OURtRC9TeVJBQUFBQUFBZ0tZUHNkUmRJV0orM3BTT1RuYmVrVjcrNmduckQrZS9ENHZwSFZSRFVXU0drTENmTHpHV2taUFZkS0dqdWZMZEdYWm41ZHhQU1dYcTUvNUt1eTIzUGRlSkVOTGFXN2h6UkZ5ZzJQWkg5elUzaW42OGFYdWlrNmVBczJONHJEUDd0YTIvV2N5T2sycnJiSUh5MStRU2RySldibFo2WEc1Wnh6M0FzaURVUnhmeWtzb2RiZUVYWVNlWXE3OUNsYjVaUTZ5UW05ckM5K01lNGNiSGNxMmg1Vy9Yek05T2IrVzMrTjRzdVRLTnZ1MW0yN1BxRkZyRGNUczVvNUdhVlV5ZFlSaVZyblkxMUt0Y3VuNTFjZ3MvSVljYUhlM3R6blBaM2dJQUFBQUFBQUNQQ01SU2QxRVVKYWxwTlpsSm1zeEdRdEhXUjFUakhSUmFBOE9hQnVWcGRwV2VadWIrNDJoV3puMnpKYlYwenNsTUI1RlFmSURvajJHeDNrTGJiNkhEMmJLNXA3SnNya01VY3FtdFE1dTNkYUplajg1QWYyK3J4SGh0NlJqRzVteXZnc3E3aVZ1cFdxZXhURTc4emFiSm5DMVFMcjlTNEdCTkpTRWtRaUtnQ01QKzVqcVBTNUZRQ1Q5QzRoWXBGVVJLM0NJa2draXBXNFJVRUhxdllsZVdRbk1pWDJGOFhNRmFHSmhVcXQ2UWNqY0ViTzRoN0JFa3NlckE1MVMvdy9XTTliZlYvS3lHRlMzVnh4MjVwdFBXR3cxNHcvcFE2QXk1U3ExeEZwN1ZLYVdPenIxWHdxeDNzTFNzcW9hRmxzRmlQc2YrOW9zQUFBQUFBQURnRE1SU2RaRlVacjJqbVR1WENyRXphY2ljUW11ZEpoQ0drWnJGVXQ5ZkwwcXAvZXE4QnBkYVVmWGFpUXlOL1hRaUlVVDYyOUFZZXpXUGJwYXBweVRlc2JrT2tVdVJud1kxNnhsY3c3UXlvOS9UeXRnN285VkJuMkRwNkNoUDloeTA5SHNUd2JKWUpkV0Q3NjFFVStrTU00NmxPMTVUU1FnUmNEbUJJbjZCMDZQdDZpK0s5UklhZzZkSWlWdUVWQkFtRm5BNWpwN2xZckZxMW5HN0MrZ081Y2dQNWNpTmp5ZkYrYkpqS1NDRUxMOWF0UHlxN2FCei9hMlM5YmRzVCs2ektYVmllM3Z6QkFFQUFBQUFBTUJKaUtYcTRscFpwVlZMYzA4M2lxS015Nk1jMVBCVzZxeGpLYW1BYTVwelVhcldmWEl4cnhIR1cydXhYc0kvUjhSTk9KU21zTFg4YWtKejcyLzdSYmx4YlM5eEtsQnBuenlZYXZOQ0RtSFdEbWcyOGw2VjhScXR2RjVZeTRIYnRhUjcrSUZNbWRVK2V1bnl1N1Blc2l5THNrdDRWTmk5T1VvcnJ4YmVzVk95M1Vxa1ZHQWVTL0VvRWlybWgwdmRJcVdDWTdtS1hKVkYwYTVGM2NMNmhqaVZ6UUVBQUFBQUFBQThyQkJMMVZwS3VacTlrMXBuZnpFaEpGZXBIYjB2cFd1QStOdStrWHhicVkyTU5Wdkt2TjQ1UlZFS25jSHhZakVqWC9lYUsyRzljanhqVjRaRnNYQVBQdWZXeFBhT3IrSno3ejU3N3hEcG55Tml4KzVQbFpzSFRBenpmbnpvVzUyQzdWMnUxQnFlT3BpV285U3hUMUdFV2RVL2VseU1qNjNyYkVndVYxOHZjMVRPaVJCeW83UnkwSzViOTRabWZUWmJvUTFhZjlGME9DRFU0MFMrSWt3aU1OVjlUNVZwRERURDVWQTN5aTJtdjdYMmNhZnVaWVYrN3M3K2pEd2Y1emM0VkJjaGRZdVVDc0lsZ2xDSndCUTRUa3U4cysxT3VYbm5sQXIxZlk2bDltWlZwT3k1KzNxeTUzVHR5cWd3elFIVXNWOUtBQUFBQUFBQWdFYUFXS3JXOW1YWnFFZmVKMWlhSnF0NllsOUt0bEtYSnRNVXFIUWJoOFJJV2RPbUZLelpVaDVtNitCOGhMeU9mcUpMSldZUmlaMmlTSVNRR3V0WTJhelg3SHo5TEVKSWZLQmsrNGpZMFh0VGpCV214RHpxeHdITlJrVjUyK3V2TTlEUEg3NTlwZFI2aFNNaGhERE04cjZSejhiNU92L3NFVkkzTGtVY0Y3ODJNS1JTYjc4SFJabWZuZDArY0dTVTE3WFNTbE1zVldWZ2JwYXIyL3FLTGhlcnpLOXI0MU5kOTZxTHY5akpBVTlwNlcvdlZKU0h3S3JsbHNNQzZvMGhUNlhQVTltdFZwNnIwbG5ONTdLcGhiZnc4T010VElkUEgwb3JaVlc1QWdBQUFBQUFBSEFTWXFsYU81QlZ3VzcwZE9NTzIzMnJXSDMzSS9xeFBNV0lQY25iaHNWYVZaK1JPNXd0UlFoSkNQVXdqNldtdC9hM3Q1bmQvZEV0VVBMcjRKZ0pCMU5ESllJdER1dVVNd3d6ODBUR2tWeUZ6Yk9mOVFxZjJzcHVhbU9UTzQvVDBsdDRvNllKVTg1cjZlWGVQOVRqbTZzRjVvMFhpbFZ0ZlVXWFNpMVdaYmJ4Y1RjOWJ1c3JFbklwMDk1dzBWSkJwTlR0V0o3dEw5T2VaaDVDcTVicjViYkN1eVpQek9kMkM2eXVXaVZ3V0F6TGdYSE52SHpkYXZmTHA2NVBaU0hBbldmY1k5SEFrSnVXeWFDdmtCc3M0aGVwOVVYcTZzbGswVktCbUc5N3NTcXZRUVlFQUFBQUFBRHdhRU1zVlRzNUN1MlpBcVhWT2pzUFB1ZmxvK2tWV290cVNsZEwxVU4yM2ZwelZLeDVKQ0ZuVlZ6eTVGdkhVbDlkdVZ0UXFZV1gyOXlPd2E2TnBRZ2hReU04MXc5czFpZFk2aTl5Vk9CNTN1bnNyV25sTms4dDdoYjZTdHRBMDJHdVVtdmFYYzZ4VHI0aVl5elYzdGM5VzZrcGQxQ0QzV2t0dkN3U29oTjVpaDZCa2tMTFV1V2R6V1pJOFRoVUJ6LzNzNFdWaEJBM0R2bGxjTXpubC9McithU0VrQ1JXZWJJYWpZejBTbi8rN2hyTWdrcGR6KzAzemMrKzBzWi8zcjNGbGZiS2ZqVWRiM1lJYnU5WDgxYU1EZTdsMXY1dmR3NHgxbkdMM25EVi9OVEVXTitQZW9SdlRDbVphVlpYL3NYVy9uUGFCOTMvY1FJQUFBQUFBRHdpbXZySDE2Ym1oNlFpOXFaczAxcjV2ZEhCUnJtbERLVjJ5SzViVjBxcUF3ajJ0dlFlbHJPbGVnWktCQnhpck1UMGJiOG9BYmRKek1nWUcrUGpPSlA2NkVMdTl6ZUtiWjU2cjB2STZ4M3VmckRYR09pRjUzTGFicjYyNDNhWk04L2I4VjQ4dEtoYnFETWx0NXhodFNqdmNJNXN2K1dxVEc4M2JtZC9pOFNrN2IwMWZWLzBqdWhRcHpDbHBiZTdWVXU1aHM1VTFHN0xSUUdYNCt2T04vN254WnBxSk9SVm42M1ZVczJIaVlGVXI5bXMyMlNtcnBadmo5MFpOcVpHQWdBQUFBQUFRRVBCYktsYXFOUVpma20yRWI0ODJjeW5vNytZb3NqNzUzS3RUaFdyRFNQM0pHOGUydHhZMzlwR3lYUEwyVkpDSHFkTGdQaDBnZXFWTmdIZEFpV2w2cHJML2JqY1Y1Y0xQcjFZWVBQVW92aVFOenJlRGV4TzV5dGZQWmxock92MDZvbU1Oajd1Y2F5d3hrb25QeEVoSkNGRU9pak0wOG5CN0hzc0x0WkRTQWc1VmFDWWNpU2QzY0hQblI4cDRXZmVLOHBlcnFGWFhMTVkvTUJRRDQ1bFBhKzJQdTZFa0dkamZSeFVqM0xNUThBTmwvQ3pMU3ZCWHl4U1JVcmQ2blpEWit4L3JJV2V0bDE0UzZrekROK1RZdDd5Vkl6M2YreFBDd29WT3dvbG13NkYyYytYMEdaeHRackVlUWs5K0J6VHJNWnpoY3BNaGFaUnYwMEFBQUFBQUFDUE1zUlN0ZkRUclJMMk9yTG1IZ0xqcEo3WE93UnA5UFJIRjYxWGVDbDA5TFFqZDY0ODNWYk01OG8wckpMbmJ0WVRXL29FUzNOVjJ2ZmpReHZoSzJoNDMxNHIvT0JmNnpETzZPUHVZYSsxRHpSdXo3Zm8zOXdmYmhTWnlyY3I5Y3h6aDI4Zkc5Tkt6SGMwcjZlZHI0aFBrY1hkYXZGUytManhqUFc4dklSMjM5czlnNldacWRYVHRVd1Z3WXdHaDN0WTlXL2pJMnJsTGZ5cWQ0VHp3MkRyNkNmS1ZscE15L3EzU0RYVzZYMEo2NkMxajkzVWp6MXJ6MC9JYzhtcXVvYWxNRnRJSzZyVFNrYUtvbm9IUy9abnlZMkhES0YrdWxYOFFYeFl3NDBSQUFBQUFBQUFxbUVSbjdOSzFicFBMdWF4MjE5c0hXQjZQSzlMeUd0dEE2dzZlTHR4L3hqVzNKaS9sTFBpQUUrQmRYclNPMGp5VFo5SXgzbE5FN0h5YXVIOE16azJUakRNNTczQ2paa1VJYVJNby84dHRkUnFTOEhrQ3Mzc2s1azJyalVqNUhFV2RBM3Q2UFJlZUU0YWFuL3VGVVdZd2FIV1o5djZ1UDg2T0VaVXYrOUlGei9ycitKVVFlM3Fwa09OYnN1cnE1ZzdYbmJxd0pCd2l6ZkFUN2RLS2xrYmFBSUFBQUFBQUVDRHdHd3BaeTM4TjllcXFMbXgyUG5rRm43bUxSLzFDQ3ZUNkRmZG00empKK1R1SGhuWDV0NEdkdXhZeW90VkJtaEFxQWRGTlltU1VvNTllU2wvNFhrYk9SMWhtSy83UnI1Z3R1OWVoTlJ0V2UrSWw0NWxXSFg4NDNaNXQ0QkM4MnJvYks5M2NIUzJiZ2FGZVhBSXc2NFJSZ2daSE9ZWnlGcXdKaEZ3NCtwZHJhbTcyUVoyUnBkTEtpczBlbmFWcUFhaE5kRFhTKzF1OXFmU1c3K1RpNnYwRjR0VTl2cjdDSGxSSGk1WXlKWXUxL3p2VFBhNFp0NGpJcnljS1poMTAyeC93d2pueXVxekRRMzNKQ1RiZEZoYVpWaVRWUHlmRGloOERnQUFBQUFBMFBBUVN6bmxUSUh5bCtRU2R0WHRhYTM4cEphZmxpbUtXdGt2cWtpdE81eWpDQlR4OW95TWEyRldRYW1DdFlqUGk3V0k3NEhJcEQ0NGwyUGFNZEFjUlppVi9hTW1XVVoxaEpDblkzMFBaY3QrdjIyOVZkLy96dVIwOWhkM1kwVTIxVGRzaEZmRFc4Z2JHT1p4T01mR1pLVVhXbG1QdktGMERSUzdjWWo1R2xDYVVDZnlGSTlIZTF2MUxLN1VNWVFFMUhXeWoxRitwUzVoNXkzbisvOXh1L3dQMW5mSFpFSno3eDhITkt2VkFQUTA4K2VkOHZITjY3VktNVStwM1pzcDI1c3BFM0twaEJEcDhFaXZZZUdlOXJaeGxHc04xOHlTdUtSeXRVSnJFSEFwamtVZDlKcmZUaEZTdDg1KzdoZExxbS8xMVpXQ3lTMzh2TzB2Q3dVQUFBQUFBSUM2d1FldG1wV3FkVk9QM0daWW1aUUhuL082clNyUlBBNzE2K0NZNlVmVGwzUVBpL0VVV3R5cXlucTJsSGZqVEpacFBIcWFtWE15YzBOS0tmc1VqeUkvSkVRLzFkelg1b1ZmOW80NFU2aTBLdnV0Wjhqa3hOdC9qMjN0NTM1ZmkycFBidUhIanFXQ1JiemhFVjZOOUl4dVhFNzNRTW1KZktWNTQrNk1jbllzZGFwQStlcUpqUGZqUTZlMzluY21SbW1DU3RTNnlZbDNDaXQxOVl5bGNsVmE0NE1xQTNNZ1czNGdXMjZzYXQ4bldFb0lPZkpFUzhPOW11NmVBdDVmV1RLOVdZWDNHMlZWenh4SzJ6NGl0dUtscnJWOTNvbHhmaGRMcWlkTWxXa01INXpMK2FaZlZIMitGZ0FBQUFBQUFHQkRiYWthMEF6endwSDBQSlYxbkVRSWVidHpzSytkTUVYTTUvNDJ0TGxWSmtVSUtYbkFZeW01MXZEVWdWU2JtWlE3bDlvOHRMbTlUSW9RNHVuR1c5VS9pakRXZThQbHFmVFRFdS9RclBaR05TekNTOEI2NzA5bzdzUGxOR0lNTkRUQ3VtclZ2a3dadTI3UkhibEdycVBmT3BYZGQzdlMzb3h5cHBhdmpJRm16aFlvTmF4bGV2Zk52NFhLdmp0dS9wMnZ6RlpxNjNrcm0zZUl2cmN2WG95bk1NN2IzZmhmb0pqL1c2cjEyL0prdm5KSzRoMkRuZTBJSFJnZjQyUDE5dmpwVnNsZjJUSzdGd0FBQUFBQUFFQ2RJSmFxd2YvT1pCL05zN0hhSzhaRDhFb2I2K3JtamxYcURBcWRkVmpnOCtERVVtbXlxb0YvM2t6TXRmRnFlQW80TzBmR3NXTVhLLzFDUEY2MjlhSWR6MWN1dDdVa3NQRjhmQ0dYVlNpTS9INjdyRlN0czMxQlF4akJtb3FsME5IYjdsZ3ZuYnRSWG1sOGNLMnM2dG0vN3ZUWm5sVGl4S2hLMWZwZmswdW1KTjZPL3ZYeWtOM0pHc045amZsTWZyaGVOSHgzY3E1S1o1emlsRisvWk9xMlhHUFY0aVhnMkZ6RWwxU21QbVFyTnRxWEtadDl3cnFvV1kxOGhMeUpzWllCSzBXOWZDdzl0OTVCR3dBQUFBQUFBSmg3WURJUmwxaDRMdWU3NjhYc2RnNWh2dThmTGFqbER2UTVLaHZoZ3EvN2cvRXQySjFlUHZONGhwd1ZxeEZDQXR4NU8wZkVtc3E2TzdhNFcramhiTmtkaGZYSCt5WG5jNGVFZTdSMTdpWU9GS2wxbmtxdU1hYXgxMmRiV3RueXEwWHM5anlWZnRxUjlHM0RtL05yK1oxMVVxeVhzTDJ2KzFYTFN1UmZYU21ZR090clBrdnJVbkdsZVljYlpXcUpFNXNBL3BwUytxdlpMRFlQTjI1SFAzZDduUTAwYzYyc3lyekZUOGdOczE4alBFcnFiTDN6bGRjdFh0ZzB1U2FFVlVMZWViZktyYXUyMjN1SGZIQXVoOWhaOExnaHRjelhuZmRoOTNEbm43ZEVyWHVsYmVBdnlTWG1kZkZMcXd6akRxUWVlS3dGaWt3QkFBQUFBQUEwRkh5K3NtdnBoYnd2N1V6aCtXK240TzVCZHF0MDI1TmFZZjBaVzh5ajNIbE5mY0thU21kNDkwek91bHNsTnM5R1NRUTdSOFZGMjkrbVRhMm41UnFEVEdlUWF3MEtuVUd1TWZRUDliakR1cHVPSWRPUHBoOGYyOHF0ZnBIUTQvdFNIWGY0dDFBNXkvNzBtV041aXBlUFphd2RHTjFJUloyZWFlNTd0VFRIdkNWTnBsbVRWR1RhamxDbTBhZkpxc3lMNjhkNkNZWDMzaVF5amY1cXFmcGlzZXBzb1pJNEZDbDFPekcydGIyekZScDl4QzlYekZ1ZWl2SDV0RmRFbmI0bVIyNlVWWWFJYmN5aGs3T1dMckpWNmVtcnBaVldqUjF0eFZLL3A1VWV6SmFiRHQyNWxKREhLVGZiWG1ENTFTSmZJZjkxSjNiVDA5UE02aHRGU3kvbW5SemJlbUtzNzRaN1cyb2EzU3l2R25jZ2RkdndXQjhrVXdBQUFBQUFBQTBCSDY1czBCbm8vLzZUOVZPeWpRcEtoSkNlUWVKM09nWFg0YmJzbmM2QzZyZmIybjF3S0V2MjVxbk1MSVh0UldSOGlqd2I1N3N6dlZ5dU5TaTBCcm5PSU5NYTVNYi9OQWE1emlEWEd2Uk9MeVpMS3EvNjhOL2NKVDFxTWF1bHRnNW1WVXhKdktOMnVNQnQyNTF5QThPc0dSQmR6NERNcHVmaWZCZWZ6NjJ5SE1CSEYvSWVpL1FPa3dxTTljNnRpdXZIKzRzSklWZExLcWNrM3I0dDA5aWJFMlRGUURPTldpZkxxTWJ2N2JWUzljaElHMVhrLzg1VEdNdVdPL0RublhMMlFzdk8vbUtybHB0bDZ0Zi96akp2ZWJtTmYvOFFqeWNQcEpxL2t1K2Z6UWx5NXo4VDUrdGc1SHN6eXQ4N2w1c20weEJDdERTenNGdll6b3dLcTRXM0Y0b3JoKzY2OWZ2d1dBZFJMQUFBQUFBQUFEZ0pzWlMxVXJYKytjVGIvK1Ribm8wU0pSRnNHaHhqdGNncnBhTEtRRE9lQXE2SGdDdm1jeWhXY0pDcDBLeTRXc2l1SWhRbXRydHNxaW40OEh6dTU1Y0tISFRRTVdUcHhmd0dmTVlWMXdwSFJIajFEcWtoc0tpYkRTa2xTeTdrT1ZOejZjLzBpa0oxeWs4RG1nWGJYOWRXTjk1QzN2Tnh2ai9ldEpnc0p0UFMwNDdlM2praVRzVG43czJzc0xyRStHb0VpL2kzNVZvbk15bENpTzYreEZKeXJhTkpUMzJDSmU5MURiR1o3bjExcGNCYnlCc2U0ZW5McXEzR0VGS20wUi9Ja2kwNmw4TytzSHVnUlN5Vm85Q09QNWhxbmh4SmVOVHI3WU44M2Zuek80ZDhiUDdtcEtoWkp6TDgzSG1Ed3owSklUTFd5SDlNS2w1eHJYb0ZvdFpBQjRpRUM3cUd6RHR0UFl3VW1hYnY5cVRWQTZKdEptNEFBQUFBQUFEZ1BNUlNGazdsSzE0K25tNXZjcENuZ0xOMWVIUDI3bnUvcFpZc3UzeHZ1Ui9EaVBrY0lZOGo0RkE4RHFXbm1RcU53ZDcwbkk3KzlTMmwxS2dHaG5nNGpxVWFIRU9vR1NmU1Q0MXI0eUdvdVpwU2JTMDZuOGR1OUhiakRnN3orSjAxa2UxMGdhcm45cVFqWTFvMjg3RGVUckdlM3VvWS9HdHlpY1p5SHREWndzb2h1MjRORFBQOGpiWExZVUtJQnlIRVg4UVBGZk56YlpVbnE4WXc3ZjFFbFhvNlRhYnB1eVBKUVNqRjNwdHVjMXJaMFZ5NTdkNzNQQnZyKzBiSDZubUMyUXBOcFoyNWNCUmg1bllLbnQ4NXhCaU5lYnR4eWkyL1lMV0JtWHNxZSs2cGJNZlBhQ1ZhS2dnM3EzS1ZWS1llZHlERmFwZk10enVIR0g5QzUzVU9QbCtrT3BSVC9VWHBHVExwOE8zOWo3WG82QysreGxvZWFQVkRXcUUxRUVKZWFSTndNRXQyaEZYbVg2a3plRFhDV3hRQUFBQUFBT0JSZzFqcUxyV2VYdlJ2enFyclJWWkxxRXk4Qkp5ZEkrTmFldHNvSXowczNLczZscUlvbFo1UjZXc3VuVU1JR1JQdFU2OUJON0xlSWRMdWdhS3poZFlmNEJ0VmxrSTM3M1RXcXY3UmRidGN3cVBZWmFIVWVscG5NejlobURVSjBRbWgwalJaMWFVUzY4cGZGRVZDRzJFNlc0aEU4SHJIb0U4dld1ZDkxOHFxck1xUUUwSzYrb3RNRzg5MThoUGxxbXhzTmlmbGN4SkNwY1BDUFllR2V3YUpCYThlejBpVGFaSXJyUGV3YzZ4Y1l6QXZ4bVJUUWFWRktQYkg3VEtiM2J6ZHVPc0dSZzhLcXk0cDFUTkl1aS9UeHNocjY3R282dGxKVzFKTDMvd255MnFGWGE4ZzhaejJkNnQwVVJTMVprQjAzeitUekZObWxaNTUrVmo2MmZGdGZySlRLODNFdVBzaFJWRnJFcUo3N1VncXJMUUl2OTdzR055cnBrV0lBQUFBQUFBQVVDUEVVbmROUG56N1lMYWNPTXlrT3JIcTJoaDFEUkJMK1J5RnJWM3FIQmdSNGRFbHdQWU5tNDQzT3dRL2ZlajJmWDdTalNsbEl5TzhSa2Q3MStIYXcwKzBhdTFqSFIwbTVzakc3azlqZDE0WUh6bzB3cE1Rc25GdzgwRzdidVpiUmcrVFd2ZzFSbmtwUXNoL093VHZTcSs0V1c0ZFFyRk5hRjRkWEhiMkYrOHhDM2NpSmZ4UlVWNmpJcjE3QklvYmFldEF4LzR0VXJFYjIvdTZieHdTRTJtNWM5OExMZjNySDB1NWM2bVpiZTVHVG10dUZQMlhOZFBLUzhCWm5XQlJxOTVieUZzM29ObXczY21taVZCQkl0NHZnMk4rVFM1aFQ0QXlKK0FRVTVsNWZ4SC9qMkd4SS9ja20zN0EyL29JNTNldVMzVTVBQUFBQUFBQXNJSlk2cTRmRXFLZi9TdnRkSUdOVDlxUkV2N1dZYkd0V0dHSENZOUQ5UTZTSE1pdVlRMlV1VEFKLzZ2ZWtYVWQ3UDB6UE1LenRiY3d5WWtBeFNZdVJUd0VYQzhCMTlPTjY4SG5lcnB4UGZsY1R6ZWVoNERyS2VCNnVuRnZscW0vTVN2b1k5UTdXQkxyNWRUU09SR2YwOVZ5SWFUTm5RMEhoWGsrSCtlN3dYSjkzUFJXZm0vZUsxMGZKaFZzSHg0N2ZFK3k3RjZSYllvd0w3YnlyK1dYNnl3aGovUHI0SmpCTzI5V3NHdDZtL0hnYzU2TDh6TWRkdklYRVVJNitybVBpdkFhRmVYVjF0YWVkUGZUMTMwaXp4YmRLRlpYejdFYTI4enIrLzdSN0cvQjBBalBaMko5TnFmYW5sM2xEQjVGVmlkRUc2dkNHOU82NWRjS3pLZEJ1WE9wMzRmRlJraXR5NUIzQzVTODF5Vms0Zms4NHhyQVhhUGlJcVZ1R2dOREdNWm1vUzRQUHVlRjF2NnZ0Z2tNRkZldjFlM2dKL3B0YU16NEEybFZCb1pMa2UvNlJia2tCd1FBQUFBQUFIajRJSmE2eTBmSTJ6VXk3c1VqNmJzeUxHcE85d3dTYnhvY3c2NG5aYVZIWUMxaXFUWSt3aTFEbTRjMGREbnR4a0JSMUpzZGdxWWZ5ekJ2bFBJNWdTSitvSWdmNk03ekV2RHVoVTFjRHdIWFU4QXo1azJlZks2SEcxZk1yNkgram9GbWp1VXBycGJlWFVEbjc4NWQwaTM4Mlh2YnBkV291YWZ3eUpoV3p2VDhxSHZZd2V3S1U0WXl1WVh2RjcwanpEdTA4Ulh0R2hrM1puK0tzUXJTMEhEUFNGYkcwWURpdklUYlI4UTllU0RGcXVpU3VmOTFDWkdhRlREcUdTaTUrV3k3MENienRna1E4WC9vSHoxdWY2b3gzL2x2eDhEM3U0YXk2LzBicmVvWEZTWVdmSHV0MFBFMmlEYjFEWlo4MkMyc3M5blVRazgzM284SnpZYnZ2a1VUeWhoYS9UbzRwbnVReE9ibGIzUU1PcDZuS0ZEcmRvMklNNFpOSGZ4RUUySjl0cVpaRkJUekVuQm10ZzJjMVRiQWsxV0ZuUkRTTDhSajk4aTRwdytsVFdyaDE5SE9yRWtBQUFBQUFBQ29MY1JTMWR5NG5GOEdOM3Z6NzZ4MXhyb3pEUE5hdThDRjNVSUZUc3lNNk9URWNqeHZOMDRuUC9FenpYMG54UHF3Nng4MVdVL0crR3hOS3dzVzh6djVpenY0aWxyN3VOdWNrVlEzWEE2MXJGZkVrRjIzS0lwTWIrWC9mbnlvelZDZy9yeUZ2Q1hkd21jY3p5Q0V6R3JydjdSSE9EdEE2ZVF2M2plcXhmaURhYmtxM2ZUV2pUVlZ5cVJyZ1BqWW1OYXZIRSszT1Vmdm1WaWZtVzBEekZ0RWZLNm9wcGlQRURLL2M4aU1OZ0UxZHFzRFA2SDF0Mlp3dU9mczlvRXJyaFl1NngzeGtzTW41WEtvOStORC85TSs4Tzk4WmJwY285RFZrRTV4Q1JIenVSRlNRYnkvMk9aK2lEMkNKTFBiQnk2L1d1UXA0UHd5T0daQXFJZTlXMUVVOWVPQWFDNkg4akViLy90ZFEvKzhVMjZjckNibVVhKzFENXpkTHNoeG9mM3VRWkxFSjFvR2kycElxQUVBQUFBQUFNQjVpS1VzY0NqcTY3NlIza0x1cHBUU0h4S2lFK3gvMXJVUzd5OWUzVC9LUUJpR0VBNUR1QnlLejZINEhFckk0NGg1SEc4M1hxQ0k3OFA2Vk4rb2hGeU9pR2VSdklqNWRZbVR1QnpxanhHeERUY3VhOTJESkl1NmhRMElsVGIySkpSblluM1czaXg2SnRaM2VtdTdBVW9iWDlIeE1hMytkelo3U0xpbnZUNE5LTnJEN2VEb2xvZXlaTCtsbHA0clVoWlc2a1E4VGlzZjl4ZGErajhkNit5VU1TdGhVb0Zwc2R0OXNEQSt0RitJZEZpRVY4MWRDZkYwNDQyS2NxcW5NLzdYSmZSNnFmcVRudUV0YkcxRVlNNmZsU1ZGU04xZWJoM3c3ZlhDcVMzOUYzUUpZWGV3S2NhemdiZGxCQUFBQUFBQWVNUlJHazN0ZHV4cUpOcTNlcnQ2Q0JiVWVyb0I1d1JCRTZFeDBJMVV4UndlT0dWVitteWx0b09maTB0ME5TREJGLys0ZWdnQUFBQUFBQUMxZzlsU3RpR1RlaWdoa3dJVEh5SHZQazlnQkFBQUFBQUFBQ3Y0bEE0QUFBQUFBQUFBQUM2QVdBb0FBQUFBQUFBQUFGd0FzUlFBQUFBQUFBQUFBTGdBWWlrQUFBQUFBQUFBQUhBQnhGSUFBQUFBQUFBQUFPQUNpS1VBQUFBQUNDRWtNVEZ4OWVyVjVpMjV1Ym4vK2M5L3lzckt6QnV2WExreWI5NDhxMFpDU0dwcTZ2Lys5NytyVjYvV1p3d013MVJWVmRFMGJXb3BMUzJ0N1Uza2NubDl4Z0FBQUFCdzN5Q1dBZ0FBQUNDRWtIMzc5bjN4eFJmbUxYbDVlVnUyYkprNmRhcGVyemUyNkhTNk9YUG1iTjY4dWJpNDJPcnlyS3lzMWF0WDM3NTl1ejVqT0h2MmJGaFkySjQ5ZTB3dFR6enhSSzlldmN5REtzZDI3ZHJWdG0zYnI3Lyt1ajdEQUFBQUFMZy9FRXNCQUFBQTJCWWZINzk0OGVJelo4NGNPM2JNMlBMMTExL2Z1SEhqMjIrL2JkR2loVlZuaXFKTS85dFEwdExTYnQyNk5XalFJQTdIMmIvWit2WHIxN2x6NXlWTGxtellzS0VCUndJQUFBRFFHSGl1SGdBQUFBQkFrN05peFlxTkd6Y2FINHRFb2dVTEZpeFlzSUFRa3BHUndlUHhsaXhac21USkVtTksxYU5IRDJNM2htSHN4Vkx6NTgvUHpzNjJhdlQyOWw2eFlvVng5VjlpWXVLVFR6N3A3Kzl2MVdmejVzMkVrS2xUcHpvL2NpOHZyMDJiTm8wY09YTGV2SG5kdW5XTGk0dXI1WmNPQUFBQWNQOGdsZ0lBQUFDd1ZseGNuSk9UODlsbm41bGF2dm5tR3c4UGp5Ky8vTko0V0ZSVXRHVEpFcVZTV1ZKU3NuVHBVbU1oS2tMSXI3LytldUxFQ2ROVjc3Ly92cWVuNTRrVEo5TFMwanc5UFUzdGNybmMyOXZiK1BqU3BVc0xGaXpvM3IyN1ZTeWwxK3MzYmRvVUdCaG92cWJQWE11V0xZY05HOFp1RjRsRWE5ZXU3ZCsvL3h0dnZMRjM3OTU2dnhnQUFBQUFqUVd4RkFBQUFEelNhSm8yVG1WU0twVTBUV2RtWmhxblBna0Vnb2tUSng0NmRLaGZ2MzVDb1hEejVzMEJBUUVUSjA0OGUvWXN3ekR4OGZIR0NWTUtoZUwzMzM4bmhCZ01Ca0xJNmRPbno1MDdSd2pSYXJWNnZYN2V2SG5HWjJuYnRtMWlZcUxwU1NkTW1IRHQyalhIQTl1MmJWdFJVUkVoNU1NUFA3VFpZZno0OFRaaktVSklURXpNK1BIak4yellzSDM3OW5Ianh0WGo1UUVBQUFCb1JLZ3RCUUFBQUk4MGxVclZwVXVYTGwyNmJOdTJyYUtpd3ZoWXE5VVNRbVF5Mlp3NWM5NTU1eDFUWjcxZS85WmJieG1uUnhsRlIwZG5aV1ZsWldYOStPT1BoSkNmZnZySmVEaGp4Z3hDQ0k5WHgzOENwR25hV0xaODU4NmRHV2JlZi85OVFzaGZmLzJWa1pHeGZQbHlCM2U0Y09FQ0lXVHAwcVdtZXUwQUFBQUFUUTFpS1FBQUFIaWt1YnU3cjF1M2J0MjZkUWtKQ1JLSnhQaVl6K2NUUWp3OVBULy8vUE1OR3phY1BYdlcySG4xNnRWWldWazI5N25UNlhTRUVPT0Z4Z0NMRU1MbGN1czJxdTNidDZlbXBoSkN5c3JLSkdiS3k4c0pJVkZSVVJLSnhNM056ZDdsV1ZsWk4yL2VkM2lFQlFBQUlBQkpSRUZVOVBIeFNVOVAzN0psUzkzR0FBQUFBTkRZRUVzQkFBREFJNDNINHozKytPT1BQLzU0WkdTa1FDQXdQamJ0ZkRkNjlPakV4TVR1M2JzYkQ2ZE1tYkpqeDQ3bzZHajJmU29ySzQwaGwvSFF1S2JQbEZMVmlrYWorZWlqajhMQ3dveEYxczFQNWVYbENZVkNVMTBxZTdadTNVb0krZVNUVDRLRGc1Y3ZYMjRjREFBQUFFQlQwMlJxUy9INFJLOXo5U0FBQUFBQTdwTEw1UkVSRWFaRHRWck40WEFPSFRwa1BEVHV1MmV1b3FMQ3VCR2U4ZEJxOGxTdHBLU2s1T2ZuLy9EREQ0c1dMVHA5K3ZUczJiTk5weTVkdXRTcVZTdkhsOU0wdlhuelpxbFVPbUxFaUx5OHZJVUxGKzdZc1dQOCtQRjFHQWtBQUFCQW8yb3FzUlRsTG1VVVphNGVCUURBQTRrS2pITDFFQUFlTnNIQndWMjdkbjNycmJmc2RTZ3RMZjN1dSsra1VxbXBwYXlzakJCaW1zZGtYTVJYdDFpcVhidDJtelp0R2pCZ3dKNDlldzRmUHF6WDY0MDFxc3JLeXU3Y3VXT3NXdVdBc1J6VjlPblQzZDNkcDB5Wjh2WFhYMy8rK2VkanhveXBjNkVyQUFBQWdFYlNaUDQ2RVhrU3hGSUFBSFZDQmNXNGVnZ0FENXVaTTJmT25EblRjWitubjM3YS9OQTRXOG84bHFwUEREUnc0RUJDeU1pUkkzZnMyTEZ2Mzc3SEgzK2NFTEo3OTI1Q1NPL2V2UjFjYURBWWxpMWJ4dUZ3WG5ycEpVS0lWQ3FkTld2V3h4OS92SDc5ZW1NTEFBQUFRTlBSVkdwTFVlRXRYVDBFQUlBSEZSVVc1K29oQUR5RVpzNmNHZUhRNnRXcnpmc25KU1g1Ky91YnBrZXAxV29ISmNudFVTZ1U1b2REaHc2VlNDVEdQZjRJSWIvOTlwdVBqOCtnUVlNYzNHSHQyclczYnQxNjVwbG5ZbUx1QnRZelpzenc5L2YvNUpOUENnc0xhenNlQUFBQWdFYlZWR1pMY2FMYTBlZjN1M29VQUFBUEpFNnJYcTRlQXNCRFNLMVdCd1lHTGxxMGlIMktwdW1wVTZkcXRWcFRpMTZ2djN6NWNrSkNndm5sdFlxbFpETForKysvYjBxZ2pNUmk4YlJwMDFhc1dISGd3QUdCUUhEKy9Qa1pNMlk0dUcxR1JzYlNwVXNsRXNtOGVmUE1iL0xlZSsvTm1UTm43dHk1di96eWkvTkRBZ0FBQUdoc1RTYVdhdHVQYkY5R2FHd1RBd0JRTzFSUU15cW9tYXRIQWZEd3lNL1AzN3QzNzVneFl3Z2hIaDRlSTBlT1pQY3gxbzB5ZCtYS2xhcXFLdE9HZmNaWVNpQVFPUE9NQlFVRmhKQm5uMzFXcDlPMWJkdjIrdlhyNW1kZmZmWFZEUnMydlBQT095S1JTQ3dXdi9iYWEvYnVvOVZxcDArZnJsQW9Qdm5razlEUVVQTlR6ejc3N0taTm0vYnQyN2RtelJvczVRTUFBSUNtbzZuRVVrVGlUYlhvenR3ODVlcHhBQUE4WUxqZEgzUDFFQUFlQnRuWjJlbnA2V1ZsWmUzYXRTT0VHQU9tcEtTa1RwMDZPWFA1NXMyYkNTRTllL1kwdFZSVlZibTd1enR6N2ZidDJ3a2hRVUZCbjN6eWlhZW41Mk9QV2Z4USsvbjVMVjI2OUpWWFhpR0VmUERCQjhIQndUWnZRdFAweXkrL2ZQbnk1ZUhEaDcvNDRvdFdaeW1LV3JGaVJVSkN3b0lGQzZLaW9vWU1HZUxNd0FBQUFBQWFXNU9KcFFqaERaeWtReXdGQUZBclFqR242eWhYRHdMZ3dWWlVWRFI1OHVUejU4OGJwMGVOSGozNjZhZWZidHUyTFNFa0pDVEVmRFdjQ1UzVDVyT1daRExabGkxYldyZHUzYlZyVjFPalhDNDNqNlVxS2lxMmJ0MXFPalRPa0RKNjk5MTNmL3p4eDdWcjEwb2trak5uemxnOUY4TXdGeTllTkQ0K2VQRGdoQWtUQWdNRHJmcm9kTHJaczJmdjJiT25SWXNXSzFldXBDaUtQZWJvNk9pdnZ2cnE1WmRmbmpadDJvOC8vamg4K1BEYXZFZ0FBQUFBamFJSnhWSlVkSHVxeTNEbXdnRlhEd1FBNElIQkd6S051RXRjUFFxQUI1dVBqMDlLU2tyWHJsMG5UNTQ4ZHV4WTh5ekp5OHRyd29RSjdFdjBlcjE1TExWOCtmTEt5a3J6eFhIRnhjWHA2ZWtEQmd3d3RXUm1aczZhTmN2OEp2Nysvc1lIUTRZTXNUZDlxYVNrNU5WWFgwMU1UT3paczJkTVRNeUdEUnY2OU9uejNudnZQZmZjYzF3dTE5VG5wWmRlT25ueVpHUms1QjkvL09IbDVXWHZLeDAzYmx4eWN2S3laY3NtVFpvMFo4NmMvLzczdnlLUnlMa1hDUUFBQUtCUk5LRllpaERDZjNLdUx1Y1dVNWpoNm9FQUFEd0FxQlk5T1AyZWRxSWpBRGpDNC9GT25Ub1ZGQlRFUGlXVHlYYnQyc1Z1cDJuYTlQamt5Wk1yVnF5SWlvb2FQMzc4dW5YcmpoOC9MaEFJTGx5NG9OUHArdmZ2YityV3VuWHIzMzc3elhRNGE5YXNsSlFVeHdQYnVuWHJnZ1VMeXNyS25uNzY2V1hMbGdtRndyWnQyeTVjdVBETk45OWN1WExsN05teng0MGJsNTZlL3RSVFR4VVhGN2RxMVdycjFxMzJsdmlaeko4L1g2ZlRmZlBOTjh1WEw3OTU4K2FtVFpzYzl3Y0FBQUJvVkUwcmxpSUNJZitWYjdUcjN5RlpTYTRlQ2dCQWswYUZ4dkVuZjBnb2pxc0hBdkF3c0psSkdhYzRPU2d4YnJSMzcxNktvcjc5OWx0M2QzZUJRSERnd0FHRHdTQVdpNTk2NnFrcFU2YVl1dkg1ZlBNeTVJNDM2Y3ZJeUJnMmJOaUZDeGU4dkx4V3JsejV6RFBQR051blQ1K2VrSkR3N3J2dkppWW12dkhHRzJ2WHJ0Mi9mMzlrWkdTUEhqMldMMS91NGVIaHpCZjcvdnZ2eDhURWZQWFZWNTk5OXBrei9RRUFBQUFhRDZYUmFGdzlCaGFEWHI5ek9YMXF1NnZIQVFEUVZFVzJGYno0T1JFNTlSRVVBT3BtNnRTcDJkblppWW1KN0ZONnZUNG9LR2pod29XdnZmYWFWcXZkdjMvL0UwODhZVHJMTUl6TjZrN09PSFBtekdPUFBiWnExYXBWcTFhMWJ0MzZ2ZmZlWTFlU0lvU2NPSEZpK2ZMbGMrZk83ZEdqaDFLcGxFaHF2WmpYWURDWWxnRUNBQUFBdUVxVGpLVUlJWVF3S2VkMG14WVRaYm1yQndJQTBKUUkzRG5kSCtjOU1jZlY0d0NBeHFYWDYzbThKamFySFFBQUFLQ2hOZDFZaWhCQ3RHcm02akg5eFlOTXlyK3VIZ29BZ0l0UjRhMjQzVWR6T2c0bVFyR3J4d0lBQUFBQUFOQUFtbllzWlZLbFluS1Q2WXpyZE1aVm9sRzdlalFBRHhzbU40Vm9LdThlQ01WVVNLeUxCL1J3WVhLU2liYjZGeGZsSFVpOGE2aEpmSmViT3lYeG9id0NxTkE0VG5SN0lyYTd1eFlBQUFBQUFNQ0Q2QUdKcFFDZ01SbTJMaldjMjNQM1FDQVVmR3lqa0FyVUdWT1lybHMyaGRDR3U4Y1Voejl6QmRXc280dUhCUUFBQUFBQTRHcll3Z2tBQ0JYY3JQcEFXOFhJaWwwNW1vY09GUmpOSFRTNStwaWhkVC9OSi9JU1Y0NEpBQUFBQUFDZ0NVQXNCUUNFQkRZelAySUs3cmh1S0E4bjdwQnBWR0JVOVhHbFhMZDJMakhvWFRrbUFBQUFBQUFBVjBNc0JRQ0VDcktNcGJLU1hEZVdoeFNIeTV2eU1SRzRteHFZM0JURDltVXVIUk1BQUFBQUFJQ0xJWllDQUVKNStCS0pqK21RdVgzUnBjTjVPRkVCa2Z4Smk4MWJER2QzTWYvdWRkMklBQUFBQUFBQVhBeXhGQUFRUWdpblpYZlRZenJqZW5WOWJtZzRWS3RlRmtXbUNOSDkvaW1Uayt5NkVRRUFBQUFBQUxnU1lpa0FJSVFRVGt6bjZnTzlsazYvNnNyUlBMeTR3MSttWXJ0V0g5TUczWm8zU1dtZUs4Y0VBQUFBQUFEZ0lvaWxBSUFRUWpndGU1Z2ZNbWxZeDljNEtJby8rU1BpRzFMZG9xclFmdmNxcVNoeTVhZ0FBQUFBQUFCY0FiRVVBQkJDQ0pINlVEN1ZXUW5LU3pVaWR3bi94UzhJMzYyNlJWYWsvZTVWb2l4MzVhZ0FBQUFBQUFEdU84UlNBSEFYMWJ4NkhSK2RjWTNvTkM0ZHpzT01Db2prdi9BWjRmS3FtOHJ5ZEt0bWswcTVLNGNGQUFBQUFBQndmeUdXQW9DN09ER2RxZzlvQTUxeHpaV2plZGhSc1YzNVV6OGhWUFV2WWFZd1hiZHFOcWxTdVhSY0FBQUFBQUFBOXcrbDBXQkNCQUFRUWdoUmxHa1hqVFlkY1FkUDRRNS8yYVVEZXZqUmx3L3JOeTRrREdOcW9VSmkrVE8rSm1Jdmw0NnJTV01ZUnF2VmFyVmFnOEZnTUJob21tYk1Ya0JvVWlpSzR2RjRBb0ZBS0JSeXVkeEdlUTVac2VIY2JzT3RzMFJSUmxRVlJGTnBkekFCa1V4UlpxT000V0ZIaGJYa3Y3N1cxYU1BQUFDQWh4UFBpVDRBOEdpUStoQy9NRktTWXp5aTB5NDF6b2RJcU1icE9KaFBHM1NiRnB0YW1MeFU3VmN2Q0dhdUlMNmhMaDFhRTZYUmFPUnlPWEtvQndYRE1EcWRUcWZUcVZRcUhvOG5rVWdFQWtFRDNsLzMyNGZNaFFNTmVFTUFBQUFBdU0rd2lBOEFxbkdiZHpFOVpySnVvTHpVZlVCMUhzWWIrNlpGVTBXaGR2bDBKdnVteThiVUpORTBMWlBKWkRJWk1xa0hsRjZ2cjZpb2FLanZJS09TNmI1K0Vaa1VBQUFBd0lNT2kvZ0FvQnA5NmJCKzR3ZW1ROTVMWDNGYWRIUHBpQjRWaHNNL0d3NnN0bWppQ2ZoVGwxSXRlN2hzVEUwSnd6RGw1ZVY2dmQ3VkE0RUd3T1B4dkx5OE9KeDYvY09ZN3B1WG1LeWt1d2RlQWR4ZTR6aHg4WlIzRUJiQUFnQUFBRHhZTUZzS0FLcHh6RGJqSTRRd3R5KzZiaXlQRnU3Z0tid3hyeE9LcW03U2EzVnIzNkwvM2V2S1lUVVpTcVVTbWRSRFE2L1hsNWVYMHpSZDV6c1lEcTI3bTBseHVOemhMd25lM2NZZE9Ja0thNGxNQ2dBQUFPQ0JnMWdLQU14SWZhaUFTTk1SalZqcVB1TDBlWW8zZFNuaG1WWGVZUmo5bG8vMWYzeEc5RnBYanN6VmREcWRXcTEyOVNpZ0lSa01CcFdxcnB0T1ZoUWFEdDB0djgxN2ZBNTM4RlR6SFMwQkFBQUE0TUdDditRQXdBTEh2THhVOWkwSDIxcEJnK08wNmN0LzlUc2k5alJ2cE0vczFIMzFBaW5OZGQyNFhLenUrUVUwWVdxMXVtNHo0QXpuOXhzZlVLRnhuRDdqRzNwY0FBQUFBSEJmSVpZQ0FBdVUrVG8rMmtDblgzSGxhQjQ5VkhncndldnJpSCtFZVNOVG1LNzlZaEo5SmRGMTQzSVpnOEdnMVQ3U2s4VWVZbldyYm1rNHM4djRnTk5yWEVPUENBQUFBQUR1TjhSU0FHREJxcndVblhiSmRXTjVWSGtIQ2Vhc29acDF0R2pVYWZTL3ZxL2IvTkdqdGowaTl1VjRpTlVsY0pTWGtJcEM0ME51eDBFTlB5WUFBQUFBdUw4UVN3R0FKWkVuRmRUTWRJU3E1NjdoTHVHLzhnMTN3UE1XUmRBSlljN3YwMzQ1bFNuT2N0M0k3amVkVHVmcUlVQmpxY00zbDZrb01qNmdBcU9KbTZnUkJnVUFBQUFBOXhWaUtRQ3dSc1YwTWoxbWNsQmV5a1U0WE82b21meFh2aUVTYjR2MjRpemRzc21HZ3o4K0l0T21zQUhmdzQxaG1OcGRvSkxkZmVBVjJCampBUUFBQUlEN0RMRVVBRmd6cjNwT0dJYStkZHFWbzNtMFVUR2RCWE0zVW5IeEZxMTZuZUd2OWRyUG5tT1MvbmJaeU80WGc4SGc2aUZBSTZyMTk1ZTUxNStEUDJBQUFBQUFIZ2I0cXc0QXJIRmlPcHF2SGFNdkgzSHBjQjU1WWsvK3kxL3pudmdQNGZFdDJzdnpkZXZtNlZhL1FjcnpYVFkyQUFBQUFBQ0Fla0FzQlFBc0lrOHFzcDNwaUw1MStoRlpMOWFVY2ZwTzRNOVpRM3hEck5xWmxIUGFUeWNhRHEwamVteFhCd0FBQUFBQUR4akVVZ0JnQTZmRHdPb0RuWWErY2RLVm93RkNDQ0ZVU0t6Z3JRM2NJUzhRbnNEaWhGNXJPTFJXdTNRQ2ZXbzcwYU5BT0FBQUFBQUFQREFRU3dHQURWWTdyOU5Yc0k2dmFlQzdjWWU5S0ppM2lXcmQyL3FVckZpL2ZabjI0L0gwUDlzd2N3b0FBQUFBQUI0SWlLVUF3QmFwRDhkc1B6NDY2UitzNDJ0Q3ZJUDVMM3pHZitsTDRoMWtmVXBlb3QveHBmYmpweEJPMVlwZXI5KzllM2RGUlVWRDNaQmhtSlVyVng0N2RreWxVdFh6VnBzM2J6NTM3cHhXMjFqZnplTGk0dlhyMTlkNlJ6d0FBQUFBZ0lhQVdBb0FiS1BNMS9FWjlQVDFFNjRjRGJCUUxib0w1djNHSGY0eTRidFpuek9HVXgrTnAvLytBK0dVTTg2ZE96ZHYzcngrL2ZvVkZoWTJ5QTB2WExqdzNYZmZ2ZmJhYTZXbHBmVzV6OTY5ZXhjdlh2emlpeSttcHFZMnlNQ3NLSlhLMGFOSGYvNzU1OXUzYjIrTSt3TUFBQUFBT0laWUNnQnM0M1ljUktqcVh4SDA1VVNYRGdkczRRbTRnNmNJM3YyRDAvZHBHK0dVb2xULzUxZWFSVS9vZDN6SjVLYTRab1FQaUlNSER4SkM0dVBqQXdNREcrU0dlL2Z1SllRTUdUSWtJaUtpempjcEtTbjU2S09QQ0NFVEowNk1pb3BTMmFIUjFIMG1vMFFpZWVxcHB3Z2gzM3p6alZxdHJ2TjlBQUFBQUFEcWhxclBuN01BOEhEVC8vQWZPdlg4M1FNdVQ3RGtrSTNzQTVvSVZZWCs2RWI2MUhhaXJiSjVuZ3FPNFhZYnhlazhuSWc5Ny92ZzZxNm9xS2l4bjBLbjAvWHIxMDhtazYxYXRhcC8vLzUxdU1PYmI3NnBVQ2pNV3k1ZnZxeFNxWm8zYjI0djU1SktwVjkrK2FYalViM3d3Z3NYTGx5bzhkbEhqQml4Yk5reUJ4MjJiTm5pWUMyaFVxbjgvdnZ2Q1NHalJvMXExYXFWdlc2UFAvNjRuNTlmallPcExSOGZIeDZQNTN4L0p1bHYzYnA1aEJDcVZTLytpNTgzK0hnQUFBQUE0RDVETEFVQWRobk83RFQ4OFpucGtEZnhBMDdub1M0ZEVkU2tVbVk0dnRsd1lvdWpXbUNSYlhudEV6anRFNGgzOEgwZFc1MDBlQ3cxWWNJRW1VeG0zcUxYNi9Qejh3a2g0ZUhoanE5ZHNHQkIzNzU5MmUyOWV2V3FiVjBxTHkrdlU2ZE9PZWl3Y09IQ3JWdTNpa1NpNk9ob214MFloa2xLU2lLRWpCNDkrdE5QUDNWd3E0U0VoUHEvakZ1MmJHblhybDA5YjhLR1dBb0FBQURnRVZlTHZ3VUI0RkhEYlo5ZzJQWUZZV2pqSVgwbEViRlVVeWZ5NUk2WXdVMllhRGl4eFhCeUs2bXlOVWNtODdvKzh6clp2WklLYnM1cDM1L1RMb0VLYXVhQ29icElUazZPdlFncE96dmI4YldWbFpVT3ptN1pzcVZaczVwZnlZeU1ET082T1FlKy8vNzdyVnUzU3FYUzFhdFhkK2pRd1dhZkR6NzRJQ2twS1NvcTZzMDMzNnp4U1FraHI3MzJXa0JBZ1BHeFRxZFRxOVU4SGs4a0VyRjd5dVZ5ZzhIZzRlSEI1WEpOaldGaFljNDhDd0FBQUFCQXJTQ1dBZ0Q3Uko2Y3VIZzYrYXp4aUw1MWhsU3BpRkRzNm1GQlRkeWwzR0hUdVFPZVo2NGs2cy91WmpLdTJlekY1S2NaOHRNTUI5Y1MzMUJPdXdSZSt3UVMzb3BRMUgwZnJndHMzTGd4TGk3TytmN1RwazI3ZnYyNjR6NXVibTVpY2MwL0hlN3U3bzQ3ZlAvOTk5OTg4NDNqVE9yamp6LysvZmZmbXpWcnRuNzllbjkvL3hxZmxCQXllUEJnMDVlY21KZzRlL2JzQVFNR2ZQdnR0K3llbzBhTlNrOVAzN05uanpNcEd3QUFBQUJBZlNDV0FnQkhPQjBHbW1JcFl0RFROMDV5dWd4MzhaakFTUUloRlQrS0h6K0tsT1FZenU0eW5OOVBGR1cyZTVibTBzYzJhbzl0SkZKZlR0dCszUFlKVkV3bnd1SGE3dnhRRUFxRnprUklKaHhPelR1RXJGeTUwc1BEbzhadVNxWFMzaW1hcHIvODhzdDE2OVlaUjdoMDZWS2IzVFFhVFhKeXNySC83Tm16cmM1KytPR0hzYkd4TlE0REFBQUFBS0FwUUN3RkFJNXcyZzhnMno0bkJyM3gwSERsQ0dLcEI0OWZHSGZVTE82SUdjeXRNNFp6ZStqckorejJWSlRTcDNmUXAzY1F2aHNWMXBJS2E4bUphc01KalNOK05SUmRBa0xJNGNPSDYzTzVYQzUvKysyM1Q1dzR3ZWZ6ZFRwZGNYRnhjWEd4NDBzeU1qTFlqZmFxbTErL2Z2Mk5OOTR3NzNQMjdObFJvMGF4ZStiazVCQkNYbm5sRlQ2ZmIyd1JpOFZidDI2dC9kY0VBQUFBQUZBRHhGSUE0SkJRVE1YRk16ZFBHNCtZNUxOWXgvZWc0bkNwMXIxNXJYc3pXVWwwMHQvMGpiK1ovTnQyTytzMFRQb1ZKdjBLZlpJUVFvaTdoQXByeVFsdlJZVzM1SVMzSmw0QjkzSGNENHhmZi8zVm1WVnZtWm1aRXlkT1pMZmZ1blhyL1BuejN0N2U3Nzc3N2x0dnZTV1JTSGJ0Mm1YVlJ5NlhqeGt6aGhCeTVNZ1I5aDBtVFpxVW01dHI3M2tOQm9NcHNkSnF0Y1phN3pZekxKcW1DU0ZxdGRyWXpjbkpZZzhsaG1GKysrMDNoVUl4YnR3NEp4ZExOZ2laVExacjE2NlFrSkJCZ3diVjV6NE13K3paczZkMzc5NCtQajROTnpxN0RoNDhHQjRlM3JwMWEvUEdpeGN2WHJseTVZa25udkR4OGNuTnpmWHo4M056YS9nZFhSTVRFMi9mdnYzeXl5K2JXbkp6Y3ovNzdMTVBQdmpBL0d1L2N1WEtwazJiNXMyYlovV0NwS2FtcmwrLy9wbG5ubW5mdm4yRGo2ME9DZ3NMTjJ6WThNWWJiOVR0UjA4bWsvMzg4ODh6Wjg0MEpjdTFvbEtwamh3NU1ucjBhR2M2NStibUJnUUUxTzJKakc3Y3VGRlpXZG1sU3hlckx6WWpJeU0xTmJWbno1NFNpYVRPTjYremtwS1M2OWV2dDJyVnl0NXVxdlZYenpkdGczUHR1ODc0KzRxNlYwYmc4dVhMR28ybWUvZnVObnNXRnhkblpHUzBiZHZXNXFMNC9Qejhnb0tDZHUzYTFXby9qZG82ZVBCZ1FrSkNZL3cycTVWLy8vMjNVNmRPamZxVk5xQ3JWNittcGFYMTc5L2YxOWUzYm5kb21yOHU3cWNEQnc2MGE5Y3VORFRVMVFOcGVBL0dteGdBWElqYmNiRCtYaXlGZFh3UEFTcWlOVGVpTlhmNHk2U2lpTDUrM0hEOUpIUG5NcUVOanE1Uks1blU4NGJVODNjUEpkN0dmSW9UM29xS2JFTkVOYTljYTJyZWVlZWRHbXM4bVV0TFM2dXhqMVFxOWZiMnJyRmJlWG01emZadTNicHQyTENCeitjYi95Nm5LQ29vS01pcWora3ZZUGFwR3NPakRoMDZIRHQyelBqWVdGdXFkKy9lRG1wTC9menp6NDk0YlNtOVhqOW56cHl0VzdlKysrNjc5ek9USW9TODlkWmJPM2JzMkw1OWV6M3ZjK0RBZ1duVHByMzQ0b3VPOTJvMFNrNU8zck5uanpPMzlmUHptekpsaWxWalpXWGw3Tm16L2Z6OC92bm5IOHFzUk4zUm8wZVhMbDNhdFd0WEx5K3ZDUk1tRUVKV3JWclY0T25Qdm4zN2R1L2ViZjRKUHk4dmI4dVdMZW5wNmR1M2J6ZCtadFBwZEhQbXpNbkl5SGpoaFJlc1B1Rm5aV1d0WHIwNlBqNitQZ01yTFMyOWN1WEsxYXRYTDErK1BHalFvRW1USnRYNVZpdFhybHkxYXBWQ29WaTRjR0VkTGwrMmJObDMzMzJYbjU5dmJ5R3dZN05uejk2MWE5ZkdqUnVIRFJ2bXVHZGVYdDdRb1VPN2R1MjZkdTFhNDR1c1Vxa1lobkZ3Q1VWUlZndW9QL3ZzczcxNzk1NDhlYkpWcTFibTdULy8vUE9LRlN0Ky92bG5tNU02Rzl1Wk0yZW1UcDM2d3c4L1BQbmtrNDMwRkhWKzAyN2J0czFnc1BpLzdDRkRobmg3ZTY5ZXZkcjBid2xzRXlkT2RCeHMzWjkzWFdwcTZxVkxsNVJLcFZ3dUx5OHZMeXNyS3lvcUtpZ295TTNOblR0Mzdvd1pNNHpkdnY3NjYrTGk0cjE3OTlxOHlaNDllK2JPbmN0K3p4aXRXN2Z1cTYrK3VuSGpSdU5GaXRldlgzL3V1ZWZHalJ2My9QUFBPMWlZYitMcjYyc3ZZcXVWUllzV2xaU1VyRml4d25pNGRldldXYk5tTFY2OGVOYXNXVlk5Ky9YclJ3ZzVjY0wrN0hnekRNTlVWRlNVbEpRVUZoWVdGeGZuNStkbloyZG5aMmZ6ZUx6MTY5Y2JmNThmT0hEQW1UK0UySjUvL25rdkx5L2o0KzNidDY5Y3VmTHc0Y09tV0tyRzN4aGlzZGo4LzFCYzlldENMcGR2MjdhdFZwZUVoSVRZK3hYNjNudnYvZkRERHlkT25HalpzaVVoNUo5Ly9oazdkdXo4K2ZOTlU5cnRTVXBLbWpKbFNvOGVQWGJ1M0ZtcndUd1FFRXNCUUEwNGJmb1NMcTk2SGQvbFJNUlNEd212QUU2ZnB6aDluaUpWS3ZybWFmckdTZnJXYWR1YjkxbFJsak0zVHh0dW5yNzdkN0ZRVEhuNEVVOS9JdlhsZUFWUW52N0V3NC95OUtjOC9ZalV0Mm5XcUVwTlRXM3dlMm8wR25zTDZNeXAxV3A3cDR4L29OeTVjNmVoaHdhMVZsWldObVBHaktOSGovYnMyVE1tSm9ZOWM0MFF3dVB4Um80YzJlQlAvY3N2dit6WXNhTjU4K2JKeWNuR0ltSnNiZHEwNmRXcmwrbXdvcUxDNm1PcVVYeDhmT3ZXclgvKytlZkpreWZiakRJcGlqSjlVcjF4NDhiU3BVdmQzTnpNZDJCa1U2dlZjWEZ4N0ZocTQ4YU5aV1ZsWDN6eEJXVzViWUl4LzlWcXRSd09aL1hxMVMrODhNTHc0Y09YTGwzS3ZrUERpbytQWDd4NDhZSUZDNDRkT3paNDhHRGpCOTBiTjI3ODlOTlBMVnEwc09wc3lvSnIreXdyVjY2OGV2VnFSa1pHZW5xNk1YR21LQ29tSnFaZHUzYk9YTTR3ak0xdjNMeDU4NDRjT2JKdjM3N1pzMmQ3ZW5xeVIrdjRlelIvL3Z3alI0NnNXYk9tVDU4K2RmaVFObS9ldkwxNzk3Nzk5dHQ5K3ZSeFhJTXZPRGpZK0FGcCt2VHBQLzc0STQvSGk0Mk5kWkNNRUVJOFBEek1mOFdWbDVjZlBueTRUNTgrN0h4aDc5NjlQajQrUTRZTXNYa2ZwVks1ZlBueVduNWxSQ3FWenBrengvaDUvdkxseSt3TzhmSHhZOGVPTlUwYWRmdzZOemduMzdTelo4KzJlcEdQSGozcTdlMjlaTWtTblU3SC9oY1g0OWFyZ3dZTk12Nnd1L1pkZC9ueTVUZmVlTVBMeTh2THkwdXIxYWFucDArYU5LbGp4NDcrL3Y3eDhmRTF2VUoyblQ5L2ZzNmNPWXNXTGJMM2htbFl4b1RpcWFlZW1qOS92cjNmMHViNjlldG4vR2VHZHUzYWxaYVcxdXE1YnQ2OGFmcDJuRHAxS2lzcnkzVHFzY2NlVzdKa3lhZWZmanBtekppUWtCRHpxMnorR0Y2NWNtWE5taldWbFpXVmxaVnF0VnFoVU1qbDhvcUtDcGxNWmpNYjR2UDVmLzMxMTlDaFF3a2h2Ly8rKys3ZHUyMk8wUGpEWXU4ZnhrYU9IR21LcFRJeU1paUtNbjh6ZCtyVXFhek1UdGxUUWdnaHAwK2ZOcFhMclBPdmkxbXpadjM1NTU4T25zV21YcjE2L2ZISEg4Ykh4Y1hGYytmT0ZRZ0VUazVNVTZ2VmZmdjJ0UmRMR1F3R21xWk5yem5ETURSTkcxOUd4L2Q4OWRWWERRWkR1M2J0MXE5Zjc2RG4yTEgvWis4KzQ1ckl1Z2FBejZUUXBDc2dvcWhZMW80VnU0Z04xcjRyS0hiRjNrRFF0UUNLSUdCWjBSVVFXUkc3Z0FxaUlvZ29Jb0lLS2xhYUNMSklzU0F0a0JCUzN3LzNlY2ZaU1lpaEdYWFAvd08vekdTU1hKTEpaTzZaYzgvOWpYalBmeUFRbGdJQWZJMUtLMXFQWWFLTVpMUWt6bmtFNC9oK05pcXRhQU1tMEFaTXdEQk0vT2FKTUNOWjlPSU9WaTMzbVJPWExlYXlzVThGR0laSk9kVlYxOEcxOURBdFBWeXpEYTdaQmxkU3daVFZjR1ZWTVZNRlYxYkRsVlhFU3FxNGtpcW1ySW94VlRCbHRXYisxK29SSEJ6Y3RXdFgrYmRmczJaTlptYW03RzNtekpuVGlKWkVSa1krZXZUSXk4dEw4cFJPTXNqRjRYRHF1NnNSTWpJeU5tM2FKTG4rMDZkUFRYL3lIMXBhV3RxS0ZTdlEyZi9EaHc4ZlBud29kVE0xTlRWeUQ2RlpKQ2NuYjlteWhjRmdsSlNVN042OVczSURIbzhuRUFpV0xWdEdEa3RObVRKRmR0ZkkzTnhjNm5wS2pBRERzQXNYTG93YU5VcjJVd2tFQXNyS3VybzZQeisvL3YzN1M0NzhVbE5USS9wSXZYdjNqb3VMVzdseXBaS1Nrb3lYYUNJL1A3L3o1ODhUcis3cTZ1cnE2b3A2UkF3R3c5UFQwOVBURTNYNGh3MGJoalpEM1FPcFlhbnQyN2NYRmhaU1Z1cm82S0NFaGJ5OHZQVDA5TTZkT3hzWkdVVkZSZTNhdGN2T3pnNzl5eGlHL2ZycnJ4a1pHVkliR1I0ZWJtWm1GaGtaU1U2V2tTUVpRY013ckd2WHJpa3BLY1Npdjc5L1hWMGRaWnUrZmZzV0ZoWStmdnc0T3p1YmNwZTF0WFhIamgxbHYraXlaY3NpSWlJeU1qTE16TXhrYkluaitKRWpSMHBLU3E1ZnYzN2t5QkVIQjRkTm16Wko3aDZFSzFldWZQejRFZDNtY0RnOEhpODBOTFN1cnM3VzFyYXlzaEt0MTlEUW9OUHBqeDQ5ZXZ2MjdlKy8vLzcrL1h2S2t4Z2JHK000WGx0YisvZmZmeE5QaGVPNFBBbXcrdnI2S0N4MS8vNzl5TWhJeVEyRVFxRkN3bElOMm1uZnZIbERkR2lqb3FMSUUxOHNYYnJVMjl1Yjh1UW9wNFpZVk94ZVoyTmpZMk5qZzFhR2hJVFkyOXYvK2VlZlRSK0RscHljbkpPVEl6WDQzdXlFUXVIbHk1ZU5qWTNIang4L1pNZ1Fjb3lQeFdJTkdUSms1ODZkOCtmUEp6K0VHTmc0WWNLRTZ1cHF5aE9LeGVLclY2KzJiZHVXT0NKSmZhd2tOVFcxSFR0MnJGbXp4dDNkbmZnNnlGQlFVQkFXRmthbjA5WFYxVnUxYXFXbXBxYXJxMnRpWXFLcHFhbWpvNk9ycTl1NmRldldyVnUzYWRQR3dNQkFYMStmbkY0WEhCeGMzOU9hbVptMWI5OWVudlRlM056Y3pwMDdrNytxVzdkdWxYcXRMaVVsSlRZMlZrMU5UVU5EbyttSGkvNzkreE54dXFxcXFvU0VoRjY5ZWxHbVkrWndPSEZ4Y2VTTENwSmZCQzh2cjZWTGwzNzEzOFF3Yk9USWtmSnNKait4V096ZzRQRHExU3NjeDgrY09WUGZadWdzY2ZRRFJyVDFBQUFnQUVsRVFWVG8wUkNXQWdEOG5HajlKeEJoS1V3b0VMMUtwQTFwL2h3QjhEM0F1dzFtZEJ1TXpkeUlWWDRVRmI4UkYyV0xpblBFUmE4eDF1ZEdQbU5OaGJpbUFpdk9rWldsVGFha2d1SlR1SklLcHRJS20rM1J5TmVWU1Z0YnUwSERzdVE1YVI0N2RxdzhSUTNZYkhaQ1FnSzZncjEzNzk3UTBGQjBPWEgwNk5Ia3phcXJxMlZjT203UVZXWFVnWkVNZTMzNjlPbkdqUnZ5UDg5L0FZL0gyN2R2bjUrZm41NmUzc1dMRjZWMnoxSlNVcHlkbld0cmF4czNRa3FHdExTMFJZc1dDUVFDTFMydDRPRGdzV1BIVWphNGR1MmFvNk9qbnA3ZWloVXJ5T3RkWFYzSmcwUGZ2bjByZFFBbU92c25kd21hS3p4MCt2VHBrcElTZjM5L0hNZXJxcXJJcVJZb1JzUGxjdEVpblU1M2QzY3ZMaTQrZS9ic3I3LysycVpObTJacEFGbHBhV2xSVWRIKy9mdUpOYjYrdnBxYW1nY1BIa1NMbno1OTh2VDByS21wK2Z6NU0vb1FVVkcyczJmUGtzZTg3Tnk1VTB0TDY5NjllN201dWVUL2lNVmlFY04xRHgwNmhHNmtwS1JFUlVVWkd4c1RNU25VUTFCUlViRzJ0aVkzTHlzckt5a3BpWHhoZlBmdTNhaFFDSmZMUFhyMDZPKy8veTRqYkJRUUVFQjB5WkNEQncreVdDeXBxUW9CQVFIa1JiRllMQmFMQncwYVJEeS9yNi92aHc4ZkpCL0lack10TFMydlhMbENTVEdnMCtsRXRMU3VycTZtcGtaTFMrdnMyYk83ZCs5R3c2K2tScnJKL3pzUmxscTdkaTB4YUhUOSt2WEVOamR1M0JneVpBaUswVnkrZkZteXIxdGNYS3lzckt5bnA0ZUN3aHdPeDlqWStOZGZmNVhSVlpOMCtQQmhxY2xXSXBFSWpjbENYeFllajBjWm90VkNsV3ZrMzJuUnNDWmlzMGJYTmxMSVhpY1dpOGxKYWlqZysvejVjeUw4MTdWclZ4U0dRRU1heVo5UjU4NmRwMCtmVG43bVRaczIyZHJhTGxxMENBMHhNelkybGpOTHNZbGlZbUtLaTRzOVBUMXBOQnFsODQvK0VWVlYxZnBxSnhGSERES0JRSEQxNnRXK2Zmc2VQMzY4b1kyeHRyWStjdVJJUkVTRW5aMmRuT01FMGNmZDBCZENINlhVYkc0K244L2xjdlB5cU9WS1VhZ0xmWTk0UEo1WUxNN1B6N2V3c0NDK1U2cXFxc3VXTFpOOHdvc1hMOGJIeCt2cjY0ZUVoS0JRWXhNUEZ5dFhyaVJDc2MrZVBVdElTSmcxYTVhRGd3TjV5NEtDZ3JpNHVQSGp4MHNHZGdtbHBhVnk1dHJ6K1h4NU5wT1RXQ3pldkhuejVjdVgrL2Z2LytMRkN4Y1hGMks0SzZHcXFtckRoZzB4TVRFTEZpem8wcVZMTTc3Nk53TmhLUURBMTlINmpNR1l5aGovZjFmR1JFOWlJQ3oxODlNMm9Ha2JZTDFIL2U5c2tjTWlRbFNpNGh6c2MxRkx2UzZQaS9HNEdMdFMzakRXZDJQanhvMlVpMjlTdlgzN05pRWhnY2ZqTFYyNjlPblRwN3E2dW52MzdpWG5weEJSSkNKeG5TQVVDbEZ4QjZuaGtyZHYzMG85RTBMWHRNbFhYSEVjcDlGb1k4ZU9QWERnZ09UMjgrYk5LeWdvYU1TQXBrYmcrNjhTRlZHdnE4dERYSmpWN0kySmpZMTFjM1BMeThzYk5XclVzV1BIdUZ3dXBhb29tODNldlh2MzhlUEhUVTFOLy83Nzd3WWwzSDFWYW1ycTNMbHoxZFhWSXlJaXZMeTg1c3laNCtibXRtclZLdFRQcWF5c2RIZDNQM3YycktXbDVkR2pSelUxLzFYUTdkZGZmeVZ1MzdoeHc4L1B6OHZMYS9ueTVaU1g4UER3aUlxS09uMzZOS1VxZVJOVlZsWWVPSERBMHRKeXpKZ3hGUlVWWm1abU5qWTJ5NWN2THlrcEtTNHVUa3hNUkMrOWMrZk9rcEtTcXFvcTRvRk5yK2t1RW9sUXo3YW1wa1lrRWhVVUZLQnZrSktTMHJ4NTgrTGk0c2FNR2FPaW9oSVdGcWF2cno5djNyelUxRlN4V0R4a3lCQ1VlMUpkWFgzcDBpWDB6VUtaY1k4ZVBTSlMwclp1M1lwZXBVK2ZQdkh4OGNTTHpwNDkrOVdyVjNLMjBORFFrTkxKT1hueVpGSlNFbm5OMkxGajBaaVVkZXZXcGFlbmI5eTRrZEw5SnJ0OCtUSWxRSUJLQzZFQXQyd29PWVc4SmlvcVNwNGhTS2lYeGVmenlXR3BpSWdJZTN0NzFDMXN4SGc2MUlmZnNtVUxzWmlXbGhZWEY0ZENNT0hoNFFNR0RFREZ5QWpCd2NHNXVibVVXR3ArZmo2R1laSkh5OGJKeU1pd3NMQWdGaVg3ZmtWRlJTb3FLazE1aVNidXRMS1ZsSlFrSnlkVFZ1Yms1RWh1cVpDOXJxNnVUbktZbFpYVmw3b1FWNjVjSVg0TjM3OS9IeGdZU0c3dzlPblRvNk9qSXlNalVhNW9UVTJOdTd1N2xaVlZYVjNka3lkUGFEU2FzYkV4a1pzNWVQQmc4cStZcTZ1cjdCd3grUVVGQldscGFTMVlzSUFvRWtUWndObloyY1hGaFZnME1EQ1EvNGpSVURpT3U3aTR6SjA3ZDkrK2ZlU2dESS9ISXdKOHpZWE5adGNYK1Nvc0xKUzh5OUhSRWIwUHUzYnRPbmJzR0ZvWkd4dmJxVk1uZFB2RWlST1NlNTJQajgrZVBYdTZkZXQyNGNJRjlJRWl6WEs0YUtMOSsvZVRZOGV5dFcvZkh0MG9LeXR6ZG5ZZVBuejRraVZMNUh4c1JFVEVodzhmRml4WW9LV2x4ZVB4SEIwZEwxeTRzR3JWS2k4dkwwOVBUeGNYbDl6Y1hEYzNOeUpLSGgwZHZYMzc5ZzhmUHJpNnVqbzRPSHliODdkbUIyRXBBSUFjbU1xMEhzTkZyLzVYTDFtVTkwejhNUjgzNkt6b1pvRnZTRTBUNzI1RzcvNy9BenE0YlBIN1hISFJhMkhSYTZ3NFIveXA0Q3RGMDM4NlFxR1FFZ05DRnd5LytrRDBLQTZIOC9UcDA2RkRoKzdidDA5Zi8xOHpHNkpUNnRhdFcwdU9NYW1vcUVDWjRWS0huMWhhV2txT05pSXUrNU83VXVQR2pVdFBUNit2aFUydnROMFFqVHg1YXZhb1pWSlNFam9GL1BQUFA1Y3NXZkx5NVVzcks2dk5temVqN0ErQlFCQWFHbnJnd0lFUEh6NXMyTERCMmRtNUtWT1BTWXFPamw2eFlvV1JrVkY0ZUhqSGpoMURRa0syYk5teWMrZk9DeGN1ZUhsNTVlWGxlWGw1OGZuOC9mdjNMMTI2VlBZWjUralJvenQyN0xoang0NmhRNGVTY3dmeTgvTURBd09Oakl5SWMrWG00dVhsVlZOVDQrSGhnWkpRS2lvcVRFeE1LSU8vYW1wcWV2YnNPV3JVcVBidDI3ZHYzOTdJeU1qSXlLanBJMjVZTE5hZ1FZT0lSWFFiWFg2dnFxcXl0N2Uzc3JMNjY2Ky8wTDBDZ1dEejVzMjZ1cnBFTkxaejU4NG80K2JHalJzTEZ5NDhkZW9VNmpPN3Via2RPWExrcXptU3RiVzFMMTY4UUxmUklOODNiOTRRQTUxTVRVMi8ybjV0YlcxVFUxT1U4T0xpNG5MaHdnVlVPWWc4TEl2c3pKa3pIVHQybEZvWXFIRnUzYm9sejJadjM3NjFzYkVwS0NpUVVReDc1Y3FWOVpYTVQwaElrQnBKcDlQcDVPeXFvS0FnMU04TUNBaW9xNnR6YzNPampDZTljZU1HcWsxRFhvbHlOTVJpTVhtSW1hUzJiZHNTbldFWjlQWDFVZFhockt5czJOallXYk5tRVIzajJOallyS3lzcHZkeW03alRvbjg1TlRVVjNYNzY5Q241eWE5ZnYvN1ZpUXNVdU5lcHFLZ1F3MXE5dkx6Q3dzSkVJbEZvYUdqUG5qM1JFWlU4YmNpZ1FZTWtTNTQvZlBqdzJiTm42SGZRemMxdDhlTEZYbDVlcUxTNWc0TUQrcGxMVEV4ODhPREI4dVhMeWFsdEF3WU1hSHI3VVY3a2d3Y1BoZzRkaXA1Y0tCVHE2T2o4K2VlZjZGNE9oN04rL2ZwNTgrWVJBZmZMbHk4VEgxWUxtVGh4b29lSEI2V01RRzF0TGVYVWdoQWRIWTJDdVhMcTM3OC8rZnJCN05tektRR2cxYXRYZCtqUWdSeUo0L1A1YytmT0pSYkhqUnVucGFXVmtaRVJFeE16Wjg0Y1kyUGp1cm82WDE5ZnlWeS9iZHUySFQ5K2ZNU0lFYWRQbjZiTUlkTXNoNHNtY25Cd21EcDFLcnFkazVQejRzV0xtVE5uRWljRER4NDhxS21wUWFXNFZxOWVUZVFBcXF1cjM3bHpKeU1qUS82d2xLK3ZiM1oydHJXMXRZYUdoclcxOVlNSEQ3WnQyN1o1ODJZVVlEVXlNbkp6Yzd0Ky9mcjI3ZHYxOWZVUEh6NzgrUEhqUG4zNm5EcDFhdURBZ2MzNC8zNWpFSllDQU1pRlpqYVZDRXRoR0NaS0RLUFAzcTdRRmdHRlVtbUZkemJGTzV2K0w0TmZKTVJxS3NTc01xeTZURnhkTG1aOVJyZEZyREtNVlliVmxCT3BkdCtKeXNySzB0SlMrYmVYckpaeSt2UnBTcW9SVVM5REhqaU9yMTI3ZHMyYU5aS0RJRkFVcWJtR2lsUlhWNk5BbUphVzFyVnIxODZlUGR1Z2h3Y0hCMU1TYzVwYkkrTkx6WDRwY1BUbzBjZU9IUnMxYWhRNmxUYzFOVjI1Y3VXZVBYdHdIRGN5TWpwdzRFQitmdjdFaVJQRHc4T2JLeStEYk1DQUFaTW5UL2IwOUVTUkdpVWxKVlJFWnNPR0RUTm56a1JKTjlldlg1Y25IVTlkWFQwd01OREt5bXI3OXUza0R1cVdMVnZFWXZHeFk4ZGtmNkNYTGwyUzNZa3FMUzBsOXhZZVAzNTg4dVRKSVVPR3hNZkhSMFZGSFQ5K2ZOeTRjY3VYTDlmVjFkWFgxemMwTkt5c3JMUzB0Rnl6Wm8yZG5aM2M3NGU4V3JWcWRlTEVDZFJ6ZnZMa2lhK3ZMNFpoS09NSlJSaVhMbDFLOUk2T0hUdjI3dDI3TTJmT1NINmQwWGVFNkYyZ0RiNWFWNmlvcUlqb29pRGtjWjMxbFNRakd6ZHUzTGh4NHdRQ2dhT2pJL3B1amh3NWtsS1ZCc093N094c1gxOWZMUzB0WTJOamQzZjNyejV0ODhyS3lySzJ0djc0OGFPM3Q3ZU1mQk1lajZldHJVMFprcE9Ua3hNUkVmSFZVcjVraFlXRnFHeTJaSTB6b1ZBbzJZOUZZU2xmWDEvMDZkZG4wNlpOMjdkLy9hVEZ3TUFBOWE3UG5Uc1hHeHU3Y09GQ29oa0ZCUVhaMmRteUp6eVZSOU4zMnBpWW1QcDJBeHNiRzVTYTVPam9XRlpXaGdZMnhzWEZrUXZWS1hhdk16QXdFSXZGenM3T3NiR3hUazVPQnc0Y2NISnlVbE5UUTNsUFgzMTRWbFlXbWhzRXBWdHUzTGhSVzF2Yng4Zkh3c0tDQ0l0d3Vkd0hEeDZzWHIyNkpXYmlreXo1cDZhbVJxVDhvSnl5UG4zNkVHdGV2WHJWMG1FcE5NYU5zb2JENGRRM1g4SFZxMWNiTkkvYnNtWEx5R0dwamgwN1VnYVlNeGdNUFQwOThrcktKYm9KRXlaTW1EREIwOU16SmliRzJkblp5TWdvUHovZjE5ZFg4c3BFVWxKU2x5NWR3c1BENVl6L052UncwVVR0MjdjbjRwdjM3OTgvZHV6WWxpMWJpSUdjUGo0KytmbjVLTTJXL0tFckt5dlBtalhyK1BIaktTa3BVc3VIVWJ4NjlTb2pJMlB5NU1sb0I5NjRjZVBLbFN2SnZ6VkxseTd0MGFPSGpZMk5rNU1UV3JOMjdWbzNON2R2UEVWRHM0T3dGQUJBTHJRZXc3RFc3YkN5RXJRb2ZIcVRQblV0cGthZHF3WDhSOUhvbUdZYlhMTk52ZkdDMm1weGRUbFdVNEh4dVdJK0QrUHpjQ0ZQTE9Cai9EcXhnSWNKZUJpZkorYnpNRUdkbU0vRGhYeE13QlB6NnpDK3JCbWRta0pxT1lNR2FkZXVuVHluRndRZWowZStySzJscGJWdTNUcXBXNklpUWVRS05VMkI2cGUzYXRWS1JVV2xxcXJxN2R1M1FxRVFKV1RKcUJCY1YxZUhlcElONms4MkFuUDkzdzBxZGl2T1RPYWYySXBoR041QnlyemdUVVFwdDdGaHc0YWJOMitpRVZpOWUvYytjT0NBcWFscGZSVkRtcWhkdTNaRVZaRzh2THk3ZCsvZXZuMzc3dDI3ZERyZHlzcnE3ZHUzbVptWlk4YU1HVFJvME9EQmcvdjE2OWV0VzdjdVhicVFleDFjTHBjOFRtVFJva1VXRmhhUEh6OUdpNDhlUFVwSVNMQzF0UlVJQk1SS05CcVVFcVVLRHcvLzZreDg1TEFVT3U5Ly9Qang2OWV2V1N5V3Fxb3FHdU5Bdkptb2xwRGtYRXRDb2JDcXFrcjJqUFZmeFdReVVmY3ZNVEh4NWN1WDZQYVRKMC9RdmRPbVRZdVBqeWV5bHRDODJwMDdkNVlzRG9MS3hCTGZDSlFZOHRXRXVJNGRPeExEOGV6dDdaODllN1o3OTI2aWJ5YTdyRGpodzRjUHExZXZ2bi8vdnJlM2QyNXU3b2tUSjBhTkdyVjU4MmJpSW45NGVQaXBVNmYwOVBUT256OHZ0V1JZaTNyNDhPSENoUXVycXFwUXVFVDJ4bnA2ZXBUYVVqRXhNUTJkVloxR28wMmVQTm5Cd1NFM041Y3lUbFlnRUVoMlZsR3htM1BuenRVWHluLzI3Sm03dXp0NXB6MTA2SkRVRWorSXQ3ZjNnZ1VMVVBrYmNyZVd4K00xU3krMzZUdHRjWEd4cnE0dVN0QzdkKytlajQ4UCtyMGd6OENncHFaV1hWMk5odW4xN05tVFVrWkhnWHRkYVducCt2WHJrNUtTSWlJaVVNN083ZHUzWFYxZEZ5eFlNRzdjdVAzNzk4dElhaE9MeFM5ZXZDRC9mRy9ldlBuWXNXT2xwYVhOTlVCUHRwaVltTlRVVk1xUm9iaTRtTWhMUldQdzkrN2RTd1JKcTZ1cmlkbEk2NXVrRWgxd2lMcG1rcGhNWm9QMnZmTHljamFiVFptYmozRGt5SkVHVGRCSitkSTlmZm8wS0NpSXZJYk5acVB3RUxGR2FtN2Q4K2ZQOWZUMDBOQjRWTkxPME5CUWNqTnRiVzM1Y3hJYmVyaG9JaHpIbzZPajBjOFpPcU83ZVBFaThjTlJWRlJVVlZWRlhQeHIwNllOTWI1K3dZSUZ4NDhmUDNYcWxEem5qU0VoSVJpR0VhbFY0OGFOSSs1aXNWaHhjWEdSa1pHM2J0MFNpVVJXVmxZNGp0KzRjU01nSU9EaXhZdURCdzhlTUdCQTkrN2RPM2Z1Ykdob3FLdXIrMk9ONW9Pd0ZBQkFQamhPSHoxSGVPWC96K1FFZkdGcUZOMWlnWUpiQlg0VXFocTRxZ2FtMzVFY3Q1THIxN0psWm9YcjFxMmJQTk0yRVhKemM0bFo4QkFyS3l0NUx1MmljNk1yVjY0Y09YSUVEV0dZUEhteTdGRnlSVVZGcU1SSi8vNzk2OXRHNmwxU1QzbFI0WklPSFRwZ0dMWnc0Y0tGQ3hkeXVWeGJXOXVjbkp4Rml4WlIraXBJZEhTMGk0c0xqOGZidEduVGp6aVpTeFB4ZUx6YnQyK0hob2JldW5WTElCQ01IajE2NWNxVnVibTVXN1pzbVRKbENybldDZUhWcTFkTlNRVkM1WVF6TWpLZVBuMzYrUEZqbE1mWHExZXZyVnUzMnRqWXNGZ3NYVjNkb3FLaWE5ZXV4Y2JHb2gwSjBkTFMyclJwRTdwT1hsaFlTSzR3aFdIWXFWT25LQzhVRmhZV0ZoWkdYa091NU5LaFF3ZHJhMnNuSnlmWk9WbWVucDdrWUdYZnZuMnpzckowZEhUdTNMa3piOTY4N2R1M1UzcVZLSkNYbFpVVkZSWDF6ei8vRkJRVW9ML3YzcjBiTW1USVZ3Y2NOUTZMeFNJWEphbXRyYVhSYUdqRUI5RjFKRU01RHNUZVRrbWVxbytTa2hMcTl1Zms1RHg3OWd6RE1DTWpJOG1aeTJVb0t5dXpzTERnY0RnblQ1NmNPblVxS2pDMGI5KytoSVFFYjIvdnVycTZQWHYySkNjbmp4a3p4cy9QajFMcDdCczRlL2JzSDMvOHdXUXlUNTA2MWFCK2JGTVlHUmtGQlFXZFBYdld5Y25wN05tejVNTXNuOCtYN0dmbTVlVnBhbXJLT0Jxakx4VDVVTmFuVHgrVWpzUm1zOFBDd3JwMTZ6Wm16QmppWHRTNVJlRlVjblVlUHAvZjdNa1haUEx2dE1YRnhSMDZkRUFCZlpUNmhDcjBrK2UvUzA5UHI2dXJvd3kydW5qeG9tTDN1aytmUGxsWVdQQjR2SWlJaU9IRGh4c2FHcDQ5ZTFaVFV6TW9LR2pHakJuT3pzNnlod3BtWjJkWFZsWU9IRGl3cEtTRVdQbnc0Y091WGJ0T21EQ2hHZHNwVlZWVjFaWXRXM3IxNnFXdnIwK2VQRTViVzV1b2VWUmJXK3ZzN0R4eDRrUmlJcmFZbUJoVTVaMWNYMG1xK1BqNCtrSnl0cmEyL3Y3KzhqY1Z4ZnNrdzFKb0wyclZxbFZUMHJFVEV4TXBxYUFjRGljbkowZnExTEhrbDM3eDRnVlJmeW9ySzB0ZFhWMURRNE1TaVJPSlJKTGhPUm10bGVkd0VSVVZSUzY0OXZuelp6UW1sN3dYb1pIbUtBZUtxQ3FJUnBLU3YwUTRqdnY3KzZPQnFPaG5nbHp4amN2bGlzVmlJbXV2WDc5K3hJOXluejU5K3ZYcmQrM2F0YjE3OThvK3JlSnl1UkVSRVYyNmRDR0szTlhVMUx4OCtmTGh3NGRKU1VtcHFhbDhQaDlOZTdKMDZWSjBzTXJNekF3T0RyNTY5V3BzYkd4c2JDenhWTWJHeHBKUjFPOFpoS1VBQVBLaW0wMFZ4aDdEdVArYm1WNllIRUVmT3cvRG01clFEc0MzdDNmdjNnYjFIbTF0YlYrK2ZOblFWeEVLaGJHeHNmNysvaWcyTkdYS2xFMmJObkU0SE5saEtUUW1SVk5UVS9KVVRDUVNvV3VNVXVjdisvanhvK1E1ZlZaV0ZxcWhRNnhSVVZIeDgvTmJzR0RCMzMvL1hWbFo2ZXJxU21USGlFUWlQeisvdi8vK0c4ZHhEdzhQeWd4aVA3ZFBuejdkdW5VckxpNHVNVEd4cHFaR1JVWEYxdFoyMWFwVmFKeElWRlNVZ1lIQndJRURLVmVKMGF4QWZENmZtRitzRVc3ZXZJbEt5YWlxcWc0ZlBuemN1SEVUSjA1RU0rbFVWbGFpNFlUZTN0NkRCZzFDYzlnOWVQQWdMUzN0NWN1WE9UazVsRzduNHNXTGJXMXQ1WDlwY3NXZklVT0d5RFBESTVxM25vRGp1SjZlWG5sNXVaT1QwNUFoUTFhdlhvM0N1S0dob1VRRWloZzJvcUtpWW14czNMbHo1MG1USm5YcTFLbDVLNjhUREEwTkJ3OGVqTXB3U0ZWV1ZoWVFFRUNPT0tDcjMwUkNEUm93SmYvWlBESDFXRVJFUkVaR2hqeUR4WkRXclZ2djNyM2IxTlFValF6RmNkelQwN05YcjE0T0RnNm9tODFnTUw1YVVJekg0OFhIeDVNakd2V1JITDBvWTh1ZE8zY2VPM1pNWDEvLy9QbnpjdGJsK2ZUcDA3NTkrOGhyWk05YUpSQUl2THk4aUVXaVVCYzZXdnI0K0t4ZXZUbzJOcFlZdENVMU1KU2JteXM3bllmeTRhSmFQS2lJMlBuejU4UEN3bmJzMkRGNU1uVVdGNVJuU3M3bWt4b1VheTROMm1sTFNrb2tLOFNscGFYbDV1WVNNN3JTNlhRNm5VN2tRbVptWmhLRnp4VzQxK25yNnpzN081dVptWFhyMWkwdkwyL0dqQmxjTHRmYTJ0cloyWG5xMUttVEprMnFxS2hBV1ovVjFkVnNOcHVjQWRxdFd6Y2FqVFoxNmxSS1dPcjQ4ZU01T1RuZklDc2tKQ1RrdzRjUEFRRUJsQWhScTFhdEZpNWNpRzVYVkZRNE96c1BHemFNV1BQdTNUc1VsaUlDVlpMRVluRlFVRkRIamgwdExTMmxidERRZ2tIb2RLVlBuejZVOVNpUzBxQU1aVW1Pam83a3dBMktEYzJlUFp1Y2djamxjaW03YUZaV1ZrVkZCUkdXZXZueVpZOGVQVmFzV0VFT294QW80VGtVU0dyMDRlTGh3NGZCd2NHVWwzajgrREU1Y1ppUWtaRkJsRDlEa1d2MEk0c2llblE2blppLzJOL2ZmOWV1WFM5ZnZpVENUQXNXTE1qUHo3OS8vNzdVOTgzYTJucm56cDJSa1pHeTAwNHZYYnBVWGw1T3BDNkdoSVE0T0RpZ1YrL1VxZFBpeFlzblRacGtibTUrNU1nUlYxZlhrSkFRR28zV3ExY3ZIeDhmYjIvdmUvZnUzYmx6SnlrcEtTY25SeVFTclYrLy9nZUtTVUZZQ2dEUUVFb3F0Q0ZUUlVrWC9yZFk5VW1VZm8vV2x6cUZPUUNnc3JJeUlpSWlKQ1RrL2Z2M3FITFE1czJiVWRkTzZ2ektaT2dVMXRYVmxWSzJobHp5L1BidDI1SVBsRnJ5SE9XWlU2Yk43dENodzhtVEoxZXNXSEhod29YMDlQVGR1M2YzNk5IajVjdVhIaDRlbVptWjJ0cmFucDZlNUx6eG41NUlKTEt4c2NuSXlGQlRVNXN3WWNMVXFWTW5UcHlvb2FFUkZ4ZG5ZMlB6NGNNSEdvMVdXbHBLdVJxTWtvYldyMTgvY09CQTh2Q1pobUt6MlczYXRCa3laSWlwcWVsWE93eEdSa1kyTmpiMUZUSXpNaktTSjdSRUVSTVRnOEpKRklHQmdhaTdQbkhpUk1uNTJqcDE2blR2M2oxMHZyNSsvZnFxcXFvclY2Nmd5anRsWldYbnpwM3IzTGx6MTY1ZHg0OGZqMFk5M0w1OTI5RFFFTWR4TnBzZEdCZzRmLzc4NWhxcFNyRm16Wm8xYTliSTNvWlNIaGhsUzVIRFV2TDMzRXBMU3k5ZHVqUjA2TkRVMU5SUG56NUZSMGRYVmxidTNidFh6bjZ5dGJVMW1qYzlQVDM5MGFOSER4NDhRTjJ0NGNPSDE5YldQbi8rZlB2MjdSY3VYT2pkdTNmMzd0ME5EUTMxOWZYVjFOUmF0V3FGcnBPam1SYTZkKzllWDRlV0xDc3JTK3FoZzZLZ29HRFZxbFZQbmp6cDM3Ly9xVk9uNUsrUi8vbnpaM0kyWDMxamVRZ2lrWWc4aXhsNUVnbGRYZDJnb0tCcDA2WXRXclFvUGo0ZWhXUHE2dW9vZ2FIS3lzcnk4bkpLcFJzS05DeWFVajRaQ1FrSjZkQ2hBM3JyV0N3V2VVRHIrL2Z2VlZSVXlFV2plVHhlRStmZ2s2RkJPMjF4Y1hGNmVqb1JFbEpTVWlKbWFDWEdBdi8rKys4ZlAzNGtGcjI4dk1qejhTbHdyME5Gck5MUzB1YlBuKy9rNURSdDJyUzFhOWVPSERseTc5NjlVNlpNT1hYcUZGRStITU13OHF5SVNVbEpQWHYybEV3Q3BkUHBiOTY4SWFmRG9QOGxORFNVUE14NXlaSWxUZXlpang0OWV2NzgrV1BHaktHRXBkaHNOa3BESXpKdW5qMTdSaHpjMEpVaEZEcXBMK1ZRSUJBRUJRVjE3OTZkTW10bm82R1pRd2NQSGt4Wmo2YmxSYnZ4cVZPbmlvdUxaVCtQZ1lHQjVJeXVGTlhWMVhWMWRWSXZsWkdoSHdzaUxmSHUzYnRXVmxibTV1YVVRVzBCQVFGS1NrcFNYN1RSaDR0ZHUzWTVPenNURzZla3BOamEydTdjdVpPUzQxeGNYRHh5NUVnN083dWRPM2NTSzRsOUJuMnlUUWxNejVneEEwMWpJanNzRlJnWXFLbXBTVlNYbXpWclZuWjJkdCsrZmMzTXpNZ0R3K1BqNDkrK2ZVc3VkYWVzckV3RTNHdHJhOVBUMCtXWmR1TzdBbUVwQUVBRE1NeHRlY2tYc2Y5UEpoY2xSMEJZQ2dDeVo4K2VYYjE2OWRxMWE2amtwNW1aMmFwVnE0WVBIeTdudzR1S2lsQUhvMW1tRGFxdXJrWWxTeWpUb21FWVptSmlFaFlXNXVUa2xKYVdabU5qTTJ6WU1IU0p6OExDd3QzZC9hdW5tRDhaR28xMjlPalJmLzc1eDhMQ0FvM3VmUGZ1M2FaTm15NWZ2bXhxYW5ycDBpVktibDFGUmNXU0pVdnUzNysvZnYzNnByOTZxMWF0VnE5ZXZXYk5Hc2xwcDVBVEowNmNPM2VPc25MS2xDbEhqeDRsRnB0eUdWd2dFSEE0SERzN08yTEFUbUZoNGFsVHA0ZzBCdzZIWTJCZ2dDWkVSMEpEUTRsaExMdDM3NDZMaTdPMnRrNU1URVNaQzcvOTloczVqQ1VRQ0E0ZlBxeXNySXpqT0kvSFc3SmtTVUpDZ3BHUlVZTVN1eHBFeHB1SlVHYUx6OHpNMU5QVEkzb2d0YlcxOGcvWDJyRmpCNXAzS1RVMWRjMmFOYU5Iano1NDhHQlZWZFZYQjkzY3ZIbnozTGx6aFlXRmVYbDU2TTFVVTFNYk1XS0VsNWZYbENsVFVEQW9OemYzNXMyYnljbkoxNjlmSjlmbjJyaHhJMHBicTY2dXhqRE0zTnpjemMzdHEwMTk5T2dSbWdOUnhqWlhybHh4Y25KaXNWZ3JWcXh3ZDNkdlVEZXNWNjllaVltSjVEVXhNVEdMRmkycWIzc2xKU1Z5UERjb0tJaWNhRFpreUJCSFI4Yy8vL3h6MDZaTmFQUVRuOCtuaERMUllDVUdneUZqR2o2MEswcFdNY3ZPems1TlRmWHc4S0RUNllHQmdmdjM3MDlMUzBQUkt6NmZuNWFXUnNubTQzQTRMVHFJVC82ZDFzbkppUmhJZStuU0paU1FLS2Z2WWE4TENRblp0bTJiaDRkSHg0NGRIUndjTGwyNjlOZGZmeTFac3NUS3lxcGR1M2JkdTNjblJ4OVFlMWFzV0NIakpZNGNPWktXbGtaWlNSNWRoV0hZM0xsem14aVc2dE9uRDNsT0EwUlpXWm5MNVJKcGJ1aHpDUThQSjJiTDVmRjRVa09pellYUDU5KzlleGNGSTVEeTh2Sjc5KzcxN2R0WHNuSVRpOFVpeHNTRmhvYW1wYVhKS09FdkVvbDY5KzR0R1NFNmRPZ1FPZnFNRW5uOC9mMHBueG9GdW1aMjc5NjlmdjM2UFh2MnJLaW95TnpjbkRMd0hMVktYVjFkNmc5cm93OFhTa3BLNU9NWStxMXMzYm8xSlNFZFJlc1lESWJVTVlOc05odDlCWWpQR2oxUHYzNzlpRzNRSUQ1eUNxR05qWTJQancrNmJXUmtoSzVlb0hNOHFlTGo0MSsvZnIxdTNUb2ltVmRaV2RuRHd5TTRPSmd5QUQ4N081dkJZRkN5VXdtYk4yOXV4QVVxaFlPd0ZBQ2dJYlQxYWIxR2lqTCtkMVZLbFBkVS9ERWZOK2o4dFljQjhIMFJDb1h5ajJlUlIxNWVYbFJVVkV4TURLb01oV0hZMkxGalY2eFlJUmxkUXFPOTZxdVZnTW9EZCszYXRSRVZQZEJKRWpsSDQvcjE2M3crMzlEUVVPcG9LUjBkblNWTGxyeDU4NGJGWXFHWVZQdjI3UmN0V3RURUt0US9xRjY5ZXFGM3FieTgzTmZYRjUzWHVyaTQyTnZiVTBxQTUrZm56NTA3TnpjMzE5N2VubnhadFlrc0xTMGxDNHR3dVZ3L1B6OVRVMVBKNURYeStEdWlhSGRUdXMwMk5qYkVpV3hLU2dvbEs2RkRodzdrU21RcEtTbkV1VFdxenhvZUhoNFJFV0ZzYk55bFN4ZEsyOURBamFTa0pITno4eFVyVnR5OWUzZlhybDB0RjVOQ2NTVURBd09wMDRlSlJLSWxTNWFRQzdFSkJJTG56NStUTTI3a0QwdkZ4OGVIaDRjdlc3Wk1UMDhQclhGMmRtYXhXSzlmdnlaZnpKZksxTlRVemMydGZmdjJ3NFlONjlXcjE0QUJBM3IyN0VrSkxIYnQyclZyMTY1b2VvU1BIei9tNU9RVUZ4ZC8rdlNKNkN1aUEwNTl0WTBwek16TUpDUFVoUEx5Y2xkWDE0c1hMMnBwYVowK2ZmcWJGZmd0RUFzQUFDQUFTVVJCVkpPU3djbkpLU1ltNXNPSER6VTFOZXJxNmx3dWx6TG5BT29yWHJ4NGtVaFhxWTlrUFJlVWxZQ0NyZjM2OVdPeFdPZk9uZHV3WVFPYVJZdk5abE9TVFdwcWF1cWIycXhaeUwvVGtpT3E5Ky9mTHlzclE3ZFpMQllSbm1PeFdGd3VsMWdrUnIwcGRxK3JycTdldW5YcnhZc1hVV0pMV0ZqWW5UdDNNQXhidDI0ZG04MSs4K2FOdXJxNnFxb3FKYjMzcTI3ZXZFbGU5UEx5T25Ub1VFWkdSclBQeENlWjRPbm01dGExYTlmUm8wZWpZTVRGaXhmWHJsMTcrL1p0NGtyRzdkdTNVZUc1bHBDU2t1TGs1S1NwcVVrT1N4MDllcFRENFVpdHRvYUtBQkJmb3M2ZE8wc2R5SVpJampwVVZsWjJkM2UvZlBteXRiVTFjYWFSbkp3Y0d4dTdkdTFhNGhpSURxcTdkdTBpUDNiMzd0MnFxcXJ1N3U1Mzd0eEJtWGZrZ203TjRxdUhDd1RGc3VVWmYwcUd2bVZyMTY3dDJMRmplbnA2Y0hDd2s1TlRodzRka3BPVEl5SWlIQjBkS1U5WVYxZW5yS3lNQnVNVFpzeVlVVkpTSW1NYTZJY1BIeW9wS1VrbUw0ZUZoWkd2OUlqRjR0cmFXZ2FEUWNsT0pSTGlLS01zZnhRUWxnSUFOQXh0OUd3aUxJVmhtT2plQmJyTk5vVzJDSUFHbzFUa2FSd3VsL3Y0OGVQazVPVGs1R1Iwb29PcVBzMmNPZFBHeGdaVkdhK29xQ2d0TGRYUTBGQlNVcUxUNmUvZnZ6OTgrREJSZzV6aTgrZlBvYUdoNk54Rm5nWVVGaFlxS1NtaC9uTnljaktsN0JTUHh6dDU4aVNHWWIvOTlodjVVU3dXNi9Ianh3a0pDUWtKQ1doNFM1czJiUVlOR3BTUWtGQlVWTFIwNmRMV3JWc1BIejU4MkxCaHZYdjNOakV4K2JGcUV6UkZYbDVlWUdCZ2FHZ29sOHNkUDM2OGg0ZUhpWW1KbDVmWDhPSERpWlArcUtpb3paczNWMVZWSFR4NFVFWWFTQ1BNbkRrVDNYajQ4R0ZpWXVLMmJkdlFHQ1UvUDc5Qmd3YWhzOHlRa0pBcFU2Wm9hVW1aQWhXZE5DdWtSTDJYbHhlVHlleldyWnVKaVluVWFNNllNV1BVMWRXUEh6L3U1ZVgxN3QyN3ZYdjNMbCsrUENzcnEzMzc5dVFDVDAzMy92Mzc2T2hvOUU1cWFtcEtGZ3lTV2wvcHhZc1hYQzZYS0hxQ0FnVHlaQW14MmV6Tm16ZnI2dXB1M3J3WmxZUkRVTjNvcjA2cTBMWnRXeUpxTUhUb1VEVGdWelpIUjBkSFIwZnlHbFI4Ujhia1pYSzZldlhxMXExYlAzLytQR25TcEFNSERzZ1pjYURnY0RoMzc5NGxyeUZYYVdrRUpwTjU4ZUpGUFQwOWxOUEI0WEFvdytqNjl1MzcxYXI1Ym01dWFXbHBsSzlHVVZIUnhZc1gxNnhaZ3didWpSZ3hvbS9mdnNIQndXdlhycVhUNldnTTFLUkpreWovWFV1RTdCdTMweExZYkRZUkxFdFBUNmNNL1pZY0NhN1l2ZTdwMDZkMzd0elpzbVdMbjUvZmpCa3owRDliVmxhMmVQSGlEeDgrSkNZbVNwMVQ0bnRXVmxibTV1Wm1hR2g0L2ZwMUxTMnQxTlJVRlJVVjhxd1JFeVpNYUlseTdPWGw1UjRlSHVmT25jTnhuSnhibEptWmlVcmRCUVVGVFowNnRYZnYzdVJIb2NPVTFQbnY1TUZrTXZ2Mjdldm01alo4K0hBaUdTMGhJYUZObXpZdUxpN2t4Q3VoVUNnVUNzbEJjQnFONXVycWFtWm10bmJ0MnNyS3lzbVRKemQ3a1Blcmh3dmt3WU1INkVKVWc1NGNqWUZkc0dCQnAwNmRZbUppZ29PRGYvMzExd0VEQnRqWTJMeDQ4U0lwS2VuYXRXdm9WNk9vcU9qZ3dZTjM3OTVOU2txaS9JOExGeTVjdG13Wm5VNlBpb3FTK2lxdXJxNUxsaXlSL0lCdTNicEZYZ3dMQzF1L2ZyMi92NzlrQWRERml4ZW5wcVkyNkYvN2ZrQllDZ0RRTUxTdWczQ0RUdUtQLzZCRllWb3NmZG9HVEtVRkx5RUMwT3gwZFhVYk5OeXBvcUtDa3Z1UWtwS3lldlZxNHZJMWc4RVlQbno0ckZtenhvMGJSMzdtdkx3OHFjRUx5VlFSTklFTGk4WFMxdGF1cjNJUWhadWJHMlhvQ3BvVkdOME9EQXdzS2lwU1VWR1pNMmRPVmxiV2l4Y3ZYcjkrL2Z6NTg1eWNIR0pTcDRFREIxcGJXMCtlUEZsSlNhbWlvdUxTcFV2WHIxL1B6YzI5ZnYwNjZ1d3htY3oyN2R1M2E5ZnVqei8ra0QxQjIwOGdQRHo4NU1tVEZoWVdXN1pzUVhsRE5UVTFTVWxKeDQ4ZnYzcjFxcGFXMXZidDI5RmtTV2ZPbkNGSE1ab1JtdnRNVTFQVDJ0cWFNdDExU2txS282UGpybDI3Tm0zYXRIVHBVa3JjQk5Vc2s3OE1VRE9hTldzV2VaSEZZbVZsWlpIZkh4ekhmL25sbDVTVWxEWnQya1JHUm80WU1RTERzSDM3OWlVbEplWG01aEpYM2JPeXN1TGk0b1lNR1lJMmtGOWhZV0YrZm41NWVUbEtza0F2blptWktlZElXRFE0Z2p6U2xzdmx5ak5UWjFWVjFmdjM3MzE5ZmZYMDlNaGhLUnFOMXFDSlBsRVBxaytmUHNTTTRKTDRmTDZEZzRQa2JKdW9GSjJNSENqWlJDSlJVRkJRVkZSVVNrcUtycTd1MGFOSDVUejRTSldmbjkvczh5U1FFMTVxYW1vb2I2eVdsdFpYSjF6SGNWeERRNE44V09aeXVSczNibVF5bVdnV1M2RlErUG56NXdrVEpodzZkQ2c2T25yTW1ERm56cHd4TURBZ0pxa2tYbDB5eTFWUk95MmhzcklTUmRiUWhBa0hEeDVFNiszdDdjdkt5czZmUDQ4V2EydHJKYnZvMzM2dk16YzNmL0RnZ2E2dTd2VHAwMCtjT0lGYVhsNWVibWhvZU9iTUdha0I5eGJTNkErT29uWHIxc0hCd1hQbXpMRzB0UFQzOTc5OCtiSzV1VGtsd2JZWjhmbDhzVmdjRWhLeWE5ZXU4dkx5SGoxNkhEcDBpTWh5L2ZUcGs1MmRYVjFkM2JwMTY0S0NnbWJObW5YOStuWGlkMFFnRUR4NjlLaHIxNjVOS1pFMlpzd1lkM2QzTnpjM1BwL3Y3dTZlbFpVVkh4OXZiMjlQR1F4SXA5T2x6dk03WXNRSUF3T0R5c3JLbUppWVBYdjJiTnUyclhscjFjcytYS0FCb2JkdTNUSXpNNU9hU0NWRFZsWVdnOEdRak5lcnFLajQrL3RQbVRKbDhlTEZucDZlZ1lHQjU4NmRFd2dFNDhhTisvRGhBeVZiU3A3ZmhhLytpRmRWVmUzYnQwOWZYMTlxQ1B2ejU4OHRPbWkwUlVGWUNnRFFZTFF4dHNKTGUvKzNJT0FMSDE2aFc4eFhjSnNBYUlpZ29LQW16c1JuWm1abVltTHk5dTNiVWFOR1RaZ3d3Y0xDUXVvcDlTKy8vS0txcWlyOGYwcEtTaDA3ZGx5MGFCRTU1UjdCY2J4VHAwNUpTVWtiTjI0a1Y5NmxiRU0rSytyU3BRc1JsbUl5bVQxNzluUnpjeVBPRHR1MmJZdGhtSjJkblo2ZTNzMmJONGxhcWt3bWMrREFnV1BHakxHMHRDUS9tNDZPenNxVksxZXVYUG4yN2R2RXhNUzB0TFMwdExTcXFxcjgvSHl4V0V3NXUvb3BiZHEwYWRLa1NlUnVvYnE2ZWxoWTJNU0pFMjFzYkdwcmEzazgzdEtsUzkzYzNKb3l1M1o5YW1wcWR1N2NlZWJNbWY3OSs1ODhlVkl5bjI3WXNHR0ppWW5idDI5M2NYRTVmdnk0cDZjbnVkN3cvZnYzY1J4dm9ibnRaQk9MeFhsNWVZOGVQWHJ5NU1uang0K3pzN09OalkxUnFSZWhVQmdSRWJGdjN6NVUvbWJ3NE1GRUp6QTNON2RUcDA3a1BzbUZDeGY4L2YwcEZUUmtLeW9xV3I1OE9TcWdwcW1wT1czYXREbHo1cUQ1cDlxMWF5ZDFJQU9hbjRoWXJLcXF1bkRoUXE5ZXZjZ2p0bGdzRnJuL1VGbFpTUjRqaHRJUzBVc2NPblJJZHVvbG04Mm1WQm1YTEI2UEdCc2J5M2dxTHBjcjJjMFRDQVRYcjEvdjBxVkw0d1lyVlZkWEwxKytQRDQrSHZXaTdlenNtaEtUUWtja29zWTJHWGttMEVhcnJLd1VDb1dOS0pOZlhsNU95WEk2Zi83ODNidDMwUTVUWGw1ZVZsWkdST3IvL3Z2dmx5OWZWbFZWclZ1M2puTHBvcWFtUmpLNVR5RTdMVmxWVlJXYVVDODhQSnk4WGxWVkZlVXdvcHcxVzF0Ykx5OHZ5VXNMMzM2djA5WFYvZno1YzBwS1NrMU5EZnI2Zi83OHVhNnVycUtpZ2x4Z3ZxVTE0b09yajdtNStZVUxGK3pzN05DNE9SbGh2aWFxcmExOTgrWk5iVzJ0dmIyOXNyS3lzN1B6aGcwYmlIVG1mLzc1eDhiR0pqOC9mL1hxMWU3dTd2MzY5VnUxYXRYdnYvOGVIUjJOZmszaTQrUEx5OHNwMmRPTnNHN2RPblYxOVczYnRqMTQ4SURGWWhrYUdxS2hyMTlWVjFkbloyZVhrNU1USEJ4OC92eDVIeCtmN096czA2ZFBON0U5VWtrOVhKU1ZsUzFkdWxRb0ZFb05tY21BQ25nTkdEQkFhaGJ0NE1HRHo1MDdaMmRuTjNUb1VCMGRuWFhyMWkxYXRLaWhnd1RsVkZsWnVXREJnc0xDd3VEZ1lLa0h3MCtmUGpXaUJNUjNBc0pTQUlBR293K3lGRVlIWUJ3V1doUW1oOVBIenNYd2V1c21BdkQ5UVBuYkRTVjU4a3FqMGRCMDNiSVQwVFUwTkNSTHNkWm4yN1p0M2J0M3ArU2VrR2xyYTVPN3VDNHVMaTR1TGdLQlFDZ1VNcGxNeXVYSzJiTm5DNFZDbEx4Z2EydWJuWjNkb1VPSGZ2MzZtWnFheXU3YW1aaVltSmlZb01saVNrcEtjbk56ZFhSMFd1N3k3L2VEd1dDUVkxSjFkWFYzN3R3NWQrNWNVVkdSU0NSQ3hlQmJLTzZUbUpqbzZPajQ3dDI3cFV1WGVucDZFa1BoVUpsWTRzM3YwYU5IWkdUazVjdVhYVnhjNXMrZlAyblNKQjhmSDBORHcvZnYzNk1yd0UyNVRNcmxjdEZrUTZqL1E3bFhMQmFUUnhJUjNmaVVsSlFGQ3hhZ21leDBkWFhOek16bXpwMDdhdFFvRm9zVkZoWVdGQlNVbjUvZnAwK2ZpeGN2eHNYRkhUOSszTS9QYjhPR0RXdzIrKzNidDVSRXdrZVBIbWxvYURTbzRJaUJnVUZPVHM3Z3dZTVhMVnIwMjIrL2tXTkoydHJhVXZ2YkFvR0EzTU0vZlBnd2g4TWhGMVF1TFMzTno4OG5Ud0ZXVUZDQTBtb0lSQlVWWXI2ayt2enp6ejh0VjBYcjl1M2JwYVdsc3VkMXFrOTVlZm1jT1hPZVBYdTJlUEZpZTN2N09YUG1IRGh3NFBIanh3NE9EaU5Iam16RTk5M1cxcmF5c3JKQlZZRjRQQjY1OHlhN0doY2FXRWRzLy9MbFMxUlA3YXRRV0lxSTRPdnE2czZhTlNza0pLUk5telp0MjdZMU5EUTBNREF3TUREUTE5ZS9ldlZxZm41K1FFQ0FucDRlcGNiMnExZXZCQUtCWks2RVFuWmFBb3ZGS2lrcCtXcm1adWZPblFVQ2diZTM5OVNwVTVzK0tMc3BlOTNuejU5WHJseUpaczJiT1hNbStnUTFOVFdMaW9wR2p4NjlZTUVDVlZWVmdVQ0FLakFTeUdYWG0wc2pQamdaaGc0ZE9ucjBhSlJpdkc3ZHV2bno1OCtZTWNQVTFGVE9WQ0IwblAvcXdHRWZIeDkwWkI0NWN1VEJnd2ZKMTRwQ1EwTlJ0cldkbloySGh3ZEtZbjMzN3AyWGw1ZU5qVTFNVEl5dXJ1NkpFeWNveWExOFBwK2M1a25CNS9QclN5b2ZPWExrb0VHRDBIZEtRMFBEMGRIUndzTEMxTlMwZS9mdTlaMWRsSmVYTDEyNjlQNzkrOTdlM21qODV1Yk5tOGVQSDAvWnJLNnVycjZrdWFZY0xqQU1lL0xreVpvMWExRFlUcDRaSkNuUFZsVlZKWFY2NHZUMDlPam9hQ3NycThqSXlJVUxGNWFWbGIxNTg2YTR1Smg0YWJGWWpFcmdrYUVmMDlyYVd2U2JpejVXSG85SC9BUVRXclZxUmV4RjhmSHhXN1pzS1NnbzJMRmpoOVJTRDRXRmhmLzg4NCs1dVhtRC9ydnZCNFNsQUFBTngxQ2lENThwakQvenY4V3FUNkwwSkZyZkgvVTRDRURqb0hTa1pvVGp1SXlZVkgwWURFWjk1NDVFbjVuQllGQ21KWkpUdTNidEdsZGw1Z2NsRm91enM3TWZQbng0Nzk2OWhJUUVOcHZOWURCbXpKaXhidDI2L3YzN3Q5Q0xDb1ZDRHcrUDJ0cmEwTkJRbEVhM2FkT20wdEpTSnBPSnp2dE5URXpJMi8vKysrOFdGaFk3ZHV4SVNVbEJlVnV1cnE1Q29aQXkzWFZEeWI2S25wU1VSTm5oVVFwTXIxNjlKazZjT0hUbzBPSERoM2Z2M2gzSDhmTHljaGNYbCtqb2FBNkgwNk5IajRDQUFCc2JHeHpIUjQ0Y21aT1Q0Kzd1bnBhV3h1UHhlRHdldWFoMlhWM2Q4K2ZQcDA2ZDJxQ3AzNWhNNW9NSEQ2UitFNnVxcXE1ZHV5YTVucGpDRFAxVGZuNStuVHAxc3JhMlBuSGlSR0ppb3BLU1VscGFHcC9QSjUvWjkrclZDeFY5UTlhdVhZdnFqTWhETW9IbzJyVnJodzRka3R6eTNidDNNdXAyUy9iQmVEemU3dDI3NlhSNjQycWNmZmp3NGRtelp6WTJObi8rK1NlTlJvdUppWEYzZHc4SkNVbE1UTlRVMUJ3d1lJQ1JrUkZLRGlJNlJRS0JnTXZsb3BLNnZyNitsQ2VVV21LWm9yaTRtRng5akVhamtmT3owTlI0eEtLWGwxZHBhYW15c2pLTlJpc3JLME45ZnFMZTA1bzFhK3JMTzVOVVdWbEpWRm15c3JJNmQrNGM2clZTR0JvYVdscGE4bmc4YjI5dkRRME5ORStmcnE2dXNySXltdDZlMGk5VnlFNkxaa3Q4L3Z5NVFDQklUazdtOC9tREJnMjZmLzkrVGs0T2g4T3ByYTFsczltMXRiVm9jZUhDaGJXMXRSd09SeUFRNU9mbm56eDVrbHd1L2R2dmRhMWJ0eTRzTEp3N2Q2Njl2WDJYTGwzUXZBcDkrdlM1ZmZ2MnJsMjdybDY5T252MjdJeU1ERXBGSkJtcXFxb2tFL1RRWGhRWUdFaEphMTI4ZURHcXZkaTREMDZxMnRyYWlJaUlnd2NQdm52M3p0cmEydExTOHErLy92THo4L1B6ODlQVDB4czRjR0MvZnYwNmR1ellybDA3U2doczI3WnR6NTgvVjFkWHA5Rm82ZW5wNkZnaCs3WG16cDE3OHVUSlAvNzRZOVdxVmNTMzhzV0xGNTZlbmdrSkNVd20wODNOalp5NDVPam9tSk9UYytuU0pWdGJXM3Q3Ky9qNCtJRURCNUtIWGhZVkZjbU9hWkkvQ0tGUW1KMmRmZS9ldmV2WHI2ZW1waW9ySzIvWXNHSEVpQkhoNGVHM2J0MGlTcnkxYjk5ZVgxKy9UWnMyclZ1M1ZsWldWbEpTTWpRMEhEdDI3TUtGQzR1S2lyeTh2TkFleUdReVVaMU5WSitiVHFlM2F0V3FvS0RnbjMvK2tTeTFqalQ2Y1BINTgyY3ZMeTgwb0hYYnRtM0VWSHB5RWdxRjN0N2VOQnB0M3J4NWFBMmEwTkRQeisvRml4Y29FWGpZc0dIbTV1YXBxYW0rdnI1Ly8vMTNkSFMwZ1lIQmdBRURoZzhmYm1WbFZkK2JUS2xlNStQalEwemJSMGhMU3pNd01MaDU4MlpRVUZCS1NvcU9qazV3Y0RBUmsvTHo4M3YxNnBXbXBxYXFxaXFQeDR1SmlSR0x4VVNkeWg4T2hLVUFBSTFCSDIwalREaVBpWVJvVVpRY0RtRXBBTUNQNjhHREIyNXVicTlmdjBZWDhCa014dENoUTJmTW1ERno1c3lXbnBxUVRxZWZPM2VPeVdRUzVlcHJhMnRqWW1MUXhFL1RwMCtYVE1uUjBkSHg5L2V2cXFyUzBOQkFzMEFPSFRxMGlhTXp0bS9mVGd5MnlzM04zYjkvUC9uZW5qMTcvdkhISDhUaTRjT0gwYW01cHFibTBhTkh5VnVpYnZ5RUNST1dMVnRHN21Bb0t5dUhoWVVkUEhnd05EUzB2THg4M2JwMW8wZVBKdTU5L3Z3NUpWQWxwL3Fpd3dVRkJmV05leUpFUjBmak9IN2t5QkZWVlZVbEphWFkyRmloVU5pcVZTc2JHNXZGaXhjVG16R1pUUEt3aUFaTmQ2aWlva0pKSUVLanR5U2xwYVdoM3FtY3dzUERYNzkrdlhMbHlzYkZ4M3YxNm5YNDhHRmJXMXVVWmFtcnEzdjQ4T0VOR3paY3VYSWxNVEV4TnpjM09UbFpLQlJLZmV6MDZkUGxUTHA1OCthTnA2Y255aXJOejg5Lzl1d1pPVCtDd1dDUXUyRkJRVUhrZm1aaFlTRjVZRnJyMXEyM2J0MUtsQUFMRGc2V3pPbVRoNHdDUnJkdTNmcnc0Y1BpeFl2UlY2bGR1M1pQbmp4QmI0S3VycTZ6c3pNbERVRWhPeTE2Wi96OS9kSC9zbURCZ2tXTEZybTZ1Z1lIQjVPMzBkRFEwTkhSS1NvcTB0YldOakF3K09XWFg2S2pvMzE4Zk9iT25Vc2VpdmlOOXpvY3grL2R1MWRiVzN2dzRNRTJiZHFFaFlVWkdSblI2WFE2bmU3dDdXMXZiMy82OUdrVEV4Tml5RGxTVUZCUTM4eGlMQmFMaUc2UXFhbXBVZDRRRE1PbVRadUdqckdOL3VESTh2THlmSHg4YnQ2OFdWVlZoYjQrOCtmUFIvSDlwMCtmUmtaR0ppUWszTHg1RTgwU09IMzZkRXBZU2sxTmpUZ1VxS21wVFp3NGNjMmFOYkpmc1V1WExrK2VQQ0dueEFZR0JycTZ1cUl5a1gvOTlaZGtNdTlmZi8yRkFqMm9HYzdPenVSNzlmWDE5KzdkaTlWang0NGR4TzNjM056eDQ4ZWpySi9ldlh1N3Vibk5uejhmL1RKT25EaFJLQlNtcDZjL2YvNDhPenM3UHorL3VMZzRMUzBORGFQRE1HelhybDBHQmdaS1NrcG56cHlSV2c0cEt5c0xwYkdycUtpWW01dHYyYkpGYW5zYWZiaFFVVkZKUzB2cjNyMzdnUU1IdmxxS1R0S25UNStLaW9ybXpwMUwvQW9rSlNXaEN3d0RCdzVjdkhqeGxDbFRVRWhSVTFQVDFkVjEyYkpsRVJFUmNYRnh0MjdkR2pCZ1FPdldyY252WkVPaGFSQmV2bnlwb2FHeGZ2MTZlM3Q3OGdrSmo4ZUxqSXhFeWN0ME90M0V4Q1FnSUlCU0ZPOEhncU9MSGdBQTBGQ0NzenRGTDc1Y2IyVCtjUTQzYUliNkVRQ1FmZnIwU2RGTkFDMm9vYlhueFpuSi9CTmJNUXpEZTQ1Z0x2dXpHVnZDNC9GKysrMDNkWFgxdm4zN21wbVpqUmd4b2lVS1NNbFBKQktKUkNJNTM1elRwMCtQSHorKzBmWE9yMTI3Wm1kbmQrUEdEYUowYmtwS3l0U3BVMCtjT0RGOStuUTBaTVBBd09EeTVjdkVRK2JPblp1Ym15dGpjdkdHOHZQejI3Tm5UMDVPVHJPODdVdVdMQ2tzTEpTYUVTTVFDTnEyYmJ0cjE2NzE2OWZ6ZUx3Yk4yNlFSME9JeGVMR2xlQ2x2R01OMWJkdjM1RWpSOHFZaG96TDViWnYzLzZQUC80Zyt1ZDFkWFdPam81Ly92bG5zMDlvUlNZVUN0RXdZYUZRaVBaSnNWaXNxcXFxcXFvYUVoSmliMjlQM20wa1ZWZFhtNWlZb0Y2VHFxcnE0TUdEZlh4OFVQYmZ4NDhmT1J5TzdMSlRmRDYvdHJhMnJxNk9UcWUzZEhRWU9YLysvSnc1YzhqZk96UjhWV29ZVGlFN0xiRlNLQlFTWXkxemNuSUtDd3UxU1NTSFlhYW1wb3BFb21IRGhoRjd1S0wyT3JGWWJHWm1WbEZSMGFaTkczZDNkL0tJcW4zNzlzWEZ4VkhlaEZldlhsbFlXQ1FsSlJFVklWSFNFSGxOZ3pUeGc1czllemFiemI1eTVjcHZ2LzFXVVZFeGYvNzhSWXNXU1gycWlvcUtyS3lzM054Y0N3c0x5WEtCeEhkS1NVbXBjWWVkeXNwS0J3ZUhlZlBteVJpVnh1VnlWVlJVU2twSzl1L2YvOWRmZnhIckxTMHR5OHZMWlJ6RFI0NGN5V0F3RWhNVDBlS1pNMmRvTk5xb1VhUGtuNEdSeldaek9Cd2RIUjBHZ3lFUUNHVC9uSkgzWjBsTlBGeVVsNWRyYVdrMXVoWkJmSHk4cWFrcGNkMG9MeS92MUtsVHk1Y3Y3OWl4bzR4SFZWWldxcXVyTitnTVI2cjA5UFNNakl3cFU2YlV0N3NLaFVJK242K2twRVNwNVBERGdiQVVBS0NSeFArODR2dXZKaGJwUTZmVGJhUmZ6Z0tnMFNBczlYUDdmc0pTQUlBV0loYUxSU0xSZjZFK0hXZ2lEb2ZENS9PLzVaUjhUY0huODV0ZXF3c0FnUHpZUVRVQWdBTGhuZnJpUmw5bWRSR20zY0M0MUtwK0FBQUFBUGd2dzNFY1lsSkFIbXBxYWo5S1RBb043MVYwRXdENGVVQllDZ0RRZUhSelVzVVRBVitZVkcvaFRBQUFBQUFBQUFBQWdBTENVZ0NBeHFQMUg0K3BmeW0rS0V3NGg5VlNKemNGQUFBQUFBQUFBQUNrZ3JBVUFLQUphSFRHZU5Ja3dUeXU4TTRaUmJZSEFBQUFBQUFBQU1DUEE4SlNBSUFtb1EzL0RWUC9NdUdGTU9rU1ZsMnUwQmFCbjByanBxY0JBQUFBQUFBQS9CQWdMQVVBYUJvR2syNjU3TXVpZ0NlTVA2M0k5b0NmQzRTbGZtNE5Mb1JNLy85cCswU2lsbWdQQUFBQUFBRDR4aUFzQlFCb0t2clFhWmh1TzJKUitQQUtWdmxKb1MwQ1B3K1l2K2tuUnFQUkdoeDIxTlQ3M3cxV2FVczBDUUFBQUFBQWZHTVFsZ0lBTkJtTnppQW5UQWtGZ3B2SEZka2U4Qk9Cc05SUHJCR3phK082aHVpR3VQeDlDN1FJQUFBQUFBQjhheENXQWdBMEE5ckFTYmllTWJFb2VoS0RsWlVvdEVYZ0o2R3NyS3pvSm9DVzBwZ1BWMWtOYjJ1Q1lSaFd4eEU5dTkwU3JRSUFBQUFBQU44U2hLVUFBTTBCcDlGL1hmbGxVU3dXeEJ4VlpIdkF6MEpaV1psR2c1K3FueENPNDQyTE9kSUdXYUVid3R1bm1ydFJBQUFBQUFEZ1c0TnpmUUJBODZEMXM4QU51eEtMb2hkM3hDVnZGTm9pOEpOUVYxZFhkQk5BODlQUTBHaGNQWHY2Z0lub2h2aGp2aUI4ZjNPM0N3QUFBQUFBZkZNUWxnSUFOQnZHNU5Ya1JjR052eFhYRnZEelVGWldocUY4UHhrbWs2bWlvdExJQjJ2cjA4Y3ZSamRGS1ZjRm9idkZJbUZ6Tmc0QUFBQUFBSHhERUpZQ0FEUWJ2T2R3M0xnWHNTak9laWgrbDZuUUZvR2ZBWTdqV2xwYUVKbjZhYUFQdENuUFFQOTE1ZjhxVEdHWUtDMld2MmUyOE01WmNkRnJqRjNaVEcwRUFBQUFBQURmQ0Y1WFY2Zm9OZ0FBZmg3aXQ4LzVBZXVJUmJ5ektYTmRnRUpiQkg0ZUhBNm5wcVpHMGEwQVRVS24wN1cxdFpzK3dhSzRxbFFRL0VlRFJncmoraDNGbndxYStMb0FBQUFBQUQ4SHZIMFA1c1pnUmJjQ2cyd3BBRUF6dzAzNjA3b05KaGJGK1M5RTZmY1UyaUx3ODFCVFU5UFYxVlZTVWxKMFEwQWpxYWlvNk9ycU5qMG1oV0VZcnFYSDNQQTNQbmh5YzdRTEFBQUFBQUFvREdSTEFRQ2FtZmg5THQ5bjhaZGxMWDJsYldFWUUwWmdnV1lqRm91NVhDNlh5eFVLaFNLUlNOSE5BZldpMCtrMEdvMU9weXNwS1Nrckt6ZXV4dmxYVkpVS0gwVUpzeDloMVdVWXV4S3I0OVMzSVdSTEFRQUFBQUFRdnA5c0tRaExBUUNhbnpEeW9QQitCTEZJdDVoUG43SldvUzBDQUFBQUFBQUFBUERkZ1VGOEFJRG1SLzkxRmFhbVNTd0tFOFBFcGU4VTJpSUFBQUFBQUFBQUFOOGRDRXNCQUZxQVNpdkd0UFZmRmtWQ2ZwaVhJdHNEQUFBQUFBQUFBT0Q3QTJFcEFFQ0xvQTJaZ25mbytXVzVJRjJVRnF2SUJnRUFBQUFBQUFBQStNNUFXQW9BMEZJWXM3ZVJGd1ZYRDJOY3R1S2FBd0FBQUFBQUFBRGcrd0poS1FCQVM4RU51OUpIV1g5WjVyQ0VNWUdLYkJBQUFBQUFBQUFBZ084SmhLVUFBQzJJYnJYeVg3WFBIMXdXRjJZcHRFVUFBQUFBQUFBQUFMNFhFSllDQUxRa1N1MXpEQk5jOE1iRVlzVTFDQUFBQUFBQUFBREE5d0xDVWdDQWxrV3BmUzcrOEZiNDRMSkNXd1FBQUFBQUFBQUE0THNBWVNrQVFJdWoxRDRYUmdkZ2xSOFYxeHdBQUFBQUFBQUFBTjhGQ0VzQkFGb2NidGlWYmpIL3l6S1B5enU3RXhPTEZOa21BQUFBQUFBQUFBQ0tCbUVwQU1DM1FMZGNnUnQyK2JKY2tDNjhjMWFSRFFJQUFBQUFBQUFBb0dnUWxnSUFmQk1NSm1QaGJvek9JRllJYndhTGk3SVYyaVlBQUFBQUFBQUFBSW9FWVNrQXdEZUM2M2VrVzYzNHNpd1M4cy91d1BoMWltd1RBQUFBQUFBQUFBREZnYkFVQU9EYm9ZK2RqM1hzODJXNXJFUVk1YWZJQmdFQUFBQUFBQUFBVUJ3SVN3RUF2aUVjVjFyb2dTbXBFQ3VFRHlMRnIxTVYyaVlBQUFBQUFBQUFBSW9CWVNrQXdMZWxiVUNmdG9HOGdoL2lqbkZZaW1zUUFBQUFBQUFBQUFERmdMQVVBT0Jib3crZmlYYzMrN0xNcmhKYzhGSmtnd0FBQUFBQUFBQUFLQUtFcFFBQUNzQ2M3NGFwYWhDTG9veGtZY3BWaGJZSUFBQUFBQUFBQU1DM0JtRXBBSUFpdE5KbTJMcVFWd2l2K1dKbHhZcHJFQUFBQUFBQUFBQ0FidzNDVWdBQXhhRDFIazBmT3UzTE1vL0xQN2tONDljcHNrMEFBQUFBQUFBQUFMNGhDRXNCQUJTRy92dG0zTEFMc1NqKzhGWnd6ZzBUaXhYYUtBQUFBQUFBQUFBQTN3aUVwUUFBaWtObk1PMzJZNnJxeEFwUlJwTHc1bkdGdGdrQUFBQUFBQUFBd0RjQ1lTa0FnRUxwdEdVdTNFMWVJYng5U3BSK1QzRU5BZ0FBQUFBQUFBRHdqVUJZQ2dDZ1lIaDNNL3JFcGVRMWd2Tzd4TVU1aW1zUkFBQUFBQUFBQUlCdkFjSlNBQURGbzA5YWhuY2Y4bVdaWDhjL3ZnbGpWeXF5VFFBQUFBQUFBQUFBV2hpRXBRQUEzd0VjWnk3Y2pXbTIrYkttdXB3Zi9BY21GQ2l5VlFBQUFBQUFBQUFBV2hLRXBRQUEzd2RWRGFiZFBveEdKMWFJMzJYeUwrNVJhSnNBQUFBQUFBQUFBTFFnQ0VzQkFMNFhlUHNlOUptTzVEWGl0RmhSWXFqaVdnUUFBQUFBQUFBQW9BVkJXQW9BOEIyaGovaU5OblE2ZVkwZ3lsLzA0bzdpV2dRQUFBQUFBQUFBb0tWQVdBb0E4SDFoV1A5QjZ6T0d2RVp3ZnBjNE4wMXhMUUlBQUFBQUFBQUEwQ0lnTEFVQStNN2dOTVlDRDh5NDE1YzFJaUgveEJaeGNZNGlXd1VBQUFBQUFBQUFvTGxCV0FvQThQMWhNSldXKzJDdGpiNnM0WEY1Z1E1WVdiRWlXd1VBQUFBQUFBQUFvRmxCV0FvQThGMVMwMVJhN1l1cGFSSXI4Rm9XNytoNmpQVlpvYzBDQUFBQUFBQUFBTkJzSUN3RkFCQVowUUFBSUFCSlJFRlVBUGhlNmJSbHJ2d0xZeXAvV1ZQNWlYZDBBMVpicmNoV0FRQUFBQUFBQUFCb0poQ1dBZ0I4di9EMnZ6QVhlV0U0L21WVjZUdCtrQlBHcjFOa3N3QUFBQUFBQUFBQU5BY0lTd0VBdm10NHorR01XWCtRMTRqZlpmSlBiY2RFUXNVMUNnQUFBQUFBQUFCQU00Q3dGQURnZTBjYk5vTStiaUY1amZoMXF1Q01LeVlVS0s1UkFBQUFBQUFBQUFDYUNzSlNBSUFmQUgzeWFwcnBlUElhVWZvOS92Rk5tSUNudUVZQkFBQUFBQUFBQUdnU0NFc0JBSDRNalBsdXRENWp5R3ZFYjU3d2owR2RLUUFBQUFBQUFBRDRVVUZZQ2dEd2c2RFJHWXM4YWYwbmtOZUozejdqQmRwalhMYmltZ1VBQUFBQUFBQUFvSkVnTEFVQStISFE2SXo1dS9DQmx2OWFXWkRPRDFpSGNWZ0theFVBQUFBQUFBQUFnRWFCc0JRQTRJZUM0OHk1TzJobTA4anJ4Q1Z2K0VmV1lqWGxpbXNXQUFBQUFBQUFBSUFHdyt2cW9Dd0xBT0RISTRnOEtMb2Y4YTlWdXUyVTFnVmdXbm9LYXhNQUFBQUFBQUFBZ0lhQWJDa0F3QStKOFpzVHpYenV2MWFWbC9EOFZtRVZIeFRXSmdBQUFBQUFBQUFBRFFGaEtRREFqNG94YlQxOW90Mi9WbFYrNVBtdEVwZStVMWliQUFBQUFBQUFBQURJRFFieEFRQitiS0s3SVlMclIvNjFTbFdEdVhRdmJ0SmZZVzBDQUFBQUFBQUFBQ0FIQ0VzQkFINTRvdnNSZ3NpRC8xcUYwNWl6dCtGRHBpaXNUUUFBQUFBQUFBQUF2Z2JDVWdDQW40SG94UjFCaURzbUZKQlgwb2IveHZqTkVhUFJGZGN1QUFBQUFBQUFBQUQxZ3JBVUFPQW5JWDZYeVF2YWhOZXl5Q3R4ay83TUpYc3dOVTNGdFFzQUFBQUFBQUFBZ0hRUWxnSUEvRVFxUC9IL2RxQ1dQTmRweTF4eEVOZnZxTEJXQVFBQUFBQUFBQUNRQnNKU0FJQ2ZTeDJIZjJxNytNMlRmNjFVVW1VdTNJMzNISzZ3VmdFQUFBQUFBQUFBa0FCaEtRREFUMGNzRWx6ekZ5VmQrTmRLSEdkTVdVTWJPMTloclFJQUFBQUFBQUFBOEc4UWxnSUEvSnpFajZQNUYvZGlZaEY1SlczZ0pNWnNaNHpCVkZ5N0FBQUFBQUFBQUFEOEQ0U2xBQUEvTGZIYjUvd1RXekF1bTd3U2IydkNYT0tOdGVtZ3VIWUJBQUFBQUFBQUFNQWdMQVVBK05sOUx1SUZPV0ZseGY5YXlWQmlURnRQR3psTFlhMENBQUFBQUFBQUFBQmhLUURBejQvTDVwL1lJbjc3bkxJYTd6cUl1Y0FkVTlkUlVMTUFBQUFBQUFBQTRMOE93bElBZ1A4QWtWQVlkMElZZjRaU2FrcXNxcW0wd0EzL1paamlXZ1lBQUFBQUFBQUEvMTBRbGdJQS9GZUkzMlh5ejdoaWxSOHA2Mm5EWmpCbU9HQk1aUVcxQ3dBQUFBQUFBQUQrb3lBc0JRRDRMNm5qOE1QL0ZEK0xvNjV2MDU2NWNEZHUxRjB4clFJQUFBQUFBQUNBL3lRSVN3RUEvbk5Fcis0S0xuaFRadWpEYUhUNnJ5dnBZK2RoT0UxaExRTUFBQUFBQUFDQS94SUlTd0VBL3BNcVAvTFB1WW4vZVVWWmpYZnV4NXpuaHVtMFZWQ3pBQUFBQUFBQUFPQS9CTUpTQUlEL0tyRkllT2VzOEdZd0poTCthejFUbVQ1cEdkM2NGcVBSRmRZMkFBQUFBQUFBQVBnUGdMRXFBSUQvS3B4R0g3K1k2WEFjMDIzM3IvWDhPbUYwQU45bmtmaGRwc0xhQmdBQW9PSDgvZjE3OXV5Wm5wNHVZNXVQSHovNitQaUlSQ0laMjhoUVZWWGw2K3ZMNS9NYjI4YW1tamh4NHRDaFE5RnROemUzaXhjdmZyT1hGb3ZGUGo0K3NiR3g4bXg4N05peFpjdVdTYjByTlRYVjNOeThxS2hJeHNOWHJGZ3hac3dZcVhlRmhvWXVYTGhRTEJiTDErcC9xYXVyaTR5TUpLOFJDQVNYTDE5dTlQN1FJUGZ2MzkrNWMrZTdkKy9rMmZqOSsvZm9SbEZSVVcxdGJTTmVqc1ZpWGI1OHVYR1BwU2d2THk4dkwyLzY4OGhESkJKSlRadGdzOW15MjFCVlZTWGozc3pNekpDUWtOemMzRVkzTENZbTV0R2pSNDE0WUhWMXRiKy9mMUpTRW9aaEpTVWxUNTgrbGZPQno1OC9wK3l1QVB5c0dJcHVBQUFBS0JKdTFGMXA4MWxCNUVIUjQyanlldkhIZi9pK0syaG0weGpUMW1HcUdvcHJJQUFBTkJXWHl4VUlCSEp1cktxcVNxZi9MMWMwTURDd2NXbjFEZzRPNU1WdDI3WWxKQ1NrcHFaU052dmxsMThHRGh3WUdocjYrdlZyT3AzZXRXdFg4cjAzYjk2VTNjOVVVbEthT1hNbWVRMmJ6UzR0TFpVZE0vTDM5ejk2OUdoMWRmV3VYYnNhOGovOWo0K1BUMEJBd1B2MzcvZnMyU043eThURVJEYWJMWHNic3RhdFd4UHhKaGs0SEE2SHcwRjkzY3VYTHg4NWNpUXpNOVBOelEzSGNmbGZxM0dFUXVHZVBYdHNiVzJ0ckt5K3V2SHIxNjlSUDF4UzY5YXRNek16RHgwNjVPUGpVOS9EYTJ0cjY0dW5QSC8rL01hTkcwRkJRU3RYcnBTOHQ2aW9TQ2dVU3E3WDFkWFYwTkM0Y2VQR2loVXJ5c3JLbGk5Zmp0WjdlWG41K2ZscGFtcE9tRERocS8rVW5LcXFxZ29MQzkrOWU1ZVhsL2Ztelp1TWpBd1ZGWlhvNk9qTXpNeUFnQUJMUzB0alkrTVRKMDdvNit0UG5UcTF2di9SMHRMeXhJa1R3NGNQSHpkdW5KbVoyZW5UcDRrdnBqekVZdkdhTld0dTNyenA3ZTB0OVkxcWtHblRwbWxyYTBkSFIzOTF5OERBd0k4ZnFWTWVTNldqbzJOdmJ5KzUvc0dEQjNQbnpqMSsvTGlscFNWNS9jNmRPNk9pb25KeWNxUStXM0Z4OGErLy9qcHg0a1F2THk4VkZSWEt2WFYxZFlzWEw4N1B6L2YyOXFZY1p3aGhZV0huenAwTEN3dFRWMWRIZTJCSlNVbVhMbDJJRGRhdVhUdGx5aFF6TXpPMHlHYXpQM3o0UU42Z1BtdzJlOWV1WGN1WEx4ODllclNQajgrWk0yZFdybHpwN096Y3FsVXJHWThTQ29XclY2OHVLaW9hTUdCQXAwNmR2dm9xQVB6UUlDd0ZBUGpQVTFKaHpIRVc5Umt0dU9DTmNWamtlMFNQb25qcGljeVpHL0dCbHZVL0hnQUF2bXVMRmkyNmMrZU9uQnVmT0hGaSt2VHA2SFpnWUNDTDlhK2pZblYxTlkxR0kzcFRIQTVIS0JScWFGQmo5NVN3VkdWbEpaSDZRY1pnTUZEb1llL2V2WEZ4Y1Z1MmJGbTNiaDJEOGIrelV3OFBqOWV2WDh0b3FxYW01c3laTTkrL2Y2K3NyS3lycTB1NVZ5d1dTdzFQYk4yNjljNmRPekV4TVJzMmJORFMwcUxjaStPNDdNNy85dTNiNzl5NUV4UVVOR3JVcUNsVHBzalkwdDNkWFRJMVF5UVNjYmxjWldWbHlWY1pOV3BVU0VpSWpDZWswTkRRaUk2T3RyR3g4ZmYzRndxRnUzZnZsdit4c2wyNmRFbHFSZzlLS2NySXlLZ3ZuR1JzYkd4all5TzV2clMwTkNNamc3eW1mLy8rVVZGUlU2ZE9KVWZUZXZmdXJhZW45OVhtdWJpNFJFVkZlWHQ3VDVzMnpkRFFrSEx2dUhIanBPYlU3Tm16WjhXS0ZUTm56b3lOalhWeGNlblNwWXVGaGNXZE8zZjgvUHlXTGwzYUxER3B5c3BLS3l1cjkrL2ZVOEtSQmdZR1BYcjA0SEs1Nkp2QzVYSzVYRzVRVU5DYk4yODJiOTY4YmRzMnlhZTZldlVxanVORGhnelIxZFhkdEdtVGk0dkwxcTFiRHh3NFVGRlJJUmxPYmRPbXpZNGRPeWdyZCs3Y2VmUG16UjQ5ZXBpWW1OeStmWnR5YjdkdTNUcDI3Q2o1dXRldVhlTnl1WkxycTZ1ckJRS0IxTlE4VFUxTmNwank3Tm16T1RrNXFxcXEwdDZoTDdoY3JwR1JrZFN3VkV4TURJL0hHelJva094bm9ORFMwaG8wYU5EcDA2ZlQwdEtDZzRNcDBTSS9QNy84L1B4aHc0WjVlSGlZbTV2Lzhzc3Zrcy9BWnJOVFVsS1dMMTkrL3Z4NU9wMXVaMmVYbFpWMTU4NGRkR3dSQ29Wc05odEZyTkRHdHJhMldWbFpTVWxKa2pzaEJRcVRvY1BSdm4zN3RMVzFmWDE5Yjk2OG1aaVlLQ015UmFmVHZiMjlaOCtlN2VMaWN2NzgrUWE5R3dEOGNDQXNCUUFBR0laaHRONmpsWnpEQlRHQm9vZVJHSGxvQUlmRkQvSEFIMTVsMnJwZ3JZMFUyVVFBQUdnc09wM3U3T3dzZTV1TWpJekxseStUMXp4Ly9weXlqYm01ZWJ0MjdVSkRROUhpOHVYTFg3eDQ4Zmp4NDhhMVNsMWRIV1UyQlFjSEJ3UUVlSHA2WHJseUpTZ29DS1V6T0RrNW9makN4NDhmLy9ycnJ5NWR1aEFaTG9peXNqS0dZVU9IRGgwNWNpVFJKRUprWktUc0pCR3BYZE91WGJ1bXBLUVFpLzcrL3BMNVluMzc5aTBzTEh6OCtIRjJkamJsTG10cmE2SzNMelVVK096WnM0a1RKMTY0Y0dIVXFGRXkyaVluWTJQamE5ZXV6Wnc1MDhMQ291blBSb2lNakV4T1RxN3Yzc3pNelA5ajc4N2pvZHIveDRHZm1iR1RuZXlGa2l5NWtTaHR0QkVxS3JUb2trcHBrZmFGZHRvM0xTcXB0QWhYSVV2cGhsSWlaQ2tSaVVna3NpOHpZMmJPNzQvMzUzZSs1elBEcEc3ci9ieWVmOXpIekRsbnpweHpacmpPcTlmeTVzMmJIbGVOR1RPbXg3QlVSa2JHb2tXTGVKZHpiVXdPaVhKaE1CaEUxWjZRa05DR0RSc3lNaktFaFlXSkdBcUZRa0hmaDlqWVdCYUxkZno0OFl5TWpJaUlDTFIyNHNTSnhLNE9Iejc4K3ZYcjV1Wm1kS1lXRmhZQkFRRzluZXdYa1phVzF0TFNHakJnZ0xxNnVvQ0F3SVVMRitiUG43OW56eDVKU1VtMEFRcExNWmxNRVJHUitQajRPWFBtSEQ1OCtPM2J0NEdCZ1VKQ1FzUisyR3oyclZ1M3BrMmJwcWlvaUdHWXA2Zm55NWN2TDErK1BIejRjRXRMUzY2dk9vZkQwZFRVNUFwTDdkdTNMeWdvQ01Pd1Y2OWV1Ymk0OEI3cXpwMDdWNjVjeWJ0OHg0NGRuejU5NGwyT3dzZnIxNi9uWFRWbzBDQ3U3TGxSbzBiZHZuMmIvN1dhTzNjdTc0OFBpaWJmdVhQSDB0SlNYbDZlL3g2NFNFaElYTHAwNmRpeFkvNysvaTR1TGhrWkdVU0FPeVVsNWVEQmc0c1dMZHF4WThlRUNSUGMzZDNqNCtONUE5a2VIaDdQbnorL2Z2MzZ0bTNiOXUvZnYzYnRXanM3dTJYTGxvV0hoMU9wMUxkdjMrSTRycVNraE9vckZ5NWNXRkJRY09qUW9jL0dwREFNRXhNVFE1ODdpc1g3K2ZsWldWbVZsNWVqbUZSWldSbWZORFJaV1ZsUlVkRVRKMDcwdUhicTFLbTZ1cnBmZEtFQStEVkJXQW9BQVA0L0VYRUJ4M1g0U0R0V2hEOWUrMTkvYytNVkJjeUQ4NmlqWndsTWRzUEVKSC9lSVlML3dIR2N4V0p4L3IrZmZUamdmd3VWU2hVUUVCQVFFUGdCWlZQZkNvMUc0OHBnNG5YcjFpMnVzQlJLQ2lBMzhVRS9jZTN0N2VncGk4WENjWng0aWhBSkJURXhNZWhPcktxcWlraTFFQkVSSVVJUDR1TGlLS3hBcFZKWHJseHBibTUrK3ZScGRPT0hZZGlzV2JQUWd6VnIxcUJvd3RpeFl6RU1lLzc4K2JCaHcvcDQ0bnYyN0ZGVlZVWFpHVUZCUVk2T2pqMG1pU0JuenB4QjBRckMwYU5IVzF0YnFkUWVtckdlT1hPRy9CVEhjUnpIVFV4TTBQNU5UVTByS2lwNmV5T3Uya09Dckt3c3FsRTZmLzU4ZlgxOWo5czBORFF3R0F4L2YzOWl5WlFwVXpJeU1qSXlNdEFlbGk5ZjN0djc5bEZ2U1Zzc0ZrdEpTUW5sWi9YMjJzYkd4cHMzYjZLQUNNb0p3akRNMk5nNFBEd2N3N0RjM0Z4alkyUHk5aHdPSnlNanc4TENBc013UGgrcm9hRWhidzRVK2V1cW9LQlFYRnlNWWRqUW9VTlJDbytZbUppaG9TRjUrN0t5TXZSVElDd3NmT0hDaFFzWExxQ0FDL280UER3OEhCMGQrM0I1K0NFdTNZc1hMeTVjdUNBckswdkVwTkFYSHVVWW9rckdtSmlZK2ZQbng4Ykd1cnU3aytzMzQrUGozNzkvSHhnWWlHSVpiVzF0dTNmdm5qQmh3dlRwMHdVRUJENSsvRWgrUndzTEMvUlRobkE0bkczYnRnVUhCNXVabVIwNGNJQXJLYSsxdGRYTnpZM0paRTZaTXFYSDQ4L0x5K3R4dVlXRlJSK0wrTkFKb3MrQ0Q2NWZHb1RrNU9SMzc5N3QyN2V2c0xDUXF4cTNvYUdCeFdMeEhxR0tpa3IvL3YzUll4OGZIMDFOVFdWbFpTSW05ZXJWcXlWTGx1anI2Ky9jdVZOTVRDd29LR2pHakJrdUxpNjNidDBpZmxNUjl1L2ZuNXViR3hJU01uZnVYRk5UMDNYcjFoMDhlREE0T05qVDB4TUYzOUczS3lBZ29MaTRPRFEwMU1iR2huaHRVbExTa2lWTCtKeHllSGc0VjZPb2JkdTJUWjA2MWQ3ZW5uK3FZMHhNVEV4TVRJK3JsSldWSVN3Ri9oMGdMQVVBQVArRm9qWkVjTzFsenVPL1dIZUNNU2Fwc1FXYnhYa1V3Y3hKRUppNGtEckdDUk1RL0psSCtUK3NzN096cTZ1cng5b2NBSDRrbEoyQi9PeGorWTZHRGgySzdxSUp4Y1hGWEkxT3VKNDJORFNnQjJ2WHJpWFhBSHA1ZWFHNENSR1c2dGV2SC9rZVcxOWZmOXUyYmRuWjJYUTZuYmpmeTgzTnZYNzl1b3VMQzRwSmhZYUdybHUzTGl3c3JMZjdhaTRUSmt4QWQ1SXJWcXdvTEN4Y3MyWk5iL2s0S016QkZaWkNMY1o1VTdGNGhZV0ZjVlVrR1JrWmJkbXloV3V6OHZMeXJWdTM3dGl4QXgwVldXQmdJSkUvOHRkZmYvVld3TmpWMVlYaitMbHo1M3BjTzNEZ3dIOGVsa0xxNnVwZXZIaEJYb0lDbExXMXRieEZZV1ptWmlnVnFLNnVqbnpXNkhGNGVQaWtTWk9lUEhseThPREJQWHYya0kvd3hJa1RKMCtlMU5EUWNIZDNSOEcrL2Z2M296QWloOFBSME5EQU1NelgxOWZSMGJHM1FBYUMzajBqSStQZHUzY29BdFhaMlVrVW5lRTRucCtmcjZpb1NBU0o2dXZyOC9QelI0d1lRVVEwZnNBUE1qcEk0Z2RLVWxMeXI3Lyt5cy9QNStvcGR1N2NPV2xwYWRUeFBUNCtmdW5TcGVmUG4rOUx5S3k5dlgzRmloVUpDUW1qUm8yNmNlTUdWOWlGeldiUG16ZXZ1Ym41cjcvKzB0SFI2VzBuZCs3Y2FXdHI0MXJZV3hHZmpJek01TW1UdVJibTUrZWpuMWIrMU5YVmVSZGV2bnhaUTBOanlwUXArdnI2UFVabWVkL096OCtQSEhNbngzeXpzN1BuejUvZnIxKy9HemR1b0pTbEVTTkduRDE3ZHRHaVJRNE9EcUdob1NvcS96WDBSbFJVTkRnNHVLNnV6c2pJQ01Pd2RldldpWXFLTGxpd0FEWGF4ekRzM3IxN0kwZU8zTDkvdjRlSHh4OS8vRUYrTFp2Tjd1enNuRGh4WW85OW9LNWV2YXFpb2tMTzJrUDA5ZlZ0YlczZnZuMzd1YXYxbjdmZ2lqUHlkdEVDNERjRllTa0FBT0JCb1ZMSE9nc1pUV1JGSCtXOGVQaGZxN3JhV2ZGbnNNYzNCYVo1VW9kUHdYNmZYSWwvQVRhYjNkTFMwdmZPelFCOFZ6aU9veDR4QWdJQ1VsSlNYOVNOK1BkaWEydUxRZ1lZaG0zWXNFRldWcGFJT3h3N2R1ek5temRFN2t4NGVIaFVWQlR4d3B5Y0hCVElXTDkrZlhKeU1rcHo0SEE0MWRYVk5UVTF0YlcxalkyTnFCem0vZnYzMWRYVlJQVlEvLzc5VVZpcXZiMTk1Y3FWL2Z2M0o3SUpuSnljQWdNRHQyelpNbmJzV1A3OWE2U2xwWTJNakZDc1lkdTJiYWllYTlXcVZhdFdyZXB4K3l0WHJnd1lNT0FiaHJ6bDVPVEdqQmxETHVWVFVGQXdOVFhGTUd6NDhPSGk0dUxrZmx2anhvMExEdzhud2xKLy8vMTNiN3Uxc0xCb2JXM2xDaGg5RCtucDZUMVdRVDU4K1BEaHc0ZGNDMU5UVTFGcTBwQWhROUE5OXJadDIrN2N1WU9HanFGUGF2VG8wZmIyOWp0MzdqUXlNaG85ZWpUS1pEbDQ4T0Q0OGVOZFhWM1Jma3hNVEZDSUlTb3FxcUdoWWRteVplaHk5YkZwOTVVclYxQkdENTFPeDNHY0tEckRjZnpXclZ2cTZ1cEVoREV4TVhIaHdvVyt2cjdmcEpvU0lUZmtSdkhXN094c2NoOHVGR2RKVEV6a3luaEtUMDlYVWxLYVAzOCsrdWl6c3JJVUZCUytOQm16ckt4c3dZSUZaV1ZsTmpZMjU4NmRRMUVZTWg4Zm4rVGs1RE5uenZBLzVYMzc5dkZHU1hvcjRoczJiQmh2bkdqWXNHRjhtdGtqdnI2K05UVTFYQXRMUzB1VGtwSW1UWnBFcFZMUG56OVAxTStXbHBadTM3NWRUVTJ0c2JHUnhXSXRXclJvd29RSnhLc0dEUnBFcDlPWExWdTJlUEZpOHFuRnhNU3NYTGxTWGw0K0tpcUt5TUZFN2R1UEh6L3U0K016YWRLa1U2ZE9XVmxaa1k5QlYxZVh5RCtpMFdqbzE4V0ZDeGZTMDlPSERoMTYvZnIxMk5oWUh4K2YzaEtqNXMrZjMyUGdPekV4VVZ0Yis4Q0JBejIraWh4QTdPcnFXcng0c2JXMU5mRkRnZXphdGV2cDA2ZVhMbDBpQXFrQS9KdEFXQW9BQUhvaEtTL3dad0JlOHJRN2NqL1c4bDkvUVdMTmRheXczWlFITndRYzExRUdHdmE2Qi9EdDBPbDBydGJMQVB3aVdDeldwMCtmcEtTay9xMXBVNnFxcXNSTm9KaVltS3lzTFBIMDJyVnJOVFUxeE5QMDlIVHlDNG51TGVqS3lNbkpvZXdBcmtGZGVYbDU2dXJxNDhlUFYxTlRVMWRYVjFOVFEzVndqWTJObnA2ZXBhV2xrWkdSa3BLU2RYVjE5ZlgxSHo5K0hETm16UFhyMTQ4ZE84YS9XNWFWbFpXVmxSV0x4Zkx4OGJsNjlTb0s2S0E3ZjdKWHIxNEZCZ1pLU1VscGFHanMyclhySDErdC85RFIwVkZWVlcxcmF5UGZuNXVibTgrZVBSczlUa2hJU0UxTkpWWVpHQmlvcTZ0enBWQmR2MzQ5THkvdjBLRkRYQkdLVDU4KzFkYldrcHZhZlBqd0lUZzRlT1BHamQvOFN4Z1dGc2EvK2ZSZmYvM2w2K3RMUEtWU3FlZ2VHMVZSU1VoSWNEaWNwcVltdE5iWDE1ZEtwU29xS243NjlJbk5aaTlkdWxSUlVmSGd3WU5vNUNLTlJqTXpNME9wUTNsNWVTd1dhOTI2ZGNTZVQ1NDgrZjc5ZTVSTFJVaE5UWTJJaUZpMGFCR2FqNFlhS3FGWXFyUzBOTkVvV2xGUmNmZnUzZnhyclA2NW16ZHZ4c2ZIazVka1ptYVNXNVVoZi8vOU4yL1kwY2pJYVA3OCtSd09aKy9ldlYvMzdqSXlNc0xDd2x1M2JpMG9LRUJaWmozeTh2SkNlWXNJYnordnRMUTAzbGQ5VVJHZmhJVEU4T0hEK1c4aktTbkpHNWJhdDI4ZlVUSk16cmRLU1VtUmtwSWFQMzc4blR0M0RBd015c3ZMdWE3U3ExZXZzckt5RWhJU1ZxMWF0WFhyMW82T2ppMWJ0a1JHUmc0YU5DZ3FLa3BOVFkzcmplYlBueThuSjdkMDZWSW5KeWM3T3p0dmIyK2l2Rzdnd0lIa1BtZ3RMUzM3OXUyN2NPR0N0cloyUWtKQ2RYWDErdlhyZCs3Y0dSb2F1bmZ2WHE1WmdmeXZDVGtIRGRYODhsWUhkM1oyTGxpd0lDMHRUVkZSa1Nzc3BhMnRIUlFVTkhIaXhDdFhybkJWd2dMd0x3QmhLUUFBNEljeXhFeG9jemo3VVNRNzVTcEcvNi9aT25qTjYrNVR5eWhEUnduWXJhVDBoOW05M3hHRHdZQ1lGUGpGdGJTMFNFcEsvaXRMS3REd09QUVl4M0h5VXc2SGc3TEcwTk8rcEJxdFdMR2l1N3RiUlVWRlZWWDErdlhyRVJFUitmbjVSSzVaZFhWMS8vNzlCUVVGVWJ3ak5UV1ZScU10WDc2OHNiR1IzT0lLTlNOM2NuTHFiZFk3OHVIRGgyWExscVducHdjRUJKU1ZsVjI4ZUhITW1ESHIxNjhub2p4UlVWR1hMMTlXVUZDNGZ2MjZscGJXVjEyZW5xR0FDSXZGT252MkxMRlFURXlNU0pQeDhQQndkblltVmlrcEtlM1lzWU5ySjQ4ZVBZcUtpbUt4V01lT0hTTkhwcGhNNXVIRGg0bUFWME5EZzRPRHcrdlhyK1hsNWI5VkJSOUJVRkNRZjZpTGFPTFRtM2Z2M25FRnRtSmpZOGxQaVJJMmZYMTkzandzd3RPblQ5UFMwdmJ1M1V0K3g5VFUxS2lvS0tJTkdlSDkrL2NHQmdaY0M5dmIyNGxXM00rZlAwZWRqSWlaZzliVzFyeHRzTC9JMmJObmlYemVvcUtpYWRPbUxWKytmTk9tVGNRR0RBWmp5SkFocnE2dXZMMkUwSTlBU0VqSXk1Y3ZlUk9kK2tKT1RpNDVPVmxBUU1ETnpZMUdvL0hPNXVOU1VsTENWWjE2OCtaTnJvcGRRa3RMQzVQSlJPRmRYakl5TW5aMmRzVFRqSXdNUG5FeEJFM2lJeS9KeWNtSmk0dmozWkxKWkVaRlJkblkyS0RQM2NiR3h0Zlh0NzYrbmp5MFVWZFhOems1MmQzZFBUQXdNRE16YytiTW1aR1JrZE9tVFRNMU5VVjVlVDBLRHcvMzlmVWROR2hRZFhYMTVjdVhVYWJTcUZHakZpMWF4T0Z3c3JPelkySml3c1BEMjlyYVJvNGNHUm9hS2lrcHFhZW5sNUNRRUJvYXVuUG56dm56NTArZVBQbllzV1BrVkN3Nm5jNVZiU29tSmthbFVxV2twSWpnTEtyTjNMdDNMOUV2RDJscmE1cy9mLzZUSjA4V0xWckVtMWUxWU1FQ0RRME5OemMzZTN2N3dNQkEzdTg4QUw4MUNFc0JBTURuQ0FyVHJGeHA1ak5ZOTBJNFQ2SXh6bi9kZCtIRkdkMnZNcW5EckdoVDNDbjlOWC9lVWY2YjhXOHBBc0F2QXZYR0prL1UrbmNnbWtNalJVVkZYTmtIdk1rSWZKQXpOVkNYN3VibVpwUkkxZHJhT212V0xDVWxwZWpvYUNxVjZ1enNIQnNiS3lzcnE2U2twS1NrSkNRa2hQcjdLaWtwbFpXVjJkdmJuejkvL3VEQmc3MjkwYWRQbnl3dExUczdPeTlkdW1Sblo0Zmp1SkNRMElFREIxSlRVd01DQWhnTXhyNTkreDQvZmp4dTNMaVRKMDl5M1NGL0svWDE5ZVJ1TWhNblRpVDZUL243KzVPbmxhV2twUENHMkU2ZE90WGMzSHp0MmpVSkNRbXU5SkJyMTY2NXVia1pHaHJXMXRZNk9UbTlmdjNheDhmbm04ZWtlSWZsZlNrT2gxTlhWOGMxM3Y3WnMyZkd4c2E4Uldyazd1QmtIUjBkNHVMaVk4ZU92WHYzYmtGQkFUbklsWjJkTFNnb1NBNDlEQjA2dEtPam83T3pNelEwbEFpN29Na1lUVTFObXpkdlJrdFFDUFg4K2ZORVNOVEF3T0FmaHFYSVVXbFV0eWdnSUVDdXo1S1FrQkFYRjYrdnJ5Y1c1dWJtYnQrKy9lalJvem82T3UvZnYvZjM5eDgvZmp5TlJ2dTZJazBpWUVlajBiZ0c3YUVHNnVUMlo0bUppVnhocWVQSGozTmxNcEl4bWN6ZU9uTVBIanlZSEpZYU9IRGdaNHN1TDErK1RBNkJkWGQzKy9qNERCbzBpSGVHU1ZSVVZHTmo0NHdaTSs3ZXZZdGFSL242K2w2NWNvV2NTWWVhZjkrK2ZYdlRwazNOemMxTGxpelIwOU1iTTJaTVhsNGV1Ujg4RnlNam82U2tKQnFOUnFWUzdlM3RVVklZV3RYYzNMeHk1Y3FLaWdwRlJjWHQyN2N2WExpd3ViblozTng4K2ZMbGYvNzVwNXViMjhTSkUzMThmQ29xS29ndkxUcHk4dTgzSkNrcHljVEVSRjVldnF5c2pGaDQrdlRwTjIvZW9FbUxTRmxabWF1cjYrdlhyejA5UFcxc2JNckt5Z1lQSGt6ZVQwcEtDb29rTGw2ODJOUFRzN0t5Y3UzYXRmd3ZNZ0MvRVFoTEFRQkEzNGhKQ3N6MHdjYTdzT0xQY0FyK2UrdzNqbk1La2prRnlSUTlDNEhKN2hSMTdrYTI0Si9vNk9pQUJ1ZmdkOUhlM3Y0UDcyeS9FemFiM2R1SWNjTExseTk3WEc1alkvUG5uMytpeDVHUmthS2lvdE9tVGV1eGwxWmtaQ1R2TEQvaUFLNWV2WnFmbjE5Y1hKeVltSWdXb2lZcHRiVzFjbkp5T0k2dldMSGl6WnMzcTFhdFFyVXQwdExTeEphb3daQ0tpZ29xSTFKUVVJaU1qQ1QzbCtFbEp5ZTNaODhlSXlNamRIZEhvVkQyN3QycnA2Zm43ZTA5YWRJa2RBOS84T0JCZDNkM1BrMThtRXhtY25MeVoxTS9VR0lVNzBKbFpXVWlHUWRwYVdtNWZ2MjZucDdlcVZPbitNeXpRd1FFQkVKQ1FteHRiYytlUFR0bHloVFVBeHZETUNrcEtVRkJRUzh2cnpObnpyaTZ1dGJVMU96YnQrODdWYWp0M2J1WC82aXY1T1Jrb25TTzBOWFYxZERRME5yYXFxZW5KeUFnVUZoWVNLekt6TXc4ZXZTb2o0L1B0bTNiZXRzbm04M3U3dTV1YVdsWnUzWnRWbFpXWTJOalVWRVJhc3VWa1pGQmhLWG9kSHBCUWNHSUVTUFFoRHNrSUNEZytmUG5KMCtlWEx0MkxkRjhlc1dLRmFqSE52RnhvTjVTRVJFUjM3QzNGSi9US1M4dnI2MnRIVGR1bkpxYTJ2djM3OUh5VDU4K0xWcTBxSzZ1RGcwWnpNakk2Tzd1UG5qd0lHK24vSDhPOVZiajZzclA1ZEdqUjkva3ZaU1ZsVC83YlV4SlNTRTZxYUVFdXVMaTRyaTRPSzcyVlNneFVFZEhaOUtrU1Nnc3BhQ2dZRzF0ZmVyVUtYZDNkNjVmdGtKQ1FzZU9IV094V0JRS0JYMnN3NGNQLzJ3NVlZOWtaV1hQbno5ZlZWVTFiZG8wbEx6WjJ0cGFWbGJXMGZHZnJIbDFkWFhVL294SWJVUC9malozN2x3aXZweVJrWEgvL24yMGdhcXFhbk56YzJkbnA1aVlXRVpHUms1T2pxMnQ3WkFoUTlDV2QrN2M4Zkx5YW05djM3MTc5K3pac3cwTkRhMnNyTGlDaGdjUEhzelB6OC9LeW9xUGo1ODllM1pBUUVCOWZmMitmZnUrNHV3QStBVkJXQW9BQUw2RWpMS0E2eDU4d3J6dVcwZXdkOXp6ai9HaTlPNmlkSXEyc2NCa044b2dmczA0UUIvaE9ONWJUUUVBdnlBV2k4VmdNSDdCSmxOc05wdi9EUExldkhqeFFraElDS1YrRkJZV3hzWEZtWmlZV0ZsWm9WczFMbVBHakNIU2x4b2FHaTVkdWxSYVdscFVWRlJXVnNabXMzMThmQVFGQmNudGs5QW9ycXFxS24xOS9ZMGJOOTY1YzJmMTZ0Vm83dFZuY1RVcTd0SHMyYk54SEsrb3FDZ3NMTXdQSStjaUFBQWdBRWxFUVZUS3lucnk1RWxCUVFHR1lhTkdqZXJxNnNyUHo5K3laVXRFUklTK3ZyNk9qbzZ5c3JLaW9xS1ltSmk0dURpNnNlenU3cWJUNlRvNk9uM3BJRk5jWEV6TXA5dTFhMWRJU0VoZnpvTFhuRGx6eU8yb3hNWEZyMSsvL3V6Wk14U1R5czNOUlhmQ2UvZnU5ZkR3c0xLeWtwQ1F1SDc5T20vYjZXL2xqei8rTURjMzU3TUJtbnhIeU12TDI3OS8vK1BIanhrTUJvVkNNVEl5c3JhMkp1Zis3Tml4UTFoWWVPellzYndKUVpLU2tnOGZQcng2OVdweGNUR3FETDE5Ky9hSUVTTlF2ZEt3WWNORVJVVXpNek9KUEtDY25Cd21remwrL0hqeVRsQTlvNUNRMEtwVnE0aW0rRUpDUXFnait3L0FaclBmdm4yTFdrb2xKaWFtcHFhV2xwWXltY3hCZ3dabFptWU9HalFvSlNXRnpXWXpHQXgzZC9mcTZ1clRwMCtqSzJ4dGJlM3I2NnV0cmYxampyTTNOMi9lM0xselp4ODNQbjc4T085MHVkcmFXbkx0YW84cUt5dkpUOGVORytmaDRURnExQ2l1elM1ZnZseFZWWFhtekJseTdOakx5eXNoSWVIdzRjTUJBUUc4ZS81c1ZXa2Z0YmEycHFhbUVvMjNVRUJLV2xxYTJDQWtKS1NxcW1yNzl1MG9Sby9DVWdzV0xDQ0tVdGxzOXYzNzk5R1hFUDJ1cTZpbzBOUFQyN3QzTDFlVjVjV0xGM0VjRHdzTFF6L0ljK2JNQ1E4UFQwOVBKN0szN3Q2OW01T1RnK3I0VUhOOUJ3Y0hybEdBQVB6V0lDd0ZBQUJmaktJK1ZNajdBbDcwbUJWM0dxK3Y0bHFMdjhudGZwT0xxUThWbk94RzBmdnUvd3o3Nzhaa01ya2F5Z0R3aTZQVDZiOWdXRXBJU0lpWUVkYWJ1TGc0OHBRNmIyOXZybFl2ZERxOXU3dTdvS0NBK0VmKzNsaFpXZTNmdi8vQWdRTVVDbVhJa0NGS1Nrb05EUTEzN3R6UjFkVWxGem1pNkU5UlVkSGR1M2ZEd3NKY1hGekl0MnBoWVdIa2ZJcm01bVlXaTdWOSszWml5ZVRKazN1YlE1K1VsSFR0MnJWMzc5NjllZk1HRFJFVEV4TWJQWHEwdjcrL3JhMHRxam9zS3l0TFNrcDYvUGh4Zkh3OFNsZEIxcXhaZzNwNG94YkY0OGVQNSszNnhDc3JLMHRWVlJVVkE4NmFOYXUzSEkxVHAwNlZsNWNmUFhxMHQvMmcyMWN5dE51OHZMeURCdytpVnRuS3lzb3pac3lJaTR1TGlZbHhjbkw2ZmpFcEZOcmpiY3hNeHBVbVZsdGIrL0Rody9Ianh6YzFOYjE5K3pZaUl1TEZpeGVXbHBaY3IzSjBkT1RkbFoyZG5ZbUpTVU5EZzcyOWZYNStQcFBKek1uSkllSVJBZ0lDaG9hR3o1NDlJN1pIUmFCY1lTazBnazFQVDQvOG1acWFtdktmMi9oTm5EOS9QalEwdEx5OHZMdTdHeTE1OSs2ZGpvNk9vNk9qdnI0Kytrb01HellzSVNFaE56ZlgzOS8veVpNbkd6WnNJRnFNU1VoSWZJOHlURUlmcDRWMmRuYlcxdGF1V2JPRy84UzM4dkx5NE9CZ1lsZ2VXV1ZsSlovcVdxU2pvME5GUllWNHFxaW95SnY0VTFGUkVSQVFvS1dseGZWdE1UTXpzN0t5Q2c0T25qeDVNdGRYeTgvUHI2dXJ5OC9QVDBwS2F2bnk1Wi90MFg3MjdObHAwNmIxdUNvL1AvL2F0V3REaGd4Qkh3cktzeU4rRnRMUzByWnUzYXFscGVYajQ0TmlWYWh0UDZwSFJ0QS9xcUdDVFQwOVBSUzh6c3JLZXZyMHFhZW5KN2xvOStMRmk3VzF0VG82T3VqcGxpMWJZbU5qTjI3Y21KU1VKQ0VoMGRuWjZlZm5KeUVoUWFUUktTa3BQWGp3NEJmOEh3MEFYdzNDVWdBQThKVW9lbU1FaDQ3bTVOMW5wMXpGUDVSenIzNVgzSDF4RTBWQmd6Wm1OdFhFR2hNUjcza3ZnQzgrWFNFQStEWDFXTXoxYzUwN2Q2Njd1MXRDUXFLeHNYSDkrdlUrUGo1RTVraHJhK3VLRlN2V3JGbGpZbUxpNE9CZ1pXVkZwQVBZMk5pUXU0QkhSVVVWRnhkN2VYbVI3N3N3REt1cnF6dC8vcnlhbXBxN3V6dXhVRk5UVTE1ZVBpNHV6dERRVUVKQ1l0bXlaWW1KaWNPR0RlTTZNRlZWVlhsNSthTkhqektaek9YTGwrL2V2WnVjRTNILy9uMVV0b013bWN5MnRqWnlseXRGUmNYZXdsSkdSa1k3ZHV4UVUxTXpOemZYMDlNYlBuejQwS0ZEdWRJb0JnMGFOR2pRSUZUZVZWZFhWMXBhK3Y3OSs0OGZQeTVldkJodFVGMWRqV0VZK2VhWmo1RWpSNkpoY0toTGtZR0JRWGQzTjI4QjhwNDllMHhOVGFkTW1jSzdoOTRhazZGaGZQZnUzUk1VRkZ5NGNDSEt0VUdUNmFxcnEwTkNRdVRrNURadTNOaVhnL3dLSzFhczRKKy9rNTZlVG00ZFpXRmhVVlJVSkNzcnUyN2R1cmR2MzZMcmpHWU92bnYzYnRHaVJWT21UTm13WVFQYW1NVml6WjgvWDBGQkFkVXpTa3BLcXFtcG9kam9nZ1VMU2twS3VPb3IvL2pqajZ5c3JPcnFhaFJZZlBUb2theXNMRmMvOVl5TURCU0JOVEl5SWkrM3RyYmV0bTNicDArZjBOUGk0bUtVQUVoc0lDa3B5ZnNWL1NKVUt2WGp4NC9tNXVhR2hvYjkrdlU3Y09DQXA2Y25WMHdUcGRMTW56Ky9zYkZ4NjlhdFA2dzlVRnRiV3grL3ljaXNXYlBJaVkzTGx5L3YxNjhmT2RqMCtQSGo0T0RnSGw5cmJtNU83cHZXbzdsejU1S0R6dVNJRDhKbXM3Mjh2RG82T2s2Y09NR2JBT1h2N3o5dTNEaFBUOC9rNUdSeUpEY3VMcTZ0clExbFVYVjFkZkgyMkNMVTFOU0Vob2J5K1hXOWN1WEsrUGg0ZjM5L2EydHJUVTNOa3BJU2xMN240dUtTa1pIaDZ1cXFxS2dZRVJGQi9NSkUzenB5STNZMHFnVTFuMEpmcmRqWTJQVDBkQTBORGE0cG92MzY5ZXZYcngveFZGVlZkZHUyYmI2K3ZzdVdMYnQ2OWVybXpac3JLaXFPSERsQ0RoUkNUQXI4eTBCWUNnQUEvZ0VLbFdvOGhXbzhoZlB5RWZ0K0tNNWIxbGRmeFlvK2lpV2VwWTZ3RVJnN0I1UG4vbWR3d0IveGI4NEEvQzdZYkRhTzQzemFGZjE0TWpJeXFNYkUyZGs1THkrdnU3dWJtS2oxNE1HRHUzZnZwcWFtbmpselp2cjA2ZVNlemRiVzF0YlcxdWh4UmthR3Y3Ly93b1VMZCsvZVRkNHpnOEdZTVdNR2hVSTVmZm8wVVc5QzRDM0o0WUlLblpoTTVwWXRXN2dhR0tNTUF2SlRjbStwejFKU1VrSTdSNEdBMnRyYXo3N0V4OGZIeDhlSHZBUlZtUkg5aWI3VXFsV3JvcUtpZUpkWFZGVDAyQ1RleU1nb09UbVp2Q1ExTmZYVXFWTVBIejRVRWhMeThQQll2WHExcXFxcWhZVUZ1dDBWRlJVTkN3dXp0YlU5ZVBCZ1dWblowYU5IeWQyMXZ4VkxTMHYrUlh3TUJvTWNscEtTa3VMYVFGUlUxTkRRa0U2bnIxNjlXa3BLNnNTSkUrZ0xpZEtMUG43OGVPTEVpVDVXMktITjh2UHoxZFRVT2pzN3M3T3paOHlZd1JYT09IVG9FSVZDd1hGODc5NjlSRGtWaWdMNCsvdVRBNTBZaHFHME9NVE16S3lQMzY3ZXVMdTdFekhORnk5ZThBNVRJMHJNR2hzYkR4dzQ0T0hoZ1JiZXZYdlh6TXlNdUN6ZlhFdEx5NGNQSDdTMXRUa2NEdi9jdDk3azV1WnFhdkliNnBLWm1ZbnlpZHJhMnRoc2RtUmtKUDhkMXRiV2RuUjBvTTAwTkRSNHYyTWJObXpJenM3MjlQVDg0NDgvbXB1YjBkOERPSTZqeDRxS2luNStmdHUzYjdlM3Q0K0lpRUQ1bXlVbEpkWFYxYzdPemtSNFYwSkNndmNYQzVLZG5SMGFHdHJiNGVFNFRxUFI5dS9mYjIxdGpSby9wYVNrWUJoMjc5NjlWNjllUlVWRlNVcEt4c1RFa0x2T3ZYcjFhdURBZ2VUdmYyTmpvNGlJQ0RvWWVYbjVZY09HM2JsemgwYWpYYjkrSFhWRHE2K3ZsNVdWN1RHTHpkUFQ4OUdqUjNmdjNwMDZkV3B1YnU3TW1UT0pCbjhBL0N0QldBb0FBTDRCcXY1WXF2NVl2RFNiZGY4eVhwN1B2WnJSeVVtL3lVeS9TUms4Z2pabURsVnZORWI1bXI4TC93ZEJzM1B3TytKd09IMnNsL2xoR0F5R3E2dHJYbDdlaUJFanpwMDdSeXlmUG4zNjVjdVhseTVkdW1qUm9tM2J0bkhGWlFqSGp4L25jRGh4Y1hFZEhSMVRwa3l4c3JLU2taRjUvLzc5MHFWTGMzSnlkdXpZd1J1VDRxK2xwV1hQbmoyWEwxOUdOOG5rcXNDblQ1K0doSVJzMnJTcGowMTJ4TVhGeWRFMFhwMmRuUVlHQm01dWJyMXQwTjNkN2UzdHpadWJtWitmajlLZytuSVlQWktVbEF3TEMwT1BBd01EaTRxS2lKNDdtemR2RmhZVzNyVnJGM3BLSkJDaDcwOTBkUFRKa3ljTEN3c0ZCUVVYTFZxMFpzMmFIbE5kWkdWbEV4TVQzZDNkYjkyNjllelpzeU5Iam5DMWdTOHVMcjUzNzU2cHFTbDVWdDBYbVRkdkh2OW1QVDJXY2ZHcXFhblIwdEo2OWVxVnJhM3QzTGx6WjgrZW5abVo2ZWZuTjNmdTNMNFhJUm9ZR0tBUWlaMmRYWHA2ZW5kM045ZHJZMk5qMDlMU25KeWNJaU1qTlRVMWlWSktsSXB5NU1nUjRvS25wYVZ0MkxBaEtDakkyTmdZTGVHcTh2dUtTOGYvcDU3QllCdzRjQURsaFZFb0ZQSW50V2JObWhFalJseTdkcTJQYi9TbElpTWpPUnpPbzBlUHhvd1pzMm5UcHVuVHAxTW9GR0ZoWVdWbDViN1VOckpZckpxYUdxTGpmbzh1WExnUUV4TkRQT1VkU05janRObk1tVE81d2xJN2R1eTRjdVdLbVptWm41L2ZwazJieUhGUFZQc21LU2xaWGw1ZVZGUVVIaDd1Nk9pWW01c3JMQ3lNbXJ1aG1Yci9CSjFPWDdwMDZhVkxsMHhNVERJek03VzF0UXNMQ3pNeU11YlBuLy9nd1lQTm16ZEhSVVd0VzdlTy9DUFowTkJRWEZ3OFk4WU04bjVldlhxbHJLeU1Iak9aVFBRbFhMWnNHUkd2UDNUb1VGeGNYRUZCQVcrYUpJVkNPWFRvME9QSGozTnpjeVVsSmZmdjMvOFBUd3FBWHh5RXBRQUE0SnVoNkpnSzZwaGlWUys3a3k3aUpabThHK0N2YzFpdmN6QVpKUUVMUjZyWmRFeTBYMCs3QWY4SEdrdUIzOUd2RnBicTZ1cGF2SGp4bzBlUERBd013c0xDaU5GUmlLMnQ3YTFidHhZc1dPRHY3Ly8yN2RzalI0N3doaUVpSWlKS1NrcGlZMk5qWTJOdjNyeEpwVkpIamh4WldscmEyTmdZRUJEdzJXSHdaSFE2L2ZMbHk4ZVBIMjlvYUxDMnR0NjFhOWZreVpPRGdvS0lBZlBGeGNXM2J0MzY4ODgvK1lTbEdBeEdiVzB0blU3WDFkVkYxVmo4YVdob09EazU4VGtrYjI5dnJvVXNGaXMrUGw1Ylc1dC9oeDMrQkFRRWlQdnRHemR1aUlpSUVFOGxKU1c1bnFJbTM4akpreWVMaW9ybXo1Ky9idDA2L25NQVpXUmsvdnJyTDE5ZjM1Q1FrTm16WjArZVBEazBOSlM0eTQySWlEaDE2bFI0ZVBoWG44S2ZmLzVKcnVYazlmVHAwNzdzWDB0TEt5UWs1Tk9uVDJGaFlaY3ZYMFpwZHdNR0RQaWkrKzBoUTRiNCt2cWlFc2prNUdRcWxjclZXcWl4c1ZGV1Z0YmIyN3ZIYkozKy9mc1RueWFxeVZKV1Z1N3RhL2JQTHgwQngvR1ltSmg5Ky9hVmw1ZFBuRGh4eVpJbExpNHUvdjcrS0Ird3NiR3hvYUVCOVI3NnVwMXpMVUg5czRtbjBkSFJ1M2J0a3BXVlhiVnExY21USnowOFBQVDE5VGR0MmpSdDJqVGVydk1vMXFtdnIwK3VFWXVOamUzcTZycDE2MVpIUjRlZG5aMmxwYVdvcUtpa3BDUTV3MnYvL3Yza3huQW9FUFBreVJOeTlJM0Q0UlFYRit2cjYzTzlJM21RSXRMUzBtSm9hQmdXRmlZaUl1TGs1SVI2ZTkrOGVmUDU4K2Nvc0lpKzRhaSt6OExDQWgxdFltS2ltSmdZL3dHZG45WFIwZUhzN0p5ZW52N2h3d2RWVlZWdGJlM096azV2YjI4YWpiWjY5ZXFSSTBkNmUzdnYzNytmbkdlSExoR0h3NWt3WWNMVHAwOGpJeU5sWkdRcUtpcGV2WHExY09GQ1ZNM241dWFXbnA2T0RuTERoZzBvc2JHa3BFUlVWSlEzSnRYZDNSMFpHYmwzNzk2T2pnNHRMYTN5OG5KTFM4dWRPM2ZPbkRuemwvby9Dd0RmRUlTbEFBRGdXOVBRRjF4eUJLK3ZZajhNNStRbVlVdzY5d1pOSDFqeFo3QzdGNmg2RnJRUk5oUmRjNHdLZjJjQThPL3hTMVh3VlZaV3VybTV2WGp4UWw5Zi85YXRXMXdqMVJFek03UEV4TVJaczJaZHYzNjlycTR1SkNTRTkwWnh5SkFoR3pkdWRIRnhPWGp3WUhoNE9GRWlkK0hDaFhmdjNsbGJXNXVibTMvMmxpazVPZG5iMi92RGh3OXFhbW9YTGx5WU9YTW1LbjA2Y2VMRXpaczMwY0MxTjIvZW9KeUkwdExTang4LzF0ZlgxOWZYZi96NHNhbXBxYVdsWmNLRUNiVzF0YWhERUcvVlcwMU5EWEhMK2cvZHYzKy92cjZlM0REcmg2RlNxWUdCZ1dKaVl1U215QWlkVHErcnEwUGRhZ2lDZ29JSERoeVlNV1BHMnJWcng0MGJSejc5ckt5c2Z2MzY4Yzl6NFcvcTFLbjhpL2d3RE9zeGR0TmpaMEQwMlRVM040dUlpQmdiRzZlbnB3OGZQdHpaMmRuVjFaWG85OHpuNVVKQ1FtdldyRUdQazVPVFRVMU51YjdQQ3hZc2tKZVhSL2Y4MWRYVlJNaXlvNlBqUzc4Vi8vRFNvY0Z0VkNxMXViblowZEh4K2ZQblNrcEtwMDZkY25GeHdURE0xZFgxNnRXcklTRWhIaDRlejU4L3h6Q01TTnI2SWppT056UTBFQ2s1Q01wQTVIQTQ5Ky9mUDNYcTFKTW5UNlNscGE5ZXZXcG1admJubjM4ZVAzNzgvUG56Q3hjdU5ETXpDd2dJNE9yQWhlTFV0cmEyNkhGbloyZG9hS2kvdjcrZW5wNmhvZUc5ZS9jaUl5UEZ4TVFtVHB4b2IyOGZHUmxKL0tLUWw1ZVhsNWRIajJ0cWFpNWV2SGpseXBYR3hzYlEwRkJpYitmUG45KzZkYXVHaG9hdHJhMmRuZDNJa1NONysxVjU4T0RCdHJZMlZCQm5ZV0dCa2pFTEN3dExTMHZKUDVJMEd1MzQ4ZVBvY1hWMTlkT25UKzN0N2NtNWt5d1c2L1hyMXoyK0Jlb2N4NlcrdnI2eHNaRkdvd1VHQnFMeEJkWFYxWjZlbmdVRkJkdTJiZFBXMXRiUzBrcEpTVGwrL0RpRHdkaXhZd2VLNExOWXJKQ1FFQWtKaVJrelpsUlZWYUhhUUFxRk1tYk1tQzFidGhRVUZDeGJ0dXoxNjljclY2NVVVVkhadW5YcmdnVUxRa0pDaElXRkN3c0x1UnIyMTliV1JrVkZCUWNIMTlUVXlNbkpuVDU5MnRuWk9UbzZlc3VXTFo2ZW5udjM3blYzZDdlMXRmM3A0eG9CK09ZZ0xBVUFBTjhGUlVGRFlQWkd6RzRGSnp1ZTlmZ205dWs5OXhZc0p1ZDVLdWQ1S2lZdVJSMCttV1ppVFZFZjJ2TytBQURncXp4NDhHRHAwcVdOalkzbTV1YlhybDBqVHpmbk1uanc0SmlZbUprelo5Ni9mMy9tekpsaFlXRUtDZ3BzTnJ1MnRyYXFxcXE0dUJpVnNaU1ZsYUhPMDh1WEw5ZlgxNzk5KzNaTVRFeFFVRkJRVUpDc3JPeWtTWk5zYkd3bVRackVWUm5VM055TUlsYW9GYlNYbDVlSGh3ZVJqckY2OWVxb3FLaTFhOWVxcUtpTUdqV3FzTEJ3MEtCQmREcWRYRHhGcFZLVmxaWFYxTlRVMU5RbVRweUlIcUFzbnN1WEwwZEhSNHVKaVhWMWRUMSsvRmhZV0pnM3ZhaXFxb3BQc3h2ZUhuWk1KblBQbmowMEdnMGxPL3dBbloyZDVDUTFydDdiaXhZdDZ1enNGQlVWTFM0dWJtNXU3akZPTkhyMDZMUzBOSEx3aGNGZzVPZm4yOW5aZlZGRXBxbXBDV1h4RkJVVm9hUWhsT1hSRzFUcWVPM2FOVVZGUlJUR09ubnlwSkNRVUd4c0xPcEZuWjJkblplWGw1K2YvK1RKaytycWFqRXhNU2NuSng4ZkgxVlYxWktTa2xPblRsMjRjQ0VvS01qTXpHelRwazAwR2kwMk5wYkJZRHgrL0JqbHlEQVlqTUdEQi9kNHhhcXFxc2lmOWNTSkV5OWR1bVJ2Yi8vKy9Yc013elp0MmtUZW5taVUxaGRmZCtrd0RGdTdkbTFYVjVlWW1CaWFFamhnd0FCcGFXa0hCNGNaTTJZc1hicVUrTG5ZczJkUGJtN3VwazJiTWpNejM3NTlLeUFnUUxUQitxeTdkKy9HeE1TSWlZbFJxZFFYTDE0ME5qYmEyTmdRYTF0Ylc1OCtmZnIzMzMvZnZYc1hSV2x0YlczMzd0MkxQZ3RKU2NudDI3ZDdlSGpzM0xrek9qcDYwcVJKOCtiTjgvWDFSWTI2T1J3TzZrSlZWVlZWVWxLU2xaV1ZscGJXMmRrNVpjcVV3TUJBZVhsNUZvdjErUEhqNk9qb2hJU0V1TGc0VVZIUktWT216Sm8xYTlLa1NVSkNRbDFkWFVsSlNWRlJVZmZ2MzJleFdFT0hEdlgxOWJXeXNpS096ZHJhbXNGZzNMcDFDLzNHVUZkWGQzUjBuRE5uanE2dUx0YzVDZ2tKY1kxVytLem82R2cwcUlHOHNMNisvck1kN2docGFXbW9HOVNsUzVjbVQ1NWNVVkZ4K2ZMbHk1Y3ZkM1IwTEYrK0hCVTRVeWlVVTZkT05UWTJCZ1VGUFhqd1lOT21UZGJXMWhjdlhpd3RMZlgwOUpTUWtORFQwM3YvL24xWFY1ZUlpSWlJaUVoNGVQaWFOV3RFUlVXRGdvTG16Sm1EL3AzZzNMbHpmL3p4aDZTa1pFdExDd3BMdlhuekpqazUrZTdkdTQ4ZVBjSnhYRjVlM3MvUHo4UERBd1ZZSFJ3Y0prK2VIQndjSEJRVXRIdjM3dDI3ZHc4Wk1tVDA2TkhHeHNhVEprMGlOMWtINFBjRllTa0FBUGllUk1TcFk1MkZ4ampoSlU5WmovN3FzYklQNjJqaFBJN2lQSTZpS0doUVI5alFUS2Roa3ZJLzRWQUJBUDh1WldWbHpzN09iRFo3eG93WnAwK2Y1dCtBQ1pWWm9jaFVYbDdlMmJObi9mejg3T3pzc3JPejBWcGhZV0dVMkdKdmIwOWs4ZWpxNm03Y3VQSFZxMWUzYnQyS2pvNk9qSXk4Zi85K1ZsWVd1djNlczJmUDQ4ZVBjUnpQeTh0RGxUdUtpb3JvZHAxTVNrcnE0c1dMam82T00yZk9IRDE2OUtOSGo1WXRXelpnd0lDQWdBQnBhV2wxZFhWVlZWVlZWZFhlVXJGRVJVV0p1SW15c3JLdnJ5OTVwaFh5N05rejhzeTF6NHFLaWlvcEtWbTZkS21Ta2xMZlgvVVZnb09EbnoxNzF0SFI4ZUxGQzZLTWtSZktmRUdmZ29XRkJWZmplUUpYRENVL1A1L0paQks1S24zVTNOeDg0c1FKOUZoTVRPem16WnVmZlltWW1OaU5HemZRWXhzYkcvUVNSVVZGMUdqODhlUEgvdjcrVWxKU28wYU4yckJoZzUyZEhkRVdlc2lRSVNkUG50eTBhZE9KRXlmQ3c4TmxaV1UvZnZ5SWdtTDkrL2RIZ1FBYWplYmc0TkNYSStlcURqdDY5Q2pSOG95M1NKTy9yN3QwS0hFbU9qcWF4V0lKQ1FsTm5UcDE5dXpacVBrOTEyWVNFaExSMGRHclZxMUN3WlRWcTFmM3ZkKzVpSWpJelpzM1VabWVuSnljZzRNREtpanI2T2lZUG4zNjgrZlAwU3BaV1ZsM2QzZDNkM2ZlOGtCVlZkWGc0T0M1YytlaXRrMFBIanpJeXNyaWNEaWpSNDkrOSs0ZHNkbUFBUU9jbloxZFhGeUlXWWNDQWdJVEpreVlNR0hDNGNPSGs1S1N3c0xDNHVMaWJ0KysvZVRKRXpxZGJtZG5oN0xTcGsyYjV1Ym14cHRvcHFHaHNXclZxbFdyVnBXV2xvYUhoMGRHUnA0NGNlTEVpUk9QSHovbWpVeDlxY0xDUWhxTk5tblNKUEpDV1ZuWk0yZk85TGg5V1ZrWlZ5R2VzYkd4dWJuNXVuWHJMQzB0M2QzZDQrTGkwSytVa3lkUFRwOCtuZGhNVkZRMEtpcHE5KzdkWjg2Y2NYTnpNelUxUFh6NHNJNk96cFl0VzlBR3dzTENSTXg5eXBRcEN4Y3VYTDE2TlRIbHdOL2ZmK1RJa1dmT25LbW9xTEMydG5aeWNzclB6MGVIVGFWU3g0MGJ0MkRCQWx0Ylc2NmZaUWtKQ1I4Zm4rWExsOGZIeDRlRmhhV25wNWVVbE55NWMyZnExS24vOExvQjhJdWc5TEZQSVFBQWdHL2dVdzNyVVNRbkp4R2pkL0RaaXFJMVhNRFVoakxNRWhNVzQ3UFovNEtQSHovKzdFTUE0SXZKeXNyeTd4TDl3MFJHUnRiVTFCQjFUMzN4NXMyYlc3ZHVyVisvbmtLaFpHUmszTHQzYi9EZ3dicTZ1Z1lHQnAvTkhNbkx5MnR2Yng4N2RpeDZldm55NWRPblQrTTRycWlvdUgzN2R2NjFZTVhGeFR0Mzdzekt5dExTMHJweDR3Wkt2ZWtqSE1jNUhFNXZQYWNORFEwdExDeUlYdU84NkhTNm1wcmFoZzBiaVB3YUJvUGg0K056Nk5BaDNtTEd2bHUyYkZsS1Nnb2FHOStiNjlldkh6dDJqTVZpYVdob0hEcDBpTno2bmRlWGpsRTdlZkxrdm4zN1NrdEx2OGVFdnI3cjdPeXNyS3pVMWRYbFg5emExdGFHNG9sc05wdEtwZjZUU2xnV2kxVlJVYUdpb3NMbjQwdE1URnk0Y0dGTVRNeVlNV040MS83elM5ZkhjWnkxdGJWTUpuUEFnQUhraFJVVkZRd0dnMytraHNQaFVDZ1VycmRBVGJMTnpNd3NMUzFOVFUwLysxdUlUcWNmTzNaTVIwY0gxYzgrZlBqdzBhTkhLaW9xV2xwYSt2cjZmVW5EZWZmdVhVWkdocE9URTQ3alM1WXNNVE16bXpWclZvK1Z3cnpZYkhaU1VsSmVYdDYyYmR1SWhWWldWbXBxYWxldVhPSGRmdDI2ZFhGeGNYeCtvRkJuc2I2OGRXK0lUNjJvcU1qUHo4L1IwWEgyN05ua05sdGtyMSsvUG43OCtLcFZxM1IxZFRzNk92N0o3NHFnb0NCeGNmRnAwNllSaFpEOE5UVTFwYVNrcUttcDlUM0pEb0JmSElTbEFBRGdoK3RtY0Y0OFpPY2s0cStmWVRpbjE4MEVCQ21EVEdnRzQ2Z0dZekdKZi9TWDF1L3I5d3BMVlZaV1JrVkZ1Ymk0b0o0VTN4eWFqVTM4b3pxTzQzZnUzSms0Y1dKdmZ6VDNSWDE5Zlh4OHZKdWIyeGZkQkNZbko5ZlgxOXZZMkJCWkR6VTFOWGZ2M2xWUlVmbWlTaGt1SEE2bnE2dUxScVAxbHRkVFdWbEpwVkpWVlZXL2JzYjVEL1ByaEtVQUFBQUFBSDV4Tks2aENRQUFBTDQ3bWdCRldadG1ZazBiN1VDUmtNRmJQMkh0VFQxc3h1RmdEZFdjb25UMmd4dWNvblNzN1JORlJKd2krV1hkRm41M3FHdnNkK1h0N1IwVUZDUXZMMC91SWVyZzRCQVdGbVpzYk56SGY3cEVObS9lSEJNVFUxcGFpaG81ZjNPRmhZVzJ0cmJvdnhpRzdkMjc5K2pSbzExZFhUMythMzlmdExlMzI5allwS2FtS2lzcmY5RWNxTzNidDRlSGh6czRPQkF4c2hjdlhtemV2TG1scFlWclFqWVhITWRmdm54SnA5T0plRlpMUzR1d3NEQUtpaFVVRkZoYld4Y1VGQkE3cWFpb2tKS1NJa0ptVzdaczJidDNMNDFHTXpVMS9icFQvakZFUlVWLzhjQVpBQUFBQU1BdkF2NW1BZ0NBbjBkQ2hqcGhudUQ2cTRJK2w2aGpuVEdKWGx0TDROVWw3S1NRN21QdXpMME9yRnRIOE5Jc2pNMzZzY2Y2cjFWVlZWVldWdGJTMGtKZStQcjE2N0t5c3E2dXJyN3ZKeWtwS1MwdFRVUkVaT2ZPbmQvaE1ESFVvb1hENFJETmJseGRYVVZFUks1Y3VmTDA2ZE92MjZHRWhBUnF3aG9ZR1BoRkovdWxtcHViRXhNVHQyelpNbmJzV0NjbnA1Q1FFTFE4TnpkMyt2VHB2ZlgrcUtxcW1qdDM3dno1ODF0Ylc5RVNOTExxRjQ5SkFRQUFBQUNBdm9NTWN3QUErUGtvcWpvQ3FqcVkvUXE4Tkp1ZGM0ZFRtSWF4ZXBpTmpXRVkxdnlSOCtRVzU4a3RURWlFTW5BWWRiQUpWZHVZb2pZRW8zNW1ManY0cmlvcks3ZHYzNDVhZFhCTkF1SWpOemVYWEsxMjdOZ3hOUGFlakVhajdkcTFDejFPUzB2RE1NelIwUkU5SFRodzRNcVZLdzhmUHV6cjZ4c1RFOU5iWTR1SWlBZytTV2VDZ29Lb2xHLzc5dTFEaC9ZNkMzTDY5T2xmbERpR1FsRUZCUVY1ZVhuWjJka0ZCUVdvOVEvS0pDSUduOG5MeTNkMmRwNCtmVnBmWDMvQ2hBbmtsOVBwOURWcjFyUzJ0bXByYTB0S1NxS0wzTlRVSkN3c2JHaG8rRVZIQWdBQUFBQUFmbGtRbGdJQWdGOEdsVWJSTlJmUU5jZVlYWnhYVDltRmFmaXJES3l6dGVlTm1YUzhOSXRkbXNYR01FeEVuS0pwUkJzOGdxSTluS0l5R1BzSG5XTEJWK2pvNkZpelprMWJXeHVHWVVwS1NnTUhEdVMvZlU1T0RvdkZvdEZvWEhWZWQrL2VKVTlCUXFoVUtncExWVlZWRlJRVWFHdHJhMnBxRW1HbVdiTm1SVWRIbTVpWWtBTlBBZ0lDNUc1VFFVRkJmV25SbFpDUWtKQ1EwTnRhVTFQVHZvU2wydHJhb3FLaTh2UHo4L0x5S2lvcWlPVVVDa1ZQVDIva3lKR2pSNDgyTlRVbERrOURROFBYMTNmTGxpMmJOMisrZGVzV2VWZDc5dXg1OWVxVmtaRVIwVzBBUmVWR2p4NzkxYjIwY25KeUZpNWNPR3ZXckQxNzluemRIZ0FBQUFBQXdMY0ZZU2tBQVBqMUNJbFNoMDJnRHB1QTRSeTg0am43UlJxbjZCSDJxYWJYN2VrZGVQRVRWdkVURE1NdzBYNlVnUVpVVFNPcXBoRkZYUmNUK016a0xQQVAwZWwwTHkrdmtwS1NnUU1Idm52M3JxMnR6Y2ZIcDdkMEhpYVQ2ZWZueDJLeE1Bd0xDQWpnbW11MmUvZnV6czVPNG1sUlVkSHAwNmZGeFA0empURW1KZ1pOU2VNdFlYdno1azFrWkNUeGRPYk1tUUVCQVZ6YnJGeTVraGh0MXQzZDNkWFZKU0FnUU95Y3JMVzFsYzFtUzBwS2tvZWFxYW1wY1RnY0ZIcERFNVJRUEE0VlA2S1VLd3pEWHI1OGliTEdNQXdURnhjM01EQXdNaklhUG56NEgzLzhRVFNUU2tsSitmdnZ2MTFjWEl5TWpEQU1tekZqeHRPblQ3VzB0SlNVbElqd0dZN2pVbEpTNnVycXAwK2ZKb0pROSs3ZHd6Qk1XMXU3dUxpWTk3RGw1ZVUvT3pjS0hZTzB0RFQvelFBQUFBQUF3QThEWVNrQUFMOS9UaFFBQUJtaVNVUkJWUGlGVWFnVXJUOEV0UDdBWnF6R1A1UnpYajdpdkh5TVZ4WHhlMGxYRzE2Y3dTN09ZR01ZUmhQQTFIU3Bta1kwcldHVWdjTXdNY2tmZCtTL3BBOGZQaVFrSkhoNGVIemR5MHRMUytYazVPVGsvcS9yUEoxT1g3MTZkWFoyOW9BQkE2NWV2WnFZbUxodjN6NFBENDhqUjQ2TUhUdVc2K1VWRlJVYk5td29LaW9TRkJUY3ZYdTN2YjA5MXdaY2s1NmJtcG93REZOV1ZrWmhvTmpZV0F6REJnOGVqR2FvSTRXRmhVd21jOWl3WWVTNWIxeXp4cEZKa3licDZPaWd4OG5KeWF0V3JiSzB0RHg5K2pUdmxyYTJ0aFVWRmZIeDhWcGFXbHluejlYSzNkblpHVDJ3c0xCd2QzZkhNRXhHUm1iNjlPbDZlbnI2K3ZvREJ3N3NzZTEzVVZGUmJHeXNpSWlJam80T2lrTjVlbnFpUWVOMWRYVVloakVZaktxcUttZG41K25UcDdlMXRUR1pUQ1VscGJxNnV0emNYQXpETGx5NGNPSENCZDdkZW5sNXJWeTVrbmM1S3BiY3NXUEh6Smt6cmF5c01BeFRVRkJJU1VtNWVmT21uSnpjN3QyN2Uzd0pBQUFBQUFENE1TQXNCUUFBdndlS2toWk5TWXMyOFUrc3M1WHpPb2RUa3NVcHo4TWFxdm05aHMzQ0tnczVsWVdjQjlmUkhpZ2EraFNaL3BUK21oUmxMWXFDeG84NytsOEFnOEdZUG4xNmUzdjdzR0hEdnE1bjlwNDlld29LQ3J5OXZWRmc2OU9uVHl0WHJpd29LRkJVVkF3T0RwYVRrM04xZGUzbzZBZ01ERnkrZlBuaXhZdTl2THhRUGhTVHlieDQ4ZUs1YytjWURJYTh2UHlSSTBkNlBJRDI5dmFNakl6Smt5ZWpweWhrbzZhbWhpcnNhbXRyMFFnOEV4TVQ0aVdUSmsycXFha0pDZ29pSnVKOVA4TEN3b01HRFVLUHE2dXI2WFQ2Z0FFRFVKNlVxcW9xZXFDbHBiVnAweWIrK3lrb0tNQXd6TkRRTUNjbkJ3V2t1T1RsNVpIN2MrbnI2Ly8xMTEvWHIxL0hjWHpRb0VIR3hzYkVxcXFxcXN6TVRGbFoyVW1USnVucjYvZjJqcm01dVcvZXZEbHk1QWpxclg3aXhBblUzMTFWVlJYSGNRb1V2UUlBQUFBQS9Ed1FsZ0lBZ04rTm1DVFZ5SXBxWklWaEdOYnlFUy9OWnBYbTRHVTVXRnNqLzlmaEg4cnhEK1gvOTF4QWlOSi9JTlpmazZxc1RWWFNvaWhwWWpKSzMvdllmeUpoWVdGTFM4dTR1TGp3OFBDdkNFdFZWVlU5ZS9ZTXd6Qk5UVTBVYVZxNGNHRkZSWVdHaGtad2NEQUtIbUVZdG16WnN2NzkrKy9hdGV2OCtmTi8vLzMzbWpWcm1wdWJ6NTA3VjFOVGc2Skl1M2J0NmkyRXRIVHAwdWZQbnlja0pLQjBKNVE2TkhEZ1FCekhlOHdQK2lLRmhZVStQajdvTVdwRTlmVHBVMXRiVzk0dHE2dXIwWWtRcFhuaTR1S1JrWkVEQmd5NGZmczJXckpnd1lMYzNOelRwMDhUR1ZWVlZWVW9vNnF1cnE1Ly8vNjlIY2F6Wjg4eU16TXhERE0zTisvczdIUnljaUpXZFhaMkppUWs0RGl1cUtoSWJuK3VvcUxTMGRHQnFoU2RuWjNuejU5UHJMcHk1VXBtWnVZZmYvekJmL3JoNHNXTDU4eVo4K0xGaStQSGp4Y1ZGYkZZckkwYk53NGZQdHpBd0FCaVVnQUFBQUFBUHhlRXBRQUE0SGNtcFVneHRSVTB0Y1V3RFA5WWliL080YnpPNGJ6Snc3cmFQdjlhRmhOL1g0cTlMMlZqR0JzdEVSYkQrZytrS21sUmxiVXBTbG9VWlMxTVF2YTduOElQNU9qb0dCY1hkLy8rL2NiR1JsblpMenMxMU5wSlVWRngvUGp4R0lZSkNRbHQzcno1N05temdZR0I1TEkrRE1NY0hCd01EQXcyYk5oUVdscnE3ZTJORm1wcWFtN1pzbVhNbURGODNzTGUzajQvUC8vU3BVc295SUxTbzNSMWRSTVRFOHZLeXI3cWpQOFBtODBtMnFJem1Vd013MWdzVm84VCt0REl2SzZ1THJRWmFydisyZjJycTZ2cjYrdS9mUGx5MnJScE9qbzZSRWlMcksydHJhU2tCTU93S1ZPbXFLaW9ZQmhHaEpPcXE2dFhybHlKNHpoS3VSb3dZSUNEZ3dQUkJPck1tVE90cmEyb0RKTzhRL1JVVlZYMXM0Y25KU1gxNmRPbm9xSWlTMHZMQnc4ZXBLV2x6WnMzajl3OEN3QUFBQUFBL0JRUWxnSUFnSDhKaXVJQWl1SUFxc1VzRE9mZ2RXL3hxaUxPMnhkNFZSRmVWNEhoZUo5MndlakVxb280VlVVY1lvbVFDQ1lwVDVHVXAwakpZLzNrcUZJS21LUThSVXFCSWltSFNTcGdRaUxmOFh5K2c1RWpSNnFycTc5Nzl5NDZPdnFMT2t6aE9JNWFPODJlUFp1SVpZd2RPNWEzZ1JTZFRuLzgrSEYwZEhSNWVUbDVlVzF0YlVSRVJIMTkvWWdSSTlUVjFYdDhGd2NIaDFPblRzWEV4S3hZc1VKQlFhR3dzQkJsUzYxZXZacEdvNm1wcVZWV1Z0THBkSElzQ2NWeE9qczd5ZDNUeGNURWVKT0FqSXlNSGp4NGdCNmozbElXRmhaOGVrdUZob1p5OVpiaWowS2hIRDE2ZE8vZXZUazVPYWhNcjBleXNyTFRwazBqOHJhUW5Kd2NiMi92cHFhbUdUTm14TWJHNXVibVptWm1Ycmx5NWZEaHd5WW1KcFdWbGVmUG4wZGJvcVF6QW9yY29RZ1hmOW5aMlg1K2Znb0tDZ2NQSGp4eTVFaDRlUGpXclZzUEh6N2M5eE1FQUFBQUFBRGZBNFNsQUFEZ1g0ZENwU2hwVVpTMHFDUHRNRFNuNzEweHAvSWxwN0lRcnl6RU9sdS9ZRmRNT3RaUWpUZFVvN0FXaDJ1dGtPaC9nbFlTMHBpNE5LV2ZMUEVBRTVlaVNNaGc0ci9XeURNS2hlTGc0QkFZR0JnWkdibG8wYUsrRjNCbFptYlcxdGJTYUxRNWMrYjB1RUZsWldWMmRuWnFhbXBHUmdhZFRrZkQ2V3hzYk9iT25WdFhWeGNhR2xwWVdKaWNuSnljbkl4bXh1bnI2MnRxYW1wcWFpb3JLNk1SY25KeWNpSWlJdlBtelR0OSt2U1ZLMWVjblowYkd4dWxwYVd6c3JMcTZ1cG16WnIxNGNPSHlzcktKVXVXOEw0NzBZNEtlZmp3NFdkbjBuMFA2dXJxNTg2ZFEyRXl2S2RJcUtDZ0lOZnd3YzdPVG5TK0ZBcmwwS0ZEcXFxcXNiR3h4c2JHcHFhbUowK2VkSE56Vzc5K2ZVdExDNVBKMU5QVEt5b3FRc2xXaEZldlhoRmxsZnhwYUdpWW1wck9temRQWEZ4ODNicDFoWVdGWEJjTkFBQUFBQUQ4RkJDV0FnQ0FmenNSY2NyZ0ViVEJJNGlDSmRSa0NxOTdpOWVVY1Q1V1l2VlZYN2xuWmhmVzhBNXZlTWN2RitzLzhTbVovMFNzSktReG1nQkdwVkdvTkl4R3c2Z0NHSldHMFFRb1ZCcE9wV0pVR2tZVndHZzBDcFdHVVdtWWdCRFc3L1AxV1Y5azVzeVpnWUdCNzk2OWUvYnMyWWdSSS9yNHFyQ3dNQXpESms2Y1NIUk5hbXhzTEM0dWZ2WHFWVkZSVVU1T1RuMTlQVnBPb1ZCTVRFeXNyYTJ0cmEySjRqNWJXOXNYTDE3Y3ZYdjMzcjE3NzkrL2IyaG9lUGp3NGNPSEQ0bjl1N201YmR5NEVjT3dlZlBtQlFjSFIwUkVvSXdxVTFOVGJXMXRNVEd4RlN0VytQbjU5WEVTWDQ4RmRMeGV2bnk1YnQwNjN1V28xWG9mbFphV0ZoVVZjVTNvRXhNVDY4dHJVMU5UL2YzOWEycHFaR1JrRGgwNk5IcjA2UHo4ZkxScStmTGxPam82R3pac09IRGd3TFp0MjR5TmpROGNPT0RnNEZCZVh0N2MzSXlLKzFwYld5c3JLekVNR3paczJHZmZxMy8vL2lFaEllZ3hhcFhWOTNNRUFBQUFBQURmRDRTbEFBRGdmdzdLcGZxLzUyd1dYbCtGZnlqSFAxVGdkUldjRHhWWVF6V0djNmRHZmFXT0ZyeWpCY1BlOXEyTWtNZkc2Rzl6R1ArZmtwS1NzYkZ4Ym01dVRFeE1IOE5TVlZWVktTa3BxTTgzc2ZEOCtmTlhybHdobnNySnlabWJtNXVibTQ4Yk4wNUJRZUg0OGVQMjl2Wno1c3docXRVTURRME5EUTFSdzZtY25KeXNyS3puejUrajFraUtpb29yVnF4QW04bkl5RXlmUGowcUt1cllzV01ZaG8wZVBkckN3bUxyMXExS1N2L3BSdjhWay9oUTRoSnZmNmlQSHovZXVYT25iNWZ0dnpRM043ZTN0Nk1MMHR6Y3JLQ2dnTUpTNU92RFI3OSsvWUtDZ2pBTVMwdExxNm1wc2JLeTJyVnJsNXljSElQQkVCSVNVbEZSa1plWFIwSEFTNWN1aFlhR09qazV1Ymk0MEdpMElVT0dQSHYyTERjMzE4cktpcGpvcDZtcFNiU2crblZ3WGp4a2YzejdZOTZMSWl5Q00rZy81cjBBQUFEOGRpaFM4bFR6R1QvN0tBRGdCOEpTQUFEd1A0OG13QjJvNHJDeGxvOTQ4MGU4NlFQZVZJYzNmY0NiNjdEbWozaHpIVWJ2b1VuMjcyWGF0R201dWJuMzd0M3o5ZlVWRWZsOGU2eHIxNjdoT0s2dnIwOE9ZM2w1ZVpXV2xtcHFhaG9ZR0JnWkdYRzFZWHIzN2wxemM3T1VsQlR2M25SMGRIUjBkT2JObTRmeWZWNi9maTBtSmlZdUxrNXM4T2VmZjBaRlJiVzB0RkNwMUVtVEpna0tDam82T3Y2VDgyVXdHRndwVkJRS2hVcWxUcGd3b2NmbVN2UG16YXVzck9TdGNIejc5bTFFUk1UVHAwOUxTa3BRcUt1NXVWbFNVbkxFaUJFNGpsTW9sTnpjM0w0Y0R4RkYyclJwMDRnUkk0aHBnTzd1N3UzdDdjZVBIemN3TUVCTGpJeU1qaDQ5U3J4dzFLaFJ6NTQ5Ky92dnYxRllDc1VLaHc4Zi91V1g1THZqdkhpQVBVLzVNZTlGVVJ5QWY2ejhNZThGQUFEZ3QwTlIwNFd3RlBqRlFWZ0tBQUFBRHlvTmsxR215Q2hUTkkyNFZ6Rzc4RTgxV0dzRDNsaUx3bFY0Y3ozVzJZSjN0V0ZkYlJqek44amFtREpsU2tCQVFIdDcrLzM3OSszczdQaHYzTnJhR2gwZGpXSFl3b1VMeWNzbEpTVXZYcnpZMWRXRk9razFOVFdSMTFaWFY2UHBiMXpMeVNnVWlyUzBORG4xQ2RIVzFoNHpac3pqeDQ5SGpCakJOZVB2NjNSMWRXRVlSZzdBV1ZsWm9YN3FQYnAxNjFhUHk5KzhlUk1hR29vZVU2bFVEb2R6OU9qUnlaTW5jODJ6NHhPY2FtbHBzYlMwSko2aTBCanE0SjZXbHBhZm42K2lvcUttcHNZMUg1Q0kyWTBkTy9iVXFWTXBLU2tNQmtOUVVCQ0ZwYVpNbWRLSGF3QUFBQUFBQUg1UkVKWUNBQUR3SllSRUtjcmFtTEoycjkzQzI1dndyalpLVnh2ZTBZcDN0V0pkN1hobks5N1pobmUxVXJyYThLNTJqTVhFdWhsNE54UHJabUFzQnNicXhoaWRQL0lNNU9YbFRVMU5uejU5R2hNVDg5bXcxTTJiTnpzNk9sUlVWR3hzYkhqWGhvU0VuRGx6cHJmWCt2bjVvWVpRUFZKVFU3dDM3MTZQcXpRME5GQ1JIWnZONWdyNnRMUzBFSDJzTUF4anM5a1lobjM2OUluRlloRUw1ZVRraUpLOXRyYTI3dTV1RkNPN2ZmdjIxYXRYK1o4djd3bEtTa3FpeDZxcXFpWW1KbFpXVmhNblR0eTZkV3R1YnE2T2pnN1g0WEhGdjdpZ0FCbmh3SUVETjI3Y0lDK3BxYWtaUFhvMDE2dlMwOU5SaWFLaG9lSEFnUVBmdm4wYkhSMHRMUzFkWDE4dkxTMDlhdFNvTHpxakg0TnFPSUhXZitDUGVTOG80Z01BQU1BSFJVcitaeDhDQUo4QllTa0FBQURmbElRTVJVSUd3ekFLaHZWMTBCM0M3TUpZM1ZnM0ErdG00Q3dVdE9yK1RzZG9ZMlBUM053OFk4Ym5jOW81SEk2NHVMaTd1enU1cHpoQlVWRlJYMStmYTJGbloyZEZSUVdOUnRQVjFlMXhuKzN0N1pXVmxlVE81Vnd2ajR1TFEwVno4Zkh4WEFlNWN1VkszcGRNbno2ZC9KUThpUS8xTHhjWEZ4Y1JFV2xwYVNrdkwyZXoyVXdtRThNd1VWSFIzczZhd1dCd09CeDArc1JDWFYzZEw0MXE4YWVycTR1U3B3b0xDK3ZyNnpVMU5RY08vSzlRVG1wcUtvVkNJVi81V2JObUhUbHk1T0xGaTZoQTBzYkdwby85M1g4d3F1RjRtc0RFbjMwVUFBQUFBQUMvQVFoTEFRQUErRFVJaVdKQy93bVUvRjg4NjB1bXd2V2RvNk9qazVOVFg3YjA4UENZTTJlT2tKQlFqMnVkbkp4NDl4TWNISHpzMkxHUkkwY1NvOSs0SkNVbCtmajRFRmxJWEtLam85dmEycVNscFp1Ym04K2RPMmRuWjBmT1NCbzJiQmc1bnBXZG5jMWtNczNNekhxYnhJZG0xYUc1ZnE2dXJxNnVyblE2M2NYRnBiUzBkT0hDaGQ3ZTNyd0hrSkNRc0czYk5pYVR1VzdkdXEvb0pyNW8wYUxlVnFHOExjS2NPWFBtekpsVFZWVTFjK1pNVVZIUjgrZlBxNnIrMytERmE5ZXVwYWFtMnRuWmtjOTM5dXpad2NIQjFkWFYxZFhWZ29LQ0hoNGVYM3A0QUFBQUFBRGdsd0poS1FBQUFQOXpla3g5NmsxdjhhTWV0Ylcxb1FsOVJDZHZYbzJOamIzdGxzRmdYTGh3QWNPdzA2ZFByMXExNnUzYnQ0bUppZmIyOXNRR0d6WnM0SjNFZC9UbzBkNG04UlVYRjZOeGRjUVNFUkdSa3lkUExsaXc0Tnk1YzgzTnpiNit2a1RZaThQaG5EeDU4dHk1Y3hRS1pmZnUzYk5ueis3N2lSUFFnTHcrd25GOHg0NGRkRHJkMnRxNmYvLyt4UEwzNzk4SEJnYlNhRFF2THkveTlsSlNVcTZ1cnFkUG44WXd6TUhCUVVWRjVTdU9FQUFBQUFBQS9EcTR4MFVEQUFBQTRLdnQyclhyMDZkUDZ1cnFYSVYxWkNnc0pTc3J5N3NxTEN5c3JxN095c3BxK1BEaEN4WXN3RERzM0xsejVFcTZMNFVha0JzYUdwSVhxcXVyWDdwMFNWbFpPU0lpd3NYRjVkV3JWeGlHUFgvKzNNbko2ZHk1YzlMUzBpZFBudnk2bUJTR1ljOTZkLy8rZmE2TkdReUdycTZ1aUlqSTNidDNyYTJ0cjF5NTB0blpXVjlmdjNqeDR2YjJkbTl2N3dFREJwQzNwOVBwRHg0OFFJOExDd3U1bWxVQkFBQUFBSURmRG9TbEFBQUFnRytBdytIczNyMDdNVEdSUXFFRUJBVHdTY2hDWVNsNWVlNFdwQTBORFdmUG5zVXdiTVdLRlJpR3ViaTRpSXFLbHBlWEp5VWxmZDBodGJXMTVlVGtZQmcyY3VSSXJsVmFXbHJoNGVFbUppWXZYNzZjTTJmT2tpVkxYRnhjaW9xS0xDMHRiOSsrYldWbDlYWHYrS1ZFUkVRMmJkcDA3OTQ5TnplM3hzYkcvZnYzVzFsWkxWaXdvTEt5Y3NhTUdZc1hMeVp2ekdLeDFxOWYvL0xsU3hxTkppQWdVRlJVdEg3OWV0UW5Dd0FBQUFBQS9LWWdMQVVBQU9EZmo4MW1kL1FDNVNJeG1VenlRdlFxQm9QUjQwdm9kTzdCWng4K2ZQRHc4QWdQRDhjd2JQZnUzZVE2TzE2RmhZVkV2eWV5ZmZ2MnRiVzF6Wnc1YytqUW9SaUdTVXRMT3pvNm9zN2Z4RFpOVFUwZlNOQWt2dnI2K2cvL0RRM21pNCtQNys3dVZsWlcxdFBUNHowTUdSa1pOemMzU1VsSk5wdWRucDZPaGdNdVhMaXd4elN1NzBwZVhuN2p4bzEzN3R6UjFOUnNiVzE5OSs0ZGhtRTBHcTJxcW9yWWhzbGsrdmo0cEtTa1VDaVUvZnYzYjkyNkZWMFpMeSt2MXRiV0gzekFBQUFBQUFEZ1c2RXdHSXlmZlF3QUFBQkF6ejUrbzVibmp4NDk4dlQwL0NhN3dqRE0yTmo0MnJWcjZIRnpjL1BWcTFjdlhicEVwOU9GaFlYMzdObGpaMmVIVnJGWXJOZXZYMHRMUy9mcjEwOU1USXhLcGJhMnRsNjdkdTNVcVZNb3BFTHVwblQzN3QyMWE5Y3FLaXJHeHNhaU1YT294VkpXVnRiTW1UTXBGTXFTSlV0UThLZ3Y0dVBqMWRUVTdPenNxcXVydmJ5OHlQUDdXbHRiczdPelUxTlRVMU5UbTVxYVVGVEl4TVFrTlRVVlpSN0p5Y21OR2pYSzNOeGNYMTlmUzB1TGFLRE9ZckhZYkxhd3NIQnpjN09kblYxall5UFhLYURnRjU4QmZ4aUdkWFYxU1V0TFAzbnloTHlRVHFjbkppYUdoSVJVVkZRSUNncU9IVHMyTFMyTnhXSlJxZFRaczJmdjNMbnowNmRQM3Q3ZXFDQnh6NTQ5czJiTndqRHMrUEhqNTgrZnh6Qk1RMFBqOE9IREJnWUdmYnc0UDRDc3JPd1g5UzhEQUFBQUFQaWZCWDh6QVFBQStQY1RFaEtTazVQN1ZudVRscGJHY1R3bkorZjI3ZHNKQ1Frb2VXcjQ4T0U3ZCs0Y1BIZ3dzUm1OUm5OMWRlM3M3RVJQQlFVRmlWRjBycTZ1NUlBT2htRURCZ3dRRlJYZHRXc1hFWlBDTUV4VlZkWEJ3WUc4MmZEaHcvdlNnbDFNVE96czJiUFYxZFVpSWlMT3pzN0Z4Y1VGQlFVbEpTWDUrZm1scGFVNGpxUE5qSTJOWjgrZVBXM2FOQ0Vob2FhbXByLysraXMrUHI2c3JDdytQajQrUGg0ZHM1cWFtb3FLeW9ZTkc2U2twQ3d0TFVWRVJMcTd1OWxzdHFLaW9xS2lJdTliS3lrcDlYWlViRGFibkFEVjJ0cWFrNU9Ua3BKeS8vNTlsUEZrYm02K1pjdVd3WU1IVjFaV0hqOStQQ2twYWNpUUlabVptVnUyYkttcnE2TlNxWDUrZmlnbWhXSFltalZyQkFRRXpwdzVVMVZWNWVMaTR1WGx4ZFVmSFFBQUFBQUEvUG9nTEFVQUFPRGZ6OHpNN05HalI5OXdoeXdXNjlpeFkvbjUrUmlHNmVqb2VIcDZXbHRiVXlnVThqWVVDbVhZc0dIWjJkbW8xSzY3dTF0SVNFaERROFBaMmRuWjJabHJoME9IRG8yTWpOVFcxdWIvdm12WHJ1VmZJVWhBNGFGRml4WXBLQ2drSlNVRkJBU2c1WUtDZ3NiR3h1UEdqWnM2ZFNwNWtwMk1qTXpTcFV1WExsMWFYbDcrOE9GRDFLUzhwYVdsb3FJQ3gzRnRiVzBhalNZdExkM2MzSXhHKy9uNStYR2RMNUtRa05EYklUVTFOVmxZV0JCUHZieThVQUlValVhenRMUjBkM2NmTVdJRVdqVmd3SUJqeDQ2VmxKU0lpNHZiMjlzekdBd0ZCWVVqUjQ0UUd5QXJWNjRjT0hEZ2poMDd1cnE2ZEhWMSszSlpBQUFBQUFEQUx3V0srQUFBQVB5NnZsVVIzL2RRWFYwZEhCeHNiMi9QRlN2aHhXYXp1N3U3T1J5T3FLaG9qNkdjNytUR2pSdXpaODhXRkJSa3NWZzdkKzVVVjFjZk5teVlrWkdSbUpoWUgvZFFVMU5UVmxZbUl5TkR6UEpqczlrVUNvVksvUWE5S1I4OWVoUVNFbUpsWlRWMTZsU3UzREd5NU9UazY5ZXZIeng0a0xkSlBQTDI3ZHUvLy81N3laSWwvL3lRdmhVbzRnTUFBQUFBNkNNSVN3RUFBUGgxL2NwaEtRQjZBMkVwQUFBQUFJQStna2w4QUFBQUFBQUFBQUFBQU9BbmdMQVVBQUFBQUFBQUFBQUFBUGdKSUN3RkFBQUFBQUFBQUFBQUFINENDRXNCQUFBQUFBQUFBQUFBZ0o4QXdsSUFBQUFBQUFBQUFBQUE0Q2VBc0JRQUFBQUFBQUFBQUFBQStBa2dMQVVBQUFBQUFBQUFBQUFBZmdJSVN3RUFBUGgxVWFudy95bncrNEh2TFFBQUFBQkFIOEdmVFFBQUFINWRGQXJsWng4Q0FGOE13bElBQUFBQUFIMEVmellCQUFENGRRa0lDUHpzUXdEZ3l3Z0tDdjdzUXdBQUFBQUErRzFBV0FvQUFNQ3ZDKzd3d1c5SFdGajRaeDhDQUFBQUFNQnZBOEpTQUFBQWZsMGlJaUwvcjcxN3lYRVFCb0FvS0J1ay9QQWk5NzlsTmhFS0lqbkNERE9MdHBXcUUvUU85SVJOZWdJY0kwc0JBUHllTEFWQXYycXR5aFFET1oxTzB6U2xWd0FBREVPV0FxQnJ5N0s0K0p3aGxGSmFhK2tWQUFBamthVUE2RnF0OVg2L0sxUDByN1htSDN3QUFJZDRlUUtnZC9NOEsxTjA3bnE5T25BS0FIQlVXZGMxdlFFQWZ2Wit2eCtQaDhjV0hXcXRYUzZYOUFvQWdQSElVZ0NNWk51MjUvTzVydXUrNytrdGZMdFN5dmw4dnQxdXp1NEJBUHlOTEFYQWtGNnYxNzd2MjdhbGgvQmRTaW0xMW5tZXAybHlzQlFBNEo5a0tRQUFBQUFDZkhNT0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EQUIwMEVHcVB6Ri90Z0FBQUFBRWxGVGtTdVFtQ0MiLAoJIlRoZW1lIiA6ICIiLAoJIlR5cGUiIDogIm1pbmQiLAoJIlVzZXJJZCIgOiAiNDYxNzY2MTA1IiwKCSJWZXJzaW9uIiA6ICIzOCIKfQo="/>
    </extobj>
    <extobj name="C9F754DE-2CAD-44b6-B708-469DEB6407EB-3">
      <extobjdata type="C9F754DE-2CAD-44b6-B708-469DEB6407EB" data="ewoJIkZpbGVJZCIgOiAiNDM2NDg2NTQ5NDgyIiwKCSJHcm91cElkIiA6ICI1NDY1NTUxMDMiLAoJIkltYWdlIiA6ICJpVkJPUncwS0dnb0FBQUFOU1VoRVVnQUFCaklBQUFLUUNBSUFBQUM2bzNScEFBQUFBWE5TUjBJQXJzNGM2UUFBSUFCSlJFRlVlSnpzM1hsOERkZi94L0V6ZDhrcWlVU3NJY1JXdElxcVBhMTlLWXFxWFdzdHRkYmFXR3FQaHRyNlJlMjdyNG9sbGlKMm9VaTFCUDNaUzFKcmhDQ0pyRGZKdlhkK2YweS8xMjBTa2RnbTRmVjhmUCtZT1hQbXpPZmVlSHlsYitlY2taS1Rrd1VBQUFBQUFBRHdlbW5VTGdBQUFBQUFBQUJ2STJ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UFBQUFBcUlCWUNnQUFBQUFBQUNvZ2xnSUFBQUFBQUlBS2lLVUFBQUFBQUFDZ0FtSXBBQUFBQUFBQXFJQllDZ0FBQUFBQUFDb2dsZ0lBQUFBQUFJQUtpS1VBQUFBQUFBQ2dBbUlwQUFBQUFBQUFxSUJZQ2dBQUFBQUFBQ29nbGdJQUFBQUFBSUFLaUtVQUFBQUFBQUNnQW1JcEFBQ1FpNWxNcHVlNEt5b3E2clU5Q3dBQUFFOURMQVVBQUhJcmc4RlFvMGFOdVhQblp1dXVUWnMyZmZEQkI2ZE9uWG9OejFLc1g3LyttMisrc1p6MjZORmo5KzdkbWZSdjFhclYrdlhycy91VU0yZk9kT25TSlRvNk9vdjlUU2JUaWhVckRBYURwV1h1M0xsZHVuU3huRjY0Y0dIYnRtM1pMUU1BQUNEcmRHb1hBQUFBOEp3V0xGaHc0OFlORHcrUDgrZlBaOWpCemMzTnc4UER1dVhXclZ2anhvMnJVcVZLMWFwVmhSQTFhdFNJalkzTjhONXQyN2FWSzFmdVJaNWxjZUhDaGIxNzkxcE9kKzNhVmFWS2xVdytWMlJrWkVKQ1FwckdyNy8rT2pRMDFMcWxRNGNPWDMvOXRYS2NsSlQwelRmZkZDbFNKRy9ldlAzNzl3OE1ETXh3WkQ4L3Z5KysrRUk1dm4zNzl2VHAwL2Z1M2Z2Zi8vN1h6czVPQ0hIZ3dBRW5KeWZsYW54OGZKOCtmZXpzN0pvMWEyWnZiNTlKdFFBQUFNK05XQW9BQU9SSzU4NmRtelZybGhDaVg3OStUK3ZUdlh2MzJiTm5XMDdqNCtPN2QrK3UxK3VYTEZtaTBXaUVFQU1IRGt4T1RzN3czdno1ODcvSXM1NkRaUXBWUWtMQ3BVdVhsTk5xMWFwMTdkcDErdlRwVjY1Y3laTW5UL1hxMVlVUTBkSFI2OWF0cTFldm51WGVFU05HUkVkSGI5KytYWktrcEtTa0tsV3FEQnMyTE0zNFBYdjJURTFOdFp5V0tGSGk1NTkvYnR1MjdlalJvLy96bi8vRXhNU2NQbjE2MnJScFFnaFpsbnYzN3AyUWtMQjE2MVl5S1FBQThPb1FTd0VBZ053bk1qS3laOCtlQlFzV2pJaUlXTEpreVVjZmZXUjlOVFkydG4vLy91ZlBuMi9idHEybE1URXhzVXVYTGxldlhnMElDQ2hRb0lEUzJLMWJ0MWZ4TENGRVRFeE0zcng1cy9KWlpGbVdKRWtJTVhIaVJLWGx3WU1IZ1lHQng0OGZGMEtVTDEvKy92MzdYbDVlUW9pUFAvNTQxS2hSUWdnbEkvdjg4OCtWL2xPbVRObXlaY3VXTFZ2YzNkMlZsdno1ODF1SFZncTlYbTg1dm43OWVuaDR1QkJpOE9EQjVjcVZPMzc4K0crLy9aYWFtdXJvNktnOHQyVEprZzBhTkFnTEN3c0xDM056YzZ0UW9VSldQZ3NBQUVDMkVFc0JBSUJjSmlvcXFsT25UcElrSFR4NGNNNmNPVU9HRE5tMGFWT05HaldVcTJGaFlkMjZkYnR6NTg2NmRldnExS21qTkQ1NDhLQno1ODUvL2ZYWCt2WHJhOVdxTldYS2xJWU5HMXF1dnR4bkNTR09IajNhdVhQbjMzNzdyWGp4NHBtUEh4b2EycjU5KzBXTEZ0V3NXZE95M1ZYTm1qVjc5KzdkcDArZnBVdVhUcHc0Y2Z2MjdhNnVycFpiREFiRGloVXJHalZxVktGQ0JiUFpQR0hDaEdYTGxpMWJ0c3piMjl1U2hUMTgrRkJKbDZ4WlQ1WGF1SEhqd29VTHJhOG1KaWJxZExvUkkwYWtMN0podzRhclZxMTY1bmNGQUFDUVhjUlNBQUFnTnpHYnpaOTk5bGxNVE16V3JWdmQzZDJuVHAwYUh4L2Z1blZySHgrZi92MzdMMTY4ZVBiczJVV0xGdDJ6WjQvMUJKK0VoSVNiTjI5dTJyU3BWcTFhUjQ0Y21UZHZucjI5L1ROaktaUEo5QnpQRWtKVXFWSkZvOUdzWGJ0Mi9QanhtVDlpL2ZyMWQrL2VMVkdpUkdKaVlrcEtpdVV6R2d5R0hUdDJmUGZkZDM1K2Z1Kzg4MDVTVXBMbEZuOS8vd2NQSGd3ZVBGalo1bno1OHVVclY2NXMwYUxGdVhQbldyWnNxZXlWZnVMRUNldk55eFdKaVltVzQ5R2pSNDhlUGRweWV1REFnYzZkTzY5WnM2WnAwNmFaRnd3QUFQQVNTVS9iVHdFQUFDQm4ycnQzYjRVS0ZUdzlQUzB0aXhjdkhqZHVuSU9EUTJKaVl2LysvY2VNR2VQZzRKRG1yc2pJeUFJRkNzVEh4OWV2WDkvVjFYWDM3dDA3ZCs2MG5rQ1VYdE9tVFUrY09QRWN6MUoyclFvS0NqcDM3cHhlcng4N2RteEFRTURWcTFlVlMrN3U3dVBIang4eVpJakpaS3BjdVhLVktsWFdybDNicjErL2dJQ0FwMVhTdlh2M2tKQ1E1czJiRHg4K3ZFYU5HdTd1N3Z2MzcxY3VuVDU5dW1yVnFnYURvVUdEQnE2dXJqdDM3dXpWcTVkT3AxdStmSG1hUWNxV0xUdG16SmllUFh1R2hZWGR2bjNiK3RMbzBhTVRFaExtejUvL3RBSThQRHpLbENtVHlYY0ZBQUR3SEpndEJRQUFjcGxtelpvcEI3SXNuejU5ZXNlT0hSczNidFRyOWUrKysrNnBVNmMyYjk2Y25KeGN2Mzc5NnRXcjU4dVh6M0tYc3AvVTZOR2pJeUlpL1AzOWRUcmQyTEZqMDd6d3ptQXd5TEpzMmVTN2N1WEt6L2NzSVVUWHJsMDNidHk0ZCsvZVR6Lzk5R2tmSkNnb0tDSWlRZ21EZnZqaGg4bVRKeXZ0SzFhc21ETm56cmh4NHpwMzdxeTAyTnZiSytORVJFVEV4Y1VWS1ZJa09UbloxdFpXQ0tHOFVuRHk1TW4zN3QzYnNHR0RzcFY3NXZ6OS9aY3VYV281VFV4TWxDVEozdDdlc3ROV1VsS1NKRW5LNi9rVVgzenhoWitmM3pOSEJnQUF5QlppS1FBQWtKc2tKaWFlUDMvK3dvVUx2Ly8rZTNCd2NHUmtwSmVYVisvZXZidDM3MTZ3WU1GcjE2NnRXTEhpbDE5K1dibHlwUkpGbFN4WnNrU0pFblBtekxHeHNWbTBhTkdHRFJ1cVZxMWF1blJwSWNUbHk1ZlRETjYyYmR2azVPVEF3RURsTkM0dTdvOC8vbmkrWjlXcVZhdG8wYUwrL3Y2WnhGSkxseTR0WGJwMDNicDFoUkF1TGk0dUxpNEdnOEhIeDhmZjMzL09uRGtaYnNmdTZlbTViZHUyRmkxYWpCa3paczZjT1Vyai9QbnpseTFiMXF4Wk04dXNycDA3ZDFyUDhMSjhkY3JCdUhIanhvMGJweHhQbWpScDBhSkZ5NWN2dDY1ejE2NWQvZnIxbXo5L2Z1dldyYlA5RXdJQUFNZ3lZaWtBQUpDYi9QcnJyMTkrK2FWV3E2MWN1WEwzN3QwYk4yNzh3UWNmV0s2V0tWTm0rdlRwMzMvLy9aa3paNEtEZzBOQ1FxNWN1ZEtnUVFNYkc1dU5HemRPbURCQnA4dkdMeisvL1BMTDBLRkRuK05aUWdoSmtscTNicjE0OGVJSER4NWtPUGhmZi8xMStQRGhXYk5tS2EvaEUwSWNPM1pzNU1pUllXRmhhZlorV3JseXBXWFNsaERpdmZmZW16NTkrdURCZy92MTYxZTJiTm4vL09jL1U2ZE9UYk9Rc0ZhdFdpTkhqZ3dJQ0RoMDZOQ2lSWXVVeGpWcjFsaG5WWThmUHg0eVpNaXVYYnZHangvLy92dnYzN3g1MDNLcFlzV0svZnYzNzkyNzk2Ky8vanBtekpqOCtmTm4vVXNEQUFESU9tSXBBQUNRbXpSdDJuVEhqaDJWSzFjZU8zYnM2dFdyVjY5ZW5Vbm4rZlBuTjJyVVNBaHg2TkNoZ1FNSGR1blM1ZkhqeC9mdTNjdmlzN3AwNlZLeVpNbnNQc3Zpczg4K1c3Qmd3ZE4yakZxOGVIRytmUGs2ZHV5b25NNmJOMi9LbENsQ2lNNmRPdzhkT3RUU3JWNjllbWF6T2MyOUhUdDI5UFgxRFF3TXZINzkrdFNwVTBlTkduWHg0a1dqMFdqcDRPN3U3dTN0N2VYbDVlL3ZiemFiUC83NFl5SEV6WnMzbHk1ZCt0RkhIMm0xMnMyYk4wK1pNc1ZrTXRXdlg5L1gxOWZYMXpkOWhjT0hEMSsvZnYyR0RSdWFOMi9ldG0zYjVzMmJaKzFyQXdBQXlDcGlLUUFBa0p0b05KcmF0V3NMSVdKaVlnb1dMRGhnd0lBTXU2V2twQXdkT3RUeWJydnk1Y3QzNjladDl1elpQWHYyZk5YUHNxaGN1ZkxVcVZQYnQyOC9lL2JzOUhjMWF0U29SbzBhbG4yczJyUnA0K2pvZU9EQUFTY25wMUtsU2xtNldlWlNwU25NeTh2cjVzMmJQWHIwK09HSEgzcjM3dDJqUjQvMDNUdzhQRHAxNmpSNjlPZ0ZDeFpNbWpUcDNMbHozM3p6amRsc25qaHg0ckpseTFxMWFqVnQyclIxNjlaZHZuejU5OTkvdDc0eExDeXNZY09HN2R1M0h6aHc0UExseTllc1dkT3BVNmVzZldjQUFBRFpRQ3dGQUFCeXE4S0ZDM2ZvMENIRFMvSHg4ZFp6am9vVUtXTFppZWxWUDh0YXYzNzlualpnaXhZdHJFODlQVDE3OSs1OThPREJsU3RYcmx1M3p0SnUyUkRLV21wcTZxMWJ0NnBWcSticTZ0cTdkKzlNeXA0eVpVcTlldlVhTjI3Y3AwK2ZsU3RYS3Z1eVQ1Z3dvVzNidHRXcVZWUDZTSktVSjA4ZTVZUG85WHBiVzl1elo4OUtrbFNvVUNFSEI0Y1JJMFlNSHo0OHczUU1BQURnQlJGTEFRQUE1Q0FkTzNiMDhmR3huTmFzV2ROeWZPdldyVmF0V2hVcVZPaml4WXNSRVJGcGdxMzBVbEpTamgwN3Ruang0bmJ0MmtWRVJGaG1adG5iMjFzeUtXdmJ0bTBiTm15WVJxTXhtODJkT25WeWNuSmFzV0xGMXExYkxYdkFBd0FBdkZ6RVVnQUFBUDlJVGs1K0tZUGN1WFBIdWlVdUxzNXNOaXQ3bVN1aW9xS3NUNFVReFlvVlUvWktkM1IwOVBEd3NMUmJUMU1xV0xCZ2RIVDAzYnQzeTVRcE0yblNwQXlqSlNHRTBXaU1pNHViTVdQR21qVnJFaElTTGx5NHNHblRwaTVkdXJSbzBXTFdyRmxWcTFhMTdxeUVVTXB4aXhZdENoUW9ZREtaQ2hZc3FIUzdlUEdpeVdSNjRhOEVBQUFnWThSU0FBQWd0enB3NEVDQkFnVmVjQkIvZi85cjE2NDVPVGs5ZXZUbzVNbVRyVnUzZnNGblhicDBxWEhqeHVuYmE5U29ZVGxlc0dEQmdnVUxySzhlTzNhc2ZQbnl5bnYzbnJhSXo5YldkdjM2OVprLy9mSGp4eUVoSVE4ZlBqeC8vdnpBZ1FONzlPaVJKMCtlV3JWcTdkeTU4K3V2djI3YXRHbjM3dDJ0OTdyeThQQ0lqSXpjc0dHRHNxR1ZtNXViRU1Kc05wODhlVEkwTkhUYnRtMVBXNThJQUFEdzRvaWxBQUJBYmxXOWV2VUpFeVprZUNrcEthbDkrL1paR1NRc0xHemV2SG5LY2RteVpZY05HL2FDenlwZnZ2eUpFeWV5OG1ocnhZc1hWdzQrLy94ejZ5U29RWU1HMlJySHdjR2hkT25TWGJ0MkhUWnNtTEpqbE9LOTk5NExDZ3FhTVdOR21zaXNkZXZXZS9iczhmSHhTYitKbFpPVDB5ZWZmTktuVDUvc2ZoWUFBSUFza2w3S1pIVUFBSURjUzVabHM5a3NTWkpHbzFHM2t0VFVWRW1TZExvTS91RXdLaXJLeHNiR09tbDZHclBaclBvSEFRQUF5QXBpS1FBQUFBQUFBS2lBZjBrREFBQUFBQUNBQ29pbEFBQUFBQUFBb0FKaUtRQUFBQUFBQUtpQVdBb0FBQUFBQUFBcUlKWUNBQUFBQUFDQUNvaWxBQUFBQUFBQW9BSmlLUUFBQUFBQUFLaUFXQW9BQUFBQUFBQXFJSllDQUFBQUFBQ0FDb2lsQUFBQUFBQUFvQUppS1FBQUFBQUFBS2lBV0FvQUFBQUFBQUFxSUpZQ0FBQUFBQUNBQ29pbEFBQUFBQUFBb0FLZDJnVUFBSkFOc2l5bnBLU2twS1NZVENhVHlXUTJtMlZaVnJ1b040UWtTVHFkenNiR3hzN09UcXZWdnBKblBINWdPcm5UZE9VUEVSY2xFbUpFY3VKVGl5bFlYTDUvODVYVWdGZEpLbHBPUDNTRjJsVUFBSUJjZzFnS0FKQnJKQ2NueDhiR2trTzlJcklzcDZhbXBxYW1KaVFrNkhTNlBIbnkyTmpZdk1UeFUvMTk1ZE43WCtLQUFBQUF5TzJJcFFBQXVZRFpiSTZMaTB0T1RsYTdrTGVGMFdpTWlZbXh0YlYxZG5hV0pPa0ZSNU1USGh1WERaZnZYTW5PUFMvNFRBQUFBT1FDRXIvaUF3QnlPRm1XbzZPampVYWoyb1c4alhRNlhkNjhlVFdhRjlxTU1uVmVIL25XcFg5TzhoYlExbTZyS1Z0TmNpMGtIUE8rbkNvQkFBQ1FPekZiQ2dDUTA4WEh4NU5KcWNWb05FWkhSN3U2dWo1M01tWGF2L0tmVEVxajFUYnBwVzNZVFVpOGNRVUFBQUNDTi9FQkFISzYxTlRVcEtRa3RhdDRxNWxNcG9TRWhPZThPZWErYWY4L0cyRHJXbjJqYmRTRFRBb0FBQUFXL0dvSUFNalJuajhRd2N1VGxKVDBmQlBXVENGN2xBUEpvNnpHdTkzTHJnc0FBQUM1RzdFVUFDRG5NcGxNS1NrcGFsY0JvYndHOFRudU12MitRem5RMUc3N3Npc0NBQUJBcmtjc0JRREl1WGd2Ujg3eFBQbGc3RU1SYzE4NTFGWnUrUEpyQWdBQVFDNUhMQVVBeUxsU1UxUFZMZ0gvZUk2ZmhSd1RxUnhJQmIyRXJjTXJLQW9BQUFDNUc3RVVBQ0RuNGdWOE9Zb3N5OW03SWVIeFB3ZDVDNzZLZWdBQUFKRGJFVXNCQUhJdWs4bWtkZ2w0SXRzL0R2bC8vVFg4dmdFQUFJQU04R3NpQUFBQUFBQUFWRUFzQlFBQUFBQUFBQlVRU3dFQUFBQUFBRUFGeEZJQUFBQUFBQUJRQWJFVUFBQkNDSEhseXBXVEowL2V2SGxUM1RKU1VsTDI3ZHQzL1BqeHpMdUZoSVRzM0xuemRSVUZBQUFBdkJMRVVnQUFDQ0hFOU9uVGUvVG9zV0hEQm5YTFNFaElHRFpzMkxScDB6THBjKzNhdFc3ZHVrMmFOT25SbzBldnNUUUFBQURnSmRPcFhRQUFBRG1DeVdRU1FtaTEyaGNmeW1Bd2ZQbmxsMW5zN09QalU2MWF0V3lOWDZaTW1WYXRXdTNZc1dQRmloVStQajdQVlNNQUFBQ2dQbUlwQUFDRUVFS1daU0dFUnBPbGVjU25UNStlTUdIQzA2NzYrL3RmdkhneGk4K05qWTNOdk1OdnYvMDJlUERnTkkxS2lMWm16WnFOR3plbXVUUnk1TWpPblR0bjhla0FBQUNBaW9pbEFBQVFscUFuaTdGVVltTGk5ZXZYbjNiVnpzNXV5NVl0MWkyalJvMEtEUTBkTkdoUS9mcjEwM1QyOFBESS9GbnU3dTVObXpaVmpoOC9mdXppNHBLbVEyeHNySU9EZzA3M3o5L3B4WW9WeThwSEFBQUFBRlJITEFVQWdCQkNtTTNtck1kU3RXdlhQblhxbEhJOFk4YU16WnMzOSs3ZHUxKy9ma3FMalkxTitmTGxMWjBqSXlQRHdzSTBHazJuVHAzYzNOeXlXMWpac21YOS9QeUVFRnUzYnYzKysrK25UcDM2eVNlZldIY1lNR0RBcFV1WEprMmE5T0dISDJaM2NBQUFBRUJGeEZJQUFBaExMSlhGdmFXMFdxMmpvNk55ckV4VHNtNUo0OENCQTdJczE2eFo4emt5S1dzZUhoNUpTVWtUSmt3b1Y2NmNsNWVYMGhnVUZIVGt5QkVIQjRlOGVmTyt5T0FBQUFEQTYwY3NCUUI0ODVsTXBxaW9xTXo3SkNjbks3dVZQM2p3SVBPZXJxNnVsaFZ6V2JGMzcxNGhST3ZXclRQcEV4Y1hOM3o0Y0NHRTBXZ1VRdHk3ZDY5UG56NUNpRWFOR25YczJGSHBVNk5HamU3ZHU2OVpzK2JJa1NOS0xHVXdHS1pQbnk2RThQUHpLMTI2ZE5aTEFnQUFBSElDWWlrQXdKdnY1czJiTFZ1MnpFclBGU3RXckZpeEl2TStXN1pzc1Y2amw3bkl5TWd6Wjg2NHVMZzBhZElrazI1R296RTRPTmh5bXBTVXBKeVdMRm15VWFORzBkSFJTcnZaYkpZazZhZWZmdnJwcDUrVVV5Vk5Hek5tekpneFl5eTN6NWd4bzJIRGhsbXNFQUFBQUZBTHNSUUE0TTBuU1pLOXZYM21mWktTa29RUWVyMyttVE9obElWK0JvTkJPVlZXLzVuTlprdUxuWjJkcGZQR2pSdGxXUzVYcmx4d2NIRFZxbFdmdHRUTzJkbDUxNjVkeXY3bFhicDBLVnEwNk9MRmk0VVFMaTR1SnBNcE1URXhXNSszUUlFQzJlci9ob21NakxUK0JtN2N1T0hoNGFIWDY5TjArL3Z2djQxR1k5bXlaZE8wYjkrKzNkYlc5cE5QUGpFYWpaR1JrVVdLRk1uNm84UEN3dHpkM1YxY1hHUlozcmh4NHllZmZKSitpM29BQUFCWVNNcS9zZ0lBa0FORlJrYStuZ2NaamNhcVZhdW1wcVoyN3R4NS9Qanh6K3gvNzk2OUJnMGFQTzNxcFV1WGxJUGs1T1NHRFJ0R1JVVnBOQnF6MmJ4Ky9mcjMzMzgvT2pvNlg3NThUN3MzT2pxNlRwMDZYbDVlZ1lHQnovdHBYaFUzTjdkc3JWNlVMeDFQWFRsS0NDR1ZyNjN2UGZOVmx2YUVuNS9mZi8vNzMrRGdZR1VuTDdQWlhMTm1UYjFlZi9UbzBUUWJoL1hyMXk4Z0lPRGN1WE5wZ2lkdmIyOG5KNmM5ZS9iNCt2cXVYYnQyNGNLRmpSczN6dUxUMjdadGUrdldyWkNRa05EUVVHOXY3eFl0V2p4ejhoMEFBTURiak5sU0FBQ0kyN2R2cDZhbUNpRk9uejZkbGY1YXJiWllzV0xLY1V4TVRGeGNuTE96Yy9wNU1ZR0JnVkZSVVJVclZuejA2TkhkdTNjZlBuejQ1WmRmeHNYRmJkcTB5WHBHMVRNdFc3Yk1aREpscFdmTm1qVXJWNjZjOVpGektWOWYzK1BIajF1M2VIdDdLM2xpeDQ0ZEZ5eFlNSExreUpVclZ3b2hkdTNhOWZmZmY4K2JOeTlOSnBXVWxMUm56NTQ2ZGVxa253eWwwV2lVYi91YmI3NEpDUW5wMHFYTGxDbFQrdmZ2YitrUUZCUmttUm1ucUZHalJyNTgrZUxpNG43NzdiY0JBd1lJSVVxWExqMXMyTENaTTJjMmJkcTBRNGNPcitackFBQUF5UFdJcFFBQWVESy82ZXJWcTQ4ZVBjcGtOcE1pZi83OCsvYnRVNDU5ZlgzOS9mMDdkZW8wZE9qUU5OM1dyRmtqaE9qWnMrZXNXYk9VbFhyeDhmR2hvYUcrdnI3ZmYvOTkxc3Ric0dCQlNrcEtWbnJhMk5pOERiRlVXRmpZN2R1M0sxV3FwSnorMy8vOVgxaFlXSGg0dUxJaFY4MmFOV05pWWpadDJxUjhkVzV1YmxxdFZqbHQwS0NCdTd1N0VHTGZ2bjBKQ1FrdUxpNnJWcTFTQnFsWHI1NnlrYnhlcjFjeVNoY1hsNDBiTi9icTFTdE5oamhpeElqYnQyOWJ0MnpmdnQzYjIzdkhqaDFHbzdGKy9mcjM3OThYUW5UcTFDa2dJQ0FpSWtJNVZRYk1WaHdKQUFEd3hpT1dBZ0M4R2lrR2tSUW5KOFdKcERnNU1VNUtpcE9UWXVXa0JHRktsVTBtWVRZS3MwbVlUTUpza3MwbVlUSktzdlhwL3pwOFB1SDFGQnNVRktSa09pa3BLYnQyN2VyZXZmdUxqeGtZR0hqdDJyV2lSWXMyYnR4WWlhVnNiR3htelpyVnZuMzdiZHUyVmE5ZVBmTjM4NlZSb2tTSnpaczNaOUpoNzk2OVdWbCsrTWFvWHIzNjZ0V3JsZU1lUFhvb2UwZ3RXYkpFQ0JFZkh4OFdGaFlURXlOSjBzV0xGNzI4dkpZdVhhcjByRkNoZ2hKTEtTblY3dDI3ZCsvZXJWeGF1WEtsSlphS2pZMVZHalVhemRTcFV5TWlJalp1M0ppY25OeXRXemNoeE9iTm01WGNTZ2l4Wjg4ZVB6OC9aYUxjdW5YcmhCQ2ZmZmFaZFoyK3ZyNit2cjdLOGRLbFM5dTJiZnU2dmlFQUFJQmNnRmdLQVBCY0h0NldvKy9MMGZma21FZzVJVVpPakJPRy84VlBpWEVpUGlxNzQ4bXZwc3lzU0V4TVZGYUVEUmt5Wk9iTW1WdTNibjN4V01wZ01NeVpNMGNJMGI5L2YrdmxZMlhLbFBuMjIyKy8vLzU3WDEvZlNwVXFsU2hSSW9zRHlySnNOQm96NlpERlZYNHZJdlducjgxM3JqekhqZkx0eTYrZ0hQSDQ4ZU1PSFRwTW5UcFZPYTFUcDg2aFE0ZUVFRWVPSEduWHJ0M3UzYnZ0N096YzNkMm5UcDNhdEdsVDZ4dlBuajI3Zi8vK25qMTdmdmZkZDViR2h3OGZCZ1lHM3I1OSs5NjllNDhlUFdyY3VIRjRlTGoxN21hdXJxNUtMRlc2ZE9ta3BDUmxFLzI5ZS9jS0lieTh2TTZjT1hQcTFLbktsU3NQSHo1YzZUOS8vdnc3ZCs3ODhNTVBsaEhlaG9sc0FBQUEyVUlzQlFCNHVoU0QvQ2hjUk4rVG8rK1pvKytMNkh2bTZBZ1JmVS9FUFRWMVVqRmRlbTRiTjI2TWk0dkxseTlmdDI3ZEFnSUNybDI3ZHZEZ3dVYU5HcjNJbUt0V3JZcUlpQ2hkdW5UNktWRmR1M1lORGc0K2N1VEl5SkVqL2YzOTA3OGhMa00zYjk2c1ZhdldpNVQwTWtqUGQ5c3IrbE5oTkJwUG56NzkrUEZqUzB2RmloV1ZuZWFGRU5XcVZWTWFCdzhlYkd0cks0VG8yN2Z2NE1HRGhSRGZmLys5SkVuOSt2V3pmakhpZ2dVTGZ2enhSK1ZZa2lSbE1XQ3hZc1dLRlN2bTZlbnA2ZWxwMlUzc3E2KytNcGxNeXVxL3UzZnZGaXhZTUUrZVBETm56bFJXZHpadjNsenB0bW5UcHVqb2FNc3BBQUFBMGlPV0FnRDh6Nk83NW9oUStkN2Y4cDIvNUVmaGN2UTlZVWhRdTZaWExpNHVUc2tYdW5idHF0VnF2L3p5eXlsVHBzeVpNNmR1M2JwWkRJeXNYYjE2OWRxMWF4OSsrT0h5NWN1RkVNT0dEZE5vTk9tNytmcjZ0bXpaOHRLbFMvUG16UnN4WWtSV1JzNlhMMSsvZnYweTZYRGh3b1ZmZnZrbHV3Vm4wM1BtUzgrWlptWGZva1dMbEsybUprNmNPSGZ1WEJzYm16WnQyZ3dZTU9ERER6Lzg3cnZ2bEtWNXg0NGRPM0xrU0lFQ0JUWnMyR0M1VWEvWGQrellzWHIxNnA2ZW50T25UOSs3ZCsrQkF3ZWU5cFQzM250djZ0U3BWNjVjS1ZldTNLMWJ0MHFWS25YaXhJbE0rZ01BQU9CcGlLVUE0RzFsU0pBalF1VzdvZWFJTUhQRTMrTHVWWkdhL1BxZWJtTW5ORnBaMGtwYXJkRHFoRVlyTkZwSjgrUlkxbWdrbmMxcktHVDY5T2tQSHo1MGNYSHAzTG16c2pIUTRzV0xiOXk0TVdmT25GR2pSbVZsQkdXYm9iMTc5MjdidHUzQmd3ZGx5cFRadW5WclVsSlNnd1lONnRldm4rRXQrZkxsR3pWcTFOaXhZMWV1WEZtM2J0MFBQL3p3bVU5eGRuYnUyclZySmgxMjdOanhxbU1wL2FBbE9sMDJmbk9RTHgxUFhUbEtDQ0VWSy84cTYzckMyOXRibVVVbGhLaGR1N2F5djNqNTh1Vzl2YjB0NzBrMG1VeE9UazcxNnRWVE5wSzNzN1BUYURSMmRuWStQajZsUzVjV1FoUXVYRGcxTlRVbUpzWjZMdFUvbjBpV0pVbnExYXZYdkhuelpzMmF0V3pac2pObnpyUnMyZkxiYjcvMTh2TFM2WFEzYnR6NDZhZWZsTTVoWVdIUjBkR1dVMXRiMno1OStyeWU3d0VBQUNDM0lKWUNnTGZHemZQbVc1Zmx1Q2h6UkpnY0VTcGlJck53VDliWU93bDdKOG5CU2RnN1NaWmpCK2YvSFRzTCt6eVN2Yk93enlNY25MTTNjdVRMS3pJanUzYnQyclp0bXhCaTVNaVJTbXhoYTJ2cjQrTXpjdVRJTld2V1ZLNWNPYzJlUkJiMzd0Mzc3YmZmVHAwNmRmTGt5WWlJQ0NIRXJWdTM4dWJOMjdwMTY0aUlpQk1uVGpnNE9Jd2JOeTZUUjdkcDB5WXdNREE0T1BpNzc3N2J2bjI3c2xHUmhkRm9EQW9LT25iczJHKy8vYloxNjFZaHhLTkhqeXc3WjJmbzVzMmJ6L3MxdkNHR0R4LytmLy8zZjhxVzUwS0k1czJiSzJ2eHhvMGJOMlBHak5EUTBMQ3dzTWpJeUxsejV4NDRjS0IwNmRMZTN0N2ZmUFBOenAwN3ExU3BZajJPcTZ1cjhuSTlzOWtjSGg1KzkzL0N3OE4zN3R4WnRXcFZaMmZuWHIxNnpaMDc5N1BQUG91T2pxNVdyZHJtelp0WHJGamg1K2QzK2ZMbEdUTm1LT01ZREFhejJXdzVkWEZ4SVpZQ0FBQklnMWdLQU41UXNsbStmME8rZmRsODg2SjgrN0ljRVNiTUw3WWx0dDVXY2kwa1hBdEovLzZmY0hFWFVnYnIxSEsrWThlT2pSMDdWZ2p4OGNjZlc3OGZyWG56NXJ0Mzd3NEtDdkx4OGRIcGRBMGJOa3gvNzRZTkd5d3ZkL1B3OEdqUW9FSERoZzJyVnExNjZkSWxaVTZUajQ5UG9VS0ZNaTlnMHFSSnlzNVRrWkdSeFlzWE54Z001OCtmUDNyMHFCRGk5dTNiZ3dZTlVyb1pEQVloUkd4czdQYnQyMlZaTmhnTWtpUXA4NENTazVQTlpyT2RuWjBrU2E5aHkvT2NTY21lbEtSUG1TMTErZkxsSDMvODhldXZ2OWJyOVgzNzltM1pzbVVjWDh5bkFBQWdBRWxFUVZURmloVm56cHhacGt3WjVRZXR6SXBLWS92MjdkT25UNzk3OTI1aVlxS1NWT2JObTdkSWtTSWVIaDVseTVhdFg3OStrU0pGaWhjdnJuVHUxNi9ma2lWTGhnMGJKa25TSjU5ODR1am8yTFJwVXo4L3Y0WU5HL3I3K3l0OWV2VG9jZVhLbGQ5Ly8vMDFmaGtBQUFDNURMRVVBTHhCb2lQTXR5NmJiMTJTYjEyU3cvOFNLWWJuRzBZcVhFcHlLeXhjQzJsY0N3dlhRcEpyUWNtdHNIQk11NkFwVjl1M2I5L28wYU9OUnFPbnArY1BQL3hnaVRZVTMzLy9mYWRPblc3ZXZEbDA2TkN4WThjcTYvdXNsU3BWcWt5Wk1vMGFOV3JVcUZINThrOVdxSVdFaEpoTXBpWk5tblRvME9HWk5YaDRlTXlkTzdkaXhZck96czVuenB6cDJiT25zaDVRQ0tIVmFxdFVxVkszYnQyNmRldm15NWV2VDU4K1RrNU8zYnAxQ3dvS0dqUm9VTjI2ZFJjdVhDaUU2Tk9uVDNCd2NFQkFRTW1TSmE5Y3ViSjM3OTdpeFlzSEJ3ZlhybDA3elNkNkk4WEZ4UWtobElST2lSZVZneU5IanZ6NDQ0K3RXN2UyczdQcjI3ZHZ6Wm8xbXpadHVucjE2bmZlZWFkdTNicGhZV0ZLOWhjU0VxTE1tUHZ6enorVnJLcE5telpGaWhReG04MGpSNDZjTW1YS2dBRURsQUhQblR2bjZPaFlxbFFweTZQZDNkMi8rT0tMWmN1V2ZmREJCNjZ1cnVrM3RnY0FBRUJXRUVzQlFDNlhHR3UrOHJ2cDZrbjVXb2g0L09CNVJzampKaFVwSlJVdXBTMVNSaFFxS1JVcUtiUnY4dDhPSnBOcDBhSkZTcXpqNGVHeFlzVUt5NjVERmk0dUxvc1hMKzdSbzhmOSsvZDlmWDJEZzRNblRacms3dTV1NmRDeVpjdFBQLzAwL2VBOWUvWXNWYXBVcFVxVnNsaE1uVHAxbEFNUEQ0L1UxRlEzTjdlUFAvNzQ0NDgvcmwyN3RyUHprd1dQQXdjT1ZBNTI3TmdoaE1od0w2cHk1Y3FWSzFmdXdvVUxIVHAwcUZ1M3JyTDU5NXN0T2pwYUNPSG82R2hwT1hIaWhNbGt1bmp4b2hEaXQ5OStzN0d4VVNaUE9UbzZXbDdZZC9yMDZXKy8vZFp5eTl5NWN5MzNqaDQ5V2xsQk9XN2NPR1VRSWNUOSsvZTdkdTFxWTJQenh4OS9XRyt0MWE1ZHUyWExsaFV1WFBoMWZWd0FBSUEzMEp2OEh4NEE4TVpLVFphdm56UDk5WWNjZWxvT3Y1cTllM1UyVWlFdlVhaWt0a2dacVhBcHlhT01jRWdieXJ6Qi92cnJyL0hqeDErNGNFRUlVYkpreVNWTGxuaDRlR1RZczNqeDRtdldyT25idCsrdFc3ZUNnb0pPbkRqUnJWdTNuajE3S21sUkpuT1JMSE4yc3FWZ3dZSWJOMjU4NzczM01obDV4WW9WKy9mdmQzSnlhdE9temRQNlBIandRQWpoNE9Ed0hEWGtPbEZSVVVLSW9rV0xXbG9HRHg2Y2tKQ2dKRkNXTEcvR2pCa3VMaTdSMGRGTm1qUlJkclZYRHJaczJUSnExS2p0MjdlLzk5NTd5cWJ5U24rZFR2ZisrKytmUEhsUzJhYXFlL2Z1RHg0ODJMSmxTNXJ0M2pkdjNxeHNkWC9yMWkxUFQwK2w4ZENoUTVaalpXOHB5Nm1MaTh2NTgrZGZ5eGNEQUFDUWF4QkxBVUR1a2ZEWWZQR1k2Y0pSK1ZwSTF0K2FKOXM3YXp3cmFJcS9xL0dzSUJWL1Q5am5lY1ZWNWxEMzc5OWZ1blRwcGsyYmxEMlk2dFdyOThNUFB6ZzVPV1Z5aTZlbjU2Wk5tOGFORzNmdzRNR2twS1FsUzVhc1diT21hZE9tWGJwMHFWaXg0a3V2TUpNeFEwSkNsaTVkZXZ6NGNhMVdPMlhLRkRjM042VmRtUTEwOWVyVmtpVkxLaTNCd2NGQ2lMSmx5NzcwOG5LZ1AvLzhVNUtraElRRVMwdElTTWo5Ky9kcjE2NmRrcEp5OXV4Wk96czdkM2QzSnllbjMzLy8vZGF0VzhxUFc2L1hLNi9ZVTdhWmQzUjBUUC9HdllZTkcwNmJOdTNFaVJOVHAwNE5DUW1aT1hObW5UcDFsTmZ3S1IwZVBYcjA4ODgvVjZoUTRkS2xTd3NYTHB3K2ZiclNYcXBVS2NzTEV6ZHUzQmdaR1RsNDhHRGwxTmJXOXJWOEt3QUFBTGtKc1JRQTVIVHkvUnZtaThkTUY0NkoyNWVFTEQvN0JwMWVGQzZ0NUZBYXozZUZlOUZuMy9LbU8zVG8wSWdSSTFKU1VwUXdZdmp3NFYyNmRNbks3a3ZPenM3ejVzM2J1M2Z2RHovOGNQLytmWVBCY1BUbzBWNjllcjJHbXBPU2tvNGZQMzdxMUtuRGh3K0hoNGNMSVFvWEx1enI2MXU3ZG0xTG4zZmZmZmZ3NGNPalJvMWF0V3FWWHErUGpZME5EUTNWYURTTkd6ZCtEUldxYU9qUW9VS0lDUk1tT0RnNHRHM2Jkc0dDQmNwaU9yUFpQSFRvVUc5djc4REFRRXZuYXRXcVRaczJ6WkljWlNnK1BqNDFOVlY1QjU4UTR2UFBQNTgyYlZyNzl1ME5Cc09rU1pONjl1d3BoT2pkdTNlK2ZQbG16cHdwaEZpMGFGRlNVdElQUC93d1o4NmNkZXZXalJneEluLysvRUtJRWlWS1dQYXFEd2tKU1UxTnRad0NBQUFndlZ6NTdpUUFlUFBKWnZudlA0MDc1NmRNNzVnNnM2dHA5Mkp4NjJKbW1aUkdLenpmMVRic3J1OC8zMmJxZnBzaHkzVnRobWsrYUVvbXBmam9vNCtVaFZvTkd6YmN2bjE3MTY1ZHM3VWplTE5temZiczJUTnUzTGd5WmNvc1hicTBUSmt5cjdMWWYraDB1Z1VMRnF4YnR5NDhQTHhNbVRMang0L2Z2WHUzZFNhbHZPdXRWYXRXRGc0TzU4K2ZQM1BtelBYcjE3Mjh2R2JPbkdtWlBQV21xbHk1c3B1YjI2bFRwNlpObTFhc1dMRWhRNGJZMmRuSnNqeDI3TmlvcUtodTNicFpkKzdjdWZPUkkwZTJidDM2dE5IT25EbFR2MzU5NjFmbTNicDF5ODdPem1Bd2pCZ3h3cElyblQ5Ly91Yk5tOHBTMElVTEY5YW9VYU5XclZwOSsvWTFHQXhMbGl4NWxSOFhBQURnamNWc0tRRElZVzVkTXA3ZWEvN3prRWlJZVdaZnFYQnBxWFJWYmRrUHBaS1ZoZTFic1ozUTg3R3hzWms5ZS9hZE8zZXFWcTM2ZkNQWTJkbDE2ZEtsUzVjdXozZjd3WU1IczN1TFhxK2ZObTNhdm4zN21qUnBVcUZDaFF6N09EZzRaRDRKNkEzbTUrZVhKMCtlVnExYU5Xelk4Sk5QUHJsNDhlS0VDUk1PSHo1ODZOQ2hzTEF3NjU0Nm5XN1dyRmtkT25TUVpmbnp6eiszdEJzTUJtWEw4OTI3ZDd1N3V4Y3NXRkFJa1ppWU9HWEtsT1hMbHlzditEdDgrUEN3WWNQczdPeVNrNU52M3J6Wm9rVUxzOWs4Wk1pUWxKUVVIeDhmSVVTalJvMUtseTU5OXV4Wlpjem82T2pqeDQ4cng0OGVQVkttdkZtZTZPenMvUDc3NzcrdWJ3Z0FBQ0FYSUpZQ2dKemg0UjNUNmIybU0vdkZvL0JuOUhRdnFpbGRWVlBtUTAyWkQ0V0Q4ek02NDM4S0ZpeW81QTY1U1BueTVjdVhMNjkyRlRuUmhnMGJBZ0lDSmt5WWtDZFBuang1OHF4Y3ViSlBuejVSVVZIYnRtMHJWcXhZbWxoS0NPSHQ3VDEwNk5DdnYvNDZORFIwMUtoUlNxT1NGZTdhdGV2VFR6K2RQWHUyTXM2UFAvNFlFUkZSdVhMbHhZc1grL3Y3ejUwN3QyWExsa3VXTEFrUER6ZWJ6VldyVnQyM2IxOUlTRWk3ZHUzcTFxMnJiSDd2Nys5Zm9rUUpaY3lRa0pBMEc5SmJuOWFvVWNONmRTRUFBQUNJcFFCQVZmSFI1alA3VFdmMnkzZXVQS09uWndYZCsvVTBsUm9JVjE1SWo3ZmE2ZE9uQncwYTlNRUhId3dZTUVCcEtWNjh1SU9EdzdwMTY5NTU1NTJuM2VYajQvUHc0Y05HalJvcHA2bXBxWGZ1M0hGd2NKZ3hZMGFuVHAxa1dXN1NwTW5aczJjZEhSM0hqQmt6Wk1nUW5VNDNkdXpZKy9mdmI5aXdvVmF0V2xxdDFzYkc1cU9QUHJLMXRhMVVxZExVcVZNdEkzdDVlVm1PNjlTcE0ydldyS2ZWb016QUFnQUFnQVd4RkFDb0lUbFJQbi9FZUhxZkhIcEd5T2FuZHROb3BaS1Z0UlhyYXQ2dkw1emNYbXVGUUU1VnNXTEZEaDA2VEo0OFdhZjc1OWNZVjFmWG9LQWdyVmFiK1kwelpzeXdIT3YxK3BVclY4Ykh4MWV1WEZtWjlEUml4SWhmZi8xMXhJZ1I3dTd1U2grdFZqdC8vdndhTldvc1dMQWdQRHg4d29RSnlqdjdkdTNhcGJ6Rkx6MEhCNGZYcy9VWUFBREFtMEZLVHM3cUs4WUJBQzlPdm4vZDlPdEc4OW45SXZYcC8vZXJzNUhLVnRPOVgwK3E0UDJXTDlPTGpJeFV1d1E4NGVibVprbUNza0srZER4MTVTZ2hoRlMrdHI3M3pGZFpHZ0FBQUhJbFprc0J3R3RoTXByUEhURUZCOGczem1mU1MvS3FwSzNlUXZOK2ZmWXZCd0FBQVBER0k1WUNnRmNzTHNyMDIxYlRpVjlFZk5SVCsrVHowSDc0aWJaYUM1RzN3R3V0RFFBQUFBRFVReXdGQUsrSy9QZWZwdU1CNWd0SGhkbVVjUTk3SjAybEJycHF6VVh4OTE1M2NRQUFBQUNnTm1JcEFIalpaTmw4NFZmVG9iWHluYitlMWtVcVdrN24vYmxVdVpIUTJiemU0Z0FBQUFBZ3B5Q1dBb0NYUnpiTFp3OFlENjJWNzkvSXVJTk9MNzNmUU9mZFR2S3M4THByeTUwa1NaSmxXZTBxQUFBQUFMd1N4RklBOERLWWpPWlRnY2FnZFNMcWJzWWQ4aGJVMW1tcnJmR3BjSEI1M2JYbFpzUlNPWXBXcTgzbURmLzdOY05zZmhYMUFBQUFJTGNqbGdLQUY1T2FiUDU5dS9Id2VoSDdNTVByVXRscTJqcnROQlZxQzBuejJvdkw5YlJhclpsRUkyZlFhRFNTSkdYdkh1ZjgveHpFUG5nVkpRRUFBQ0MzSTVZQ2dPZGxTREFGQjVpT2JoUUpqek80S21rMGxSdHFtL1NTOG51cVVOdWJRcXZWcHFhbXFsMEZoQkJDcjlkbjl4YkpyYkJ5SUVkRnZJS0tBQUFBa09zUlN3RkE5cG1NNXQrMkdBK3NGb214R1Z6VjZqUlZtK2thZFJkdVJWU283YzFpYTJ0ck1CalVyZ0pDK1Zsay94NEhxVkJKK2Q3ZklqblJmUGFncGtxalYxSVpBQUFBY2kxaUtRRElIdk81SThiQWhlSlJlQWJYOUxhYUdwL3FHbllUVHZsVXFPeE5aR3RycTlGb1dNZW5Pa21TbmllV0VrSlR0WmtwY0tFUXduUndOYkVVQUFBQTBwQ1NrNVBWcmdFQWNnZjU5dVhVcmJQRjdjc1pYTE56MU5iNlRGdXZzM0RNcTBKbGJ6U0R3UkFibTlHc05MeEd6czdPZG5aMnozTm5UR1RLMU0rVVEwM04xcnAyUGkrNU1nQUFBT1JteEZJQWtBVXhrY1pkQzh4L0hreC9SYlozMW4zY1FldmRYdGpuVWFPeU41OHN5N0d4c2Z4dHBTSzlYdS9xNnZyY3Q1djJMRFVkV3FNY2E2bzIwM1ljSzJteStVWS9BQUFBdktHSXBRQWdVNFlFNDhIVjV1T2JoVEhkeHR0NlcrM0huYlFOdnhRMjl1clU5alo1L1BneGYyR3BRcEtrZlBueWFUUXY5QjdKMUZsZnl2ZisvdWZFdFpDMlZodE4yZXFTYTBGbUZ3SUFBTHpsaUtVQTRLbk1meDQwYnZ0UkpNU2t2eVI5MEZUZmNvQndkbGVqcnJkVVltSmlmSHk4MmxXOFhiUmFiZDY4ZWJYYUY1M2NKRDkrWUZ6eHJYejNXdFp2a1FvVWx5TnZ2dUJ6Y3ltcGFEbjkwQlZxVndFQUFQQTZzT1U1QUdRazdsSHFwbW55NVJNWlhDcGVVZC9lUnlwVVVvV3EzbTRPRGc0Mk5qYng4ZkVwS1NscTEvSldzTE96YzNKeWtpVHB4WWVTWFBMckJ5OUozVEpMRHRtZDVYdGUvTEVBQUFESTZaZ3RCUUQvSnN2bUU5dU11eGNMUTBLYUsxSitUOTJuQTZVSzNpcFZobi9Jc213d0dBd0dnOGxrNGlWOUw1RldxOVZvTkZxdDFzYkd4dGJXOXFVRVVtazlmbUE2dWROMDVhU0lleVFTWWtSeTR0TTZTZ1dMeS9lWkxRVUFBUENHSTVZQ0FDc1BiNmVzbnlKdVhVcmJyclBSTnU2aHJmK0ZZS3RtQUFBQUFIaEpXTVFIQUVJSUlVeEcwK0YxcG9PcjAyOXRMbm05cis4MFh1UXJvbEpsQUFBQUFQQm1JcFlDQUNFZTNrNzk3d1E1L0dyYWRuc24zYWVETk5WYnFsTVZBQUFBQUx6UmlLVUF2TzNNSjdZYmQ4d1RxV2xYTkdzcU5kQjlObHprY1ZXcExnQUFBQUI0d3hGTEFYaUxKY2FtL2p4Si91dVB0TzB1K2ZVZHgwcGxxNnRURlFBQUFBQzhIWWlsQUx5bDVLdW5VdGRQRnZIUmFkbzF0ZHZxV3ZRWHRnNHExUVVBQUFBQWJ3dGlLUUJ2SDJPcWNlZDhjL0NXdE8xNTNQUmRKMHBsUGxTbktnQUFBQUI0eXhCTEFYaTd5UGR2R05lTWxTTnZwbW1YS3RUUmR4NHY3SjFVcWdzQUFBQUEzanJFVWdEZUdySnNQcnJCdUdlSk1LYitxOTNHWHRkbWlLYjZwNm9WQmdBQUFBQnZKV0lwQUcrSGxLVFUxV1BscXlmVE5Fc2VaZlhkdmhmNWlxaFVGZ0FBQUFDOHZZaWxBTHdGSG9XbkxCOHBIdHo2VjZPazBUYjhVdHVrdDlCb1ZTc01BQUFBQU41aXhGSUEzbkJ5Nk9uVTFXT0VJZUZmclhrTDZydE5sVHdycUZZV0FBQUFBTHoxaUtVQXZNbk1SOVliQXhjSjJXemRLSDNRVlAvNVNHSHJvRjVkQUFBQUFBQmlLUUJ2S21PSzBYK3ErZjhPL2F0Um85VjMrazc2b0tscVZRRUFBQUFBL29kWUNzQ2JLTzVSNnRMaGNrU29kWnRzNzJ6Ylo1YndmRmU5c2dBQUFBQUFUeEJMQVhqajNMcVlzdUpia2ZEWXVrMHE2R1hUZDQ1d0thQmVXUUFBQUFDQWZ5R1dBdkJHa2Mvc1M5M3d2VENickJ1bDhyWDEzYVlLdmExNmRRRUFBQUFBMGlLV0F2Q21NSnVNMjM0MG45aVdwbG5iOUN0dDQ1NHExUVFBQUFBQWVDcGlLUUJ2QkdOSzZ2S1JjdWpwZnpYYTJPbTcrMG52MUZDdEtnQUFBQURBMHhGTEFjajlVcEpTbHcyWHI1LzdWMlBlZ3Zxdi95UGw5MVN0S2dBQUFBQkFwb2lsQU9SeWhvVFV4WVBsTzM5WnQwbGU3K3Q3elJEMlR1cVZCUUFBQUFCNEJtSXBBTGxaWW16cW9rRnlSSmgxbStiOStyb3ZKZ3VOVnIyeUFBQUFBQURQUml3RklOZUtmWml5Y0tCNGVNZTZUYXJXUXRkaGpKQWs5Y29DQUFBQUFHUUpzUlNBM0NubWZzcFAvVVJNcEhXYnBsWWIzZWZmcWxjVEFBQUFBQ0FiaUtVQTVFSVBiNmNzR0NqaUhsbTNhUnYzMURiOVNyMmFBQUFBQUFEWlF5d0ZJSmVSNzE5UCtXbUFsQlJyM2Foci9ZM21vNDdxRlFVQUFBQUF5RFppS1FDNXlvTmJHV1JTSGNkcXFyVlFyeVlBQUFBQXdQTWdsZ0tRZThSRXBpd2M5SzlNU3FQVmRaMmtxZFJBemFvQUFBQUFBTStGV0FwQUxwRVltN0x3My90SjZmVDZIdE9sY2pYVnJBb0FBQUFBOEx5SXBRRGtCb2FFMUVXRFJkVGRKeTAyZHZvK2N5U3ZTbXBXQlFBQUFBQjRBY1JTQUhLODFPU1VaY05GUk9pVEZxM081dXYvaU9JVjFhd0tBQUFBQVBCaU5Hb1hBQUNaTXB0U1Y0MFNOeTg4YVpFa2ZYYy9NaWtBQUFBQXlPMklwUURrWUxKczlKOGlYejFsM2Fidk9GYXFVRWU5bWdBQUFBQUFMd2V4RklDY3k3aGxwdm5zUWVzV2JkT3ZwQSticTFjUkFBQUFBT0NsSVpZQ2tFT1o5cTB3Ly82TGRZdW1abXR0NDU3cVZRUUFBQUFBZUptSXBRRGtST1lUMjAwSFZscTNhQ3JXMDMzK3JYb1ZBUUFBQUFCZU1tSXBBRG1PZk9WMzQ1YVoxaTFTeVNxNkw2Y0lTVkt2S0FBQUFBREFTMFlzQlNDSGVYUTNkZTA0NndhcGNHbjlWN09FUnF0ZVRRQUFBQUNBbDQ5WUNrQk9rcHlZc255RVNFbDYwdUplVE45L3ZyQ3hVN01xQUFBQUFNQXJRQ3dGSUFkSlhUdGVQTGoxNU56TzBhYmZQT0hnckdaTkFBQUFBSUJYZzFnS1FFNWhPckJLL3V2M0orZVNwTy91Si9JV1VMTW1BQUFBQU1BclF5d0ZJRWVRci94dTJyZmN1a1hidkw5VTVrUDFLZ0lBQUFBQXZGckVVZ0J5Z0hUYm5HdmUvVWhidjZ0NkJRRUFBQUFBWGpsaUtRQnFTN2ZOdVZTb3BPNkx5YXJXQkFBQUFBQjQ1WWlsQUtncy9UYm4rcTltQzcydG1qVUJBQUFBQUY0OVlpa0FhbUtiY3dBQUFBQjRheEZMQVZEUHJZdHNjdzRBQUFBQWJ5MWlLUUFxU1VsS1djTTI1d0FBQUFEdzlpS1dBcUFPNDVaWjRuR2s1WlJ0emdFQUFBRGdiVU1zQlVBRjhxWGo1dE43bjV6cmJQUTlmMkNiY3dBQUFBQjRxeEJMQVhqdEVtSlMvYWRhTjJoYkRoVDVpcWhYRUFBQUFBQkFCY1JTQUY2MzFKOG5pYVE0eTZsVXNyTFd1NTJxRlFFQUFBQUFWRUFzQmVDMU1nVnZrYStlZW5KdTU2ai9jb3FhQlFFQUFBQUFWRUlzQmVBMWVuVFh0UE1uNndaZCs5SENLWjk2QlFFQUFBQUFWRU1zQmVCMWtjMnBhNzhUeGhSTGc2WktJMDJsQnFyV0JBQUFBQUJRRGJFVWdOZkV0SCtWSEg3MXlibVRtKzV6SHpVTEFnQUFBQUNvaWxnS3dPc2czL25MZEhDVmRZditTMTloNTZoZVJRQUFBQUFBbFJGTEFYajF6S2JVbnljSldiWTBhT3A4THBXc3JHcE5BQUFBQUFDVkVVc0JlT1hNeHphSkI3ZWVuTHNWMGJVY3FHWkJBQUFBQUlBY2dGZ0t3Q3NXRjJYY3U4eTZ3YWJyQktHM1ZhOGdBQUFBQUVDT1FDd0Y0TlV5L2pKWHBDWmJUalhWbW92aUZWV3RDQUFBQUFDUUl4QkxBWGlWYnA0My8zbnd5YWw5SGwzTFFXcldBd0FBQUFESU1ZaWxBTHd5Sm1QS0JqL3JCdTBuWHd0SEYvVUtBZ0FBQUFEa0lNUlNBRjRWODdHTjFqdWRTNFZLYW10OXBtcEZBUEFNVzdac1didDJyY2xrU3RPK2FOR2lFeWRPdk9aaTd0Ky9QM3YyYkxQWi9IeTNQMzc4ZU42OGVhbXBxYzkzdThsazJyZHYzOVdyVjUvalhvUEJzR3JWcXV2WHIyZjlGbG1XQXdNRG82S2kwclNucEtTc1g3OCtXMlhzM2J0M3c0WU44Zkh4V2I5RkNHRTBHclBWLzZWSVNFaVFyVjVUK3hLRmhvWmV1M1l0S3owdlhyeDQ2dFNwOUgvTWJ0eTRjZURBZ2V4K2pTK3VjZVBHTldyVVVJNG5UcHk0YWRPbTExd0FBT0ExazVLVGs3UFFEUUN5S1M0cXhhK2Q5YTVTK2lITHBXTGxWYTBKQUo3aG80OCtNaHFOYVJLb3YvLyt1M3IxNnQyNmRac3paMDdtdDhmRXhEUnUzTGhWcTFiang0OVBjeWsrUHI1RWlSTGR1M2VmUFh0MkZvc1pQMzc4b2tXTEJnMGFOR25TcEd4K0RpR0VtREJod3NLRkMvdjA2VE50MnJUbnVGMHBlTUNBQVZPbVRNbnV2Yi84OGt2djNyM0hqeDgvWk1pUUxONXkrZkxsano3NnFHL2Z2bjUrLzVwbUd4VVZWYlpzV1Q4L3Y3NTkrOTYvZjc5Z3dZTFBIS3BhdFdwUlVWRVhMbHl3dDdmUGVzMU5temJObnovL3VuWHJsTk5mZi8yMWZmdjJJMGVPOVBIeEVVTDg4Y2NmbHF3a2MzRnhjVmV1WE1ta2c3MjkvWHZ2dmFmRWp1M2F0YXRUcDg3MDZkT1ZTd2NPSExoMDZWTG00N2RvMGFKMDZkSkNpS3RYcjFxcXRmRHc4UGo2NjYrRkVHM2J0azFJU05pM2I1LzExWk1uVHhZcVZNalQwOU82c1h2MzdvR0JnY2VPSFN0Zi9sOS9SMCtlUEhuKy9QbHIxcXhwMGFKRmhwWDgrdXV2Q1FrSm1WZHJMVisrZkZuNUR1dlVxUk1iRzN2Ky9QbTR1TGphdFd0SFJFUU1HalJvNHNTSmtpUmwvVmtBZ0Z4RXAzWUJBTjVNeG0xenJETXBiYzNXWkZJQWNyaDc5KzVkdm54NXhJZ1JhZHEzYnQwcWhPamF0ZXN6Ujlpelo4LzE2OWN0Ly8xODZ0U3A0T0RnRGgwNkZDbFNKSk83WkZsT1B6OUxDREZxMUtpZ29LRGR1M2NQSGp6WXhTWHRDbWhKa3JSYWJTYkRqaGt6Smlnb2FObXlaZDdlM2s5TEZsNlc4UEJ3NjdrNWE5ZXVGVUtVS0ZIaXlKRWphWHErKys2NytmUG5UejlDK2ZMbFAvdnNzMVdyVmcwY09ORER3OFBTcmt3bTBtcTFGeTllYk5hc1dmLysvVWVQSHEzUlBIVytmM0J3OFBYcjE3LzY2cXRzWlZKWHJsdzVmZnAwKy9idExTMDJOalptczFuNTUxc2xaZXZTcGN1TUdUUHM3T3lVRGdrSkNZc1hMMDR6am8yTlRiVnExVnEyYkpuSnMwcVhMdjM3Nzc4TElWeGNYRnhjWEpZdlgyNXZiejl4NGtRaHhLNWR1MzcrK2VmTVMvWHk4bEppcWV2WHJ5OWN1TkRPenM3eWJSZ01ob29WS3lxeFZIb1hMbHpvMUtsVGtTSkZqaDQ5YXJrbE9qcjY0TUdEM3Q3ZWFUSXBJVVJnWUtDYm0xdmp4bzJmVnNua3laTkRRMFBUTkpyTlpvUEJZR3RybS80UHA3ZTM5L3IxNnpQL2ROYWNuSndDQXdQYnQyLy8wMDgvbVV3bVgxL2ZyTjhMQU1oRmlLVUF2SHh5MkJuenVjTlB6dTN6YUZ2MFY3TWdBSGc2czltOGE5Y3VaUzZKa2l6czJMRkR1VlNwVXFXaVJZdXVXN2ZPMDlNemI5NjhZV0ZoYWU2MXQ3ZTNqcHlVR3p0MzdxeWNidCsrZmNtU0pVMmFOTWs4bHRxMmJWdmZ2bjB6NmZET08rK2tiN1NrRzRxZmZ2b3AvUlQ0aWhVcjNyNTkrOVNwVStubjc3UnIxNjU0OGVLWlBEUmJkdS9lUFdiTW1EU052WHYzVHQ5ejVjcVZyVnExVW80ZlBYcGtQZC9IMmRtNVJvMGFBUUVCbHBZV0xWbzRPenNyc1ZTNWN1VjY5dXc1Wjg2Y2MrZk9MVjY4T0cvZXZNcUNyNy8rK3N0NmZHWFI0dHExYXpOUFFGeGNYTTZmUDI4NVZjS2didDI2V1ZxVVZFdUpDMXUwYVBIRkYxK3NXN2RPbWFEazd1NHVoRWhNVEp3N2Q2N1NKems1V1ltSEhCMGRWNjFhSllUdzgvUDc2S09QaEJENzkrLzM5ZlZkdTNhdGw1ZVhNZ1B1enAwN3lpUHM3T3pXclZ2WG9rV0wrZlBudTdpNERCMDZkTWFNR2Q5Ly8vM1RhZzRPRGs2ZmpSNDRjTUNTS1BYbzBlUDI3ZHNaM252anhvME9IVHBvdGRybHk1Y3JtVlJpWW1KS1NvcS92Mzl5Y25LblRwMWlZbUtVbms1T1RscXQ5dVRKazMvLy9YZmJ0bTBqSWlMU0RPWHA2YWtFcjBGQlFla2ZkUGJzMmNhTkcyL2N1TkhiMnp1VDd6K0xQRDA5ZCt6WTBhWk5tL3IxNjcvNGFBQ0FuSWxZQ3NETFpqS21idnpYZ2hGdHkwSEMza205Z2dBZ013YURvVmV2WHBaVDZ5VnZQLzc0WTc1OCtaUWNJY1AxUnpWcTFBZ01ERlNPdzhQRER4MDYxS0JCZzFLbFNpa3RRVUZCWGw1ZUZTcFV5RW9adnI2K3lpd2hnOEd3YU5HaXRtM2JaaEliTFZ5NDBKSWpLT2JNbVJNYkc1dmhOS0tGQ3hkYW44cXlMTXR5MWFwVmxmSExsaTFyTUJpZTlxQ2xTNWV1WHIwNncwdWpSNDhlTUdDQWRjdW1UWnN5VE5BVVI0OGVIVHg0c0hWTFZGVFVnZ1VMMG5TelhzWDJ6anZ2Vks1Y1dRaWgwK20wV3UyVUtWTXFWS2d3Yk5pd0kwZU90R25UUmdqeDZhZWZWcXRXemRJL0xDenMwS0ZEMWF0WFYrN0toR1hTazdJSjE3cDE2OTUvLy8xYXRXcFpHdlBreWFQOExKU24vK2MvL3lsUW9NQ2NPWE5hdG14NTdOZ3h2VjZmUDMvK1c3ZHVLVmxrcjE2OTl1elpVN0ZpUlNHRWtoVVdMVnBVU1l1VThNdkx5MHM1VllhMXlKczM3N3AxNnhvM2Juemt5SkZCZ3diWjJ0cmEydG8rcmVhblhZcVBqNCtJaU1qa1Q4dk5temZidFd1WG1KaTRkZXZXY3VYS0tZMERCZ3hRMGxnaHhLQkJUMTZTdTJmUG5tclZxaWs1M2RhdFc1V3BndGJDdzhOdGJXMnJWYXVXeWQ1aHlrOG5QVGMzTjJXYnNLVkxsejU0OENERFBnOGZQa3hPVHJhTzU1bzBhWExpeEFsbGFhMmJtMXYvL3Z4REZ3QzhVWWlsQUx4azVoUGJSTlJkeTZsVXRKeTJ4cWVxVmdRQW1YRndjTGh6NTA1MGRIU1ZLbFcrL2ZiYmdRTUhXaTdwOWZwbXpacTV1Ymt0V0xBZ3pkWTJJU0VoczJiTktsT21qS1ZselpvMVpyUDVxNisrVWs0dlhicDA3ZHExaWhVcktwdEpwYVNrQ0NIT25UdG52YmRVclZxMWF0ZXVyUnpYcTFkUFNTNEdEaHg0NGNLRm9VT0hXbVlWcGJkMTY5WTBzWlF5ZGNqZjMvK1puM2Y5K3ZYZmZQT041YlJ6NTg0WmJvc2VFQkNRbUpob05CcWJOV3VXNFd5dmQ5OTlOMDFML3Z6NXJkZmZwZUhtNXBhbXBVeVpNcy9jeXp3OFBGejVRU2lublRwMXFsT25UckZpeFpSVDZ3OWlOcHViTm0zcTZPaTRZc1dLd29VTFp6NnN0ZFdyVjhmRnhhVUpPNXljbkpUTndpd3RZOGVPZFhCd0tGKyt2S1dZVE55OWUxZFoxWGovL24wbEdOTHBkTXJTdnpROXZieThmdm5sbDdKbHl5b2Ruc1BSbzBlN2RldDI3Tml4REs5ZXZYcjE4ODgvajR1TFc3OSsvUWNmZkdCOVNhdlZLanRuS1U2ZlByMS8vMzRoUkdSa1pFQkFRSlVxVlRwMDZHRGRmOFdLRmFHaG9UWTJOc3BwcFVxVjBrK1IrL3Z2djhlT0hUdHg0c1QwcXdMbnpadG5tYlczZWZQbU5OUGNMSktTa21SWlhySmtTWVpYUzVRb1FTd0ZBRzhZWWlrQUwxVnFzbkgveWllbmtrYlhjYXlhOVFCQUZ0aloyZTNldmR0c05uZnAwbVh1M0xrdUxpNzkrdlZUM3VsMjl1elpDUk1tS0l2RkRoOCsvTmxubnltN2JzK2RPOWZXMXZiYmI3OVZSa2hLU3ZydmYvOHJoTEFrSmhzM2JsVG03eWhMdlJUbnpwMnovcTl4alVaVHUzYnR2SG56VnFwVVNaa0w4OTEzM3lrM0RoNDhPTTNjSW91MWE5Y1dMMTQ4dysyb25zUGt5WlBUTng0NWNtVHAwcVhLc2RGb1RMTU4rZE0wYWRJa2szMnBuL1pLd2JWcjEyYjRCcDVLbFNydDJ2ZTVYbThBQUNBQVNVUkJWTFVyTGk1T1dRNTU4ZUpGNjZ2dDI3ZFhaaWRaTEYyNjlPelpzOTk4ODQyTmpjMmpSNCtlVm9hRGc0UDF0bE94c2JIS2JESmxHM0lMVjFmWE5MRlVWRlJVNDhhTjc5Njl1MmJOR205dmI4dWN1QXlOSGozYSt2U0xMNzZ3SENzN1ExbExIL0M5TE5ldVhXdlpzcVVzeTF1M2JrMlRTU214bFBWT2FzdVdMVk5pcVlVTEZ5WW5KMCtjT0RITlFydzllL2JjdUhIRDhpUE9seStmdDdlMzlWSysvUG56SzVQWHFsU3A0dWpvYUwwQThPT1BQOTZ3WVlNbGxqcHc0TURUYXJac2VmN0NueDRBa0RzUVN3RjRtVXhITjRyRVdNdXBwdlpuVXVITWZuRUhnQnhpMDZaTkRSbzBLRnk0OE5HalIvUG56OSt2WHorRHdUQisvUGo4K2ZNclMveENRa0xHalJ0WHZYcjFnZ1VMQmdVRm5UaHhZdkRnd1piSlFTdFdyTEJlbEpTWW1Qanp6eisvKys2N3YvNzZxOUtpdk5qdWl5KytTUDhtdmdZTkdqUm8wTUJvTkE0Yk5rekp0dXJVcVpOK0Y2RXJWNjdNbXpmUHhjWEYwOU16d3l6cFpVbE9UdmJ4OFduWHJsMUFRRUR6NXMwUEhEaHc0TUNCVExhK3RoZ3paa3pSb2tXZmR2WDgrZlB6NTg5UDN6NXAwcVNVbEJRSEJ3ZExTMnBxYWx4YzNOU3BVMWV2WHEyRVdVZVBIajE0OEtBa1NaYkZkOVdxVmJPT3BjNmNPYU44Si9QbXpaczNiMTRtUlU2YU5NbDZ6ZHJzMmJPdE02eUhEeCtHaDRkSFJFVGN1WE5IcDlPZE9YT21WYXRXRVJFUkVSRVIxa3NkWjgyYWxYa3NOWG55WkdVZTNLRkRoNlpQbjc1czJiSVNKVW9JSWFaTW1hS0VOYUdob1dmT25GRTZPenM3TjJ2V0xKUFJubHZSb2tXOXZiMTlmSHdzYS9lZTZmYnQyOG8yK2VrM2h6S1pUSmFGaEdYTGx2WHc4SWlMaTdQKzgxeXpaczEyN2RvcHg0R0JnWWNQUDlsbDhyMzMzaXRXckZpYUtWUS8vL3p6MmJOblo4NmNtU2JOZlBUb1VVUkVoUFdVdDN2MzdpMWJ0c3pIeHllVFJZNEFnRnlLV0FyQXk1TVVienBzOWJKcU8wZGRzOHcyOFFXQUhFSjVFWnV5V2JYRjZkT243OTY5TzJQR0RHVS9JT1dWY01wS3E4V0xGN3U2dWc0ZE9sVHBHUmNYbHlad1diVnFWVXhNektSSms3Sll3TDE3OS9yMTZ4Y2NIT3puNXhjYUdycHk1VXB2YisrUkkwZGEvbk05SUNCZzllclYrZlBuLy9ubm4wdVdMUG1TUG5mRy9QejhIajU4T0hyMDZJQ0FnQklsL3ArOU80K0hhbjhmQUg3T0xBaFowNm9RVjZWRnUwcUw5b1hxdG1sWEthMUs2Tll0Ym5VVlhhNVdkRVZhdFpDa2toUnlsVlFpbEZRYUpKSjlONVpaenUrUHorOTdPbmRtVEVNeTFQTiszZGQ5emVmTU9XYys0d3c1aitkNVB0cFdWbGE3ZCs4Mk1qSkMzY2ZGbURoeG9rQUdFNVdDZ29MSXNCUktEZHUxYXhjNWpJMk4vZlhYWDQyTmpUOSsvSmlRa0RCanhveUFnSUI5Ky9aMTd0eFpaSlZpUVVIQjJyVnJPUnpPM0xsenhhdzVtSnViNitUa1JOM0NZckhJcERBTXc3WnYzMDV0d1k0V3FxdXBxZW5UcDgra1NaTzZkKy9lclZzMzlIOFVmU3NySytQeitTaWZxNktpb3FTa2hDekUwOUhSR1RKa0NNcFh3akNzYjkrK0tDS2pyS3lNd2xMUjBkRmtCWnllbmg0WmxycDgrWEpxYXFySSthTjZ4cS9pY3JsMWRYVThIby9QNS9ONFBCU2txNjZ1Sm5lZzArbGlsaW1rMFdpelpzMnlzYkZoc1ZnQ2lWMWNMcGVzNEVQTnA3aGNMblU1UW5sNStjTENRdlI0N2RxMWl4Y3ZKcC9xMnJVcldtMlE2dEdqUjBGQlFWd3U5K2pSbzlUSVZFTkRnN3U3T3hud0tpNHVuamR2M3Z2Mzd6dDE2Z1FWZkFBQThPT0JzQlFBb01Ydy9yMkUxWDNwbWtHZnVCenJvQ2oyQ0FBQWFCTXVYTGlncHFZMmZmcDA2a1pqWStNblQ1NlFSWGxjTHBkY29DMHdNTEN5c3BJTTA3aTR1SlNVbEl3ZVBScDFaZVp5dVo2ZW50MjdkMSswYUpFa3IxNVNVakp4NGtRMm0zMzI3RmxVY2lVakkrUHE2aG9kSGUzaTRsSmZYMy9vMEtIWTJOang0OGQ3ZUhpSWFkN1VJdTdjdWVQbDVlWGk0b0xXbThNd3pNN083dXJWcTF1MmJMbHc0WUtZR2owTXc4ek16T2gwZW1QUG9pOGdDdkM1dUxpTUdUTkdrdVhWVU5CSG9GTTRWWGw1K2NLRkM5RUtkQVlHQnZQbnoyOXN6MWV2WGxIRFVqd2V6OXJhbXN2bFRwdzRFZVgxekowN1YxZFhsNHc5T1RnNFJFUkUzTGx6aDlvZm5XcjgrUEZrblJwcThtMW9hQ2htS1QycUJRc1dvSFNrclZ1M1VtTkc5Ky9mRHcwTnBlYU9VU2NzNW9Sa3Qvdmc0R0N5RlQxSzBSSXdiTml3ZS9mdU5YYWVIajE2K1ByNlhyeDQwYzdPN3VMRmk5UTBMZzZIUTRhbGtLS2lvc21USjVQRHlaTW5rOTIrbkoyZHlSVXRVZnQvNGVwRlQwL1A4dkp5ZjM5L1JVWEZnd2NQVXAveTkvZGZ2WHIxd0lFRFAzLytiRzV1L3Y3OWUxdGJXNGhKQVFEQUR3bkNVZ0NBRnNLdTREMEsvREtVVjZLUFh5TE4rUUFBZ01UaTQrUEx5OHZSYlhOdGJTMk80NzE2OVJKWWJBN1ZjQlVWRmFFMjUyUk1LaVVsNWZUcDB5WW1KbE9tVEVGaEtRYUQ0ZXZyVzFSVUpHSEJrYnE2K29FREJ3d05EZEdaY1J3L2VQQ2dnWUdCalkzTmxDbFQwQW5kM056V3JGa2pKaXJVME5BUUZSV0ZwaTBlR1I0U3htS3hySzJ0SjA2Y2FHVmxSVGJuVmxGUk9YYnNtSVdGeGRHalIrM3M3TVNjMmRyYVdrelU3UFhyMTZkT25hcXJxMXUzYnQzTm16ZXJxcXJJc0ZSWldWbEdSZ2E1SjdVbkVVb1JRdjI4aEpXV2xpNVpzdVRObXplclZxMDZmLzU4Zm41K1VsSlNZeE9ndmdTR1lhZFBuMDVJU05pd1lZTzh2RHdLUzAyY09KRWFLZXZUcDgvOSsvZFpMSlpBMnluU1gzLzlWVk5UazVTVTVPdnI2K0RnMEtOSEQ5U1JDc013S3lzckZLRkRYKzJwVTZlaXNGRmRYUjFLZGxOVFUwTTk0T1hsNWFsaEtmVFJ5c3pNRkg2NWhJUUVlM3Q3NFp3MTFMR2VUTlFhUEhqdy92MzdMMXk0ME5EUXNHN2R1aGN2WHR5NmRldVBQLzRnSTRaZHUzWkZEN2hjTGpXSWxwS1NRajQyTlRVOWZQand4bzBidzhQRHlRSkFEb2NqOEpIdTFxMGJXbzZRVkZGUmNlblNKUU1EQTA5UFQwOVBUNUZmTnhLRHdmRHo4ek0xTmZYMjlwNDJiZHI0OGVQUmRtVmxaU2FUdVhuejVwTW5UNjVjdVRJdkwrL1FvVU5XVmxiaXp3WUFBS0NkZ3JBVUFLQmxjTytmeFJxKzlOMmdUN1hFbU5BQUFnRFFQdGpiMnhjWEY2UEhKMDZjVUZKU1dyMTZOWVpoMUM3UitmbjVxTDZNWERzUFVWQlFVRlJVZEhkM0R3OFBKemNLOStVUmIrSENoUVJCWkdWbHBhYW14c2ZIeDhYRm9SakI2TkdqYTJ0cms1T1RkKy9lSFJBUTBMOS9mMzE5L1c3ZHVuWHUzRmxlWGw1QlFRR0YwamdjVGwxZG5iNit2a0RDbDBodjNyeUpqSXdVM3Y3cDB5ZHpjM01taytuaDRTRVEvNW8xYTVhRmhjV2hRNGU2ZE9raTNQU0tOR1BHRERGRmZQZnUzVHQxNnRTZVBYdkt5OHYvK09NUEd4c2I4cW5UcDArZlBuMWE1RkVaR1JteXNySmtKRVZnd2dzV0xHQ3hXRnUzYmwyeFlzWDU4K2ZQbmowclVJa3BScmR1M2ZyMDZlUG82SGpreUJHUk94Z1lHS0JnVFdOaEtWUXdLQ2NuNSt2ck8yWEtGUFRlbno1OWltSFkvUG56Ky9UcGc1cmNCd2NIVzFwYWR1N2NHVFhDRjdudW9TU0dEeDlPdGlxalFnM2p5Ym84ZlgxOWZYMzlCdzhlMU5UVVdGdGJwNlNrM0xwMWErVElrYU5IanhZNGtNL25VeGU4bzA1TVRVM04xOWQzOXV6WkZoWVdVVkZSYUYzQyt2cDZsQzMxNTU5Lyt2bjVOZTlkTEZxMGlOcU9Ta0ZCNGRLbFM0bUppU2dtOWVMRmkrTGlZbmw1K1lNSEQ2NWR1M2JTcEVtS2lvcVhMbDJTcExVWkFBQ0FkZ3JDVWdDQWxsQlJ5SThML2pKVTFxQ1BtU2ZOK1FBQVFGUE1uRG1UZkh6MTZsVU5EWTJWSzFjSzdJTVdFYnQ3OSs3T25UdXAyL1gwOUVKQ1FxalZVaXdXYTlLa1NTSmZ5Ti9mLzlxMWE5UXQrL2Z2ajQ2T3pzbkp5Y2pJcUsydFJla3pZOGFNY1haMk5qVTFSVDJNV0N6V3ZYdjNZbU5qUTBORFMwdEx5V08zYjkvdTZPaElWcnBObURCQnVIMlBzUGo0K0I0OWVnaWtOUlVWRlMxWXNPRHo1OCtCZ1lFaVkwQUhEeDVNVGs2MnNiSGhjcm1yVnExQ0c3T3pzOUhhYlNoTjdNYU5HeWdvSXhKYWdyQ3VydTdzMmJPelo4OG10MCtkT3RYUTBIRDA2TkhIamgxNytmTGxtVE5uY25OekF3SUNVQ2drTVRGeHdJQUJJdFBFbUV4bWFXa3AraUtnVEtpMWE5ZFMxN3dUd0dLeHFCazNNMmJNNk5ldm41Z3VTNmc1VkVKQ2dwaEluTEFCQXdaRVJFVG82T2lvcUtpZ2VzL2c0T0NsUzVlaTNsS21wcVlpbHgzOEZtVmxaU2pEU09TekF3Y083Tml4WTNSMHRIQllTa1pHaHBycjVPdnJTN2E3UWszbGJXMXQvLzc3YjN0N2U5U0JpOFBob09yQ0JRc1dvQytPTUU5UHo4ek16TVlpZmRTbEtrbm8wNWlVbE9UbTVvWlc2T3ZXcmR2Y3VYTnYzNzRkRWhKaWJtNE9NU2tBQVBpeFFWZ0tBTkFDZVBmOE1QNlhuaGVNR2VzeE92eDRBUUQ4T09ycjYrUGo0d2NOR3ZUeTVjdjA5SFI5ZlgzcXM0YUdodFNobXBvYU5SVUlhV2hvT0h6NDhLQkJnd1RXWEJzMWFwU1BqNCttcHVhb1VhTU1EQXlHREJuU3IxOC9zaUFMMGRQVDA5UFQyN0psQzJydm5aNmUvdW5UcDhMQ3duWHIxcUVkY25Oek1RenIzcjI3Sk85bDVNaVJJMGVPcEc3Sno4ODNOemRuc1ZoZVhsN2p4bzBUZVpTOHZIeEFRTUNzV2JQczdlMUxTa3BzYlcxeEhILy8vdjJCQXdmSUhSckxlT0p5dVEwTkRlaXhxNnNyTlNhRjF1K0xpWW5wMjdkdnAwNmRaR1ZsbFpTVWdvS0NUcHc0b2FhbVZsbForZno1ODdWcjE0bzhiZWZPbmUvZnYwOE5DSGJ1M0ZsTXVwWUFHUmtaVkRYWkdEMDl2VTZkT29sTVVCSkRVVkd4c1pBTmFvWGVwTE1KcTZpb0VJaEE1ZWZuZCt6WVVVRkJRZVQrTkJyTnhNUWtPRGg0NTg2ZEFwK3JyN0t6c3dzTEM4dlB6Nit1cmxaVVZLeXJxMU5YVjBlaHR3RURCbkE0SE9GMlZ3Y09IQmd4WXNTMGFkTkV6a1NnTlJXQ0Z1TzdmLzgrazhtMHNMQjQ4T0FCT3EySGgwZHVicTZmbjUrNnVycEFMQmdBQU1DUEJPNGJBUURmckRTUDl6enN5MUNqRjIzNGQxbm9HZ0FBdmlzZWoxZFFVTUJtc3o5OStuVHk1TW1QSHovbTVlVmR1SEFCTlFLdnJLdzhmdno0cjcvKzZ1UGo0Kzd1THVZOGFtcHE5dmIyQWh1cnE2dFJXRXI0S1RMRHlNaklpTnBXcVRHMnRyYTJ0cmJVTGE5ZXZXcXN2L1ZYdlgvLzN0emNQQ2NueDlIUmticDBtakFORFkyQWdJQTVjK2E0dUxnOGZmcjA1TW1UVTZaTUVXZ3RKS0M4dk56WDE5Zkh4MGRPVHM3WTJQanUzYnNvQjRyS3c4TWpPRGg0M3J6L3o3R1ZrNU43L1BqeGxpMWJybHk1Y3ZmdVhRNkhJMXlaR0JRVTFLRkRCMU5UVTRHM25KcWFHaGdZaURWQ3dwWHNxQ1pObWhRWUdQanExU3ZKbzEyYk5tMjZjK2NPT1JUb0xZVmN2bnk1cVdXZUpFTkRRM056Y3pjM055MHRyYlZyMTZxcXFxYWxwZW5xNmhZVkZabWJtMWRVVkFnZlltVmxOV2ZPbklDQWdDYWxmYUY4dE1EQVFBME5EVFI1TnB0TjdmNitkZXZXb0tBZzRhT3lzckpRbHAvd3pLT2lvcWhib3FPalBUMDlZMkppWkdSazFxNWR1MjNidGg0OWVoZ2JHMWRXVnFLeXhNdVhMNXVhbXJxNXViRllyQ05Iam9qcGZBOEFBS0Q5Z3JBVUFPQmJjY05PWVFTZkhESm1iY0J3bXRnakFBQ2dEVWxKU2JHM3Q4L1B6eThvS0NBSUFtMU1Ta3BTVjFkSHdRZ3VsK3ZtNW1ab2FEaHc0TUM1YytkZXVuUnA4K2JOcUhGMXkyS3oyUU1HREVCdHJVVGljRGcyTmpaazVoRXBPVGtacFVFMTlSVlpMTmFzV2JQS3lzb2NIUjIzYjk4K2ZQand3c0pDNmc0K1BqN256cDBqaHdFQkFlSGg0WXNYTDM3dzRNR3hZOGNFVmsranlzakl1SGp4NHZuejUrdnE2aXd0TGUzdDdaOC9mMzczN2wyQjNUNS8vbnoxNnRWMTY5YVJuYng3OU9oeDhPQkJhMnZyYTlldW5UNTl1bHUzYnNMVlp3OGZQcngzN3g1cTdVUjErL2J0Mjdkdk4vV0xJTWJjdVhNREF3TXZYYnIwMTE5L2tSdTNidDA2WWNLRWhRc1hVdmRrczlsMzc5NU5TVW1aTldzV2RjbTUxTlRVMjdkdnIxaXhRa05EZzl3b1hNaUdvUDVsWWhRVkZWVlhWNk5DenI1OSs3cTZ1dGJVMU1URnhmRjR2TW1USjRlSGg0dk1tQnN6WnN6Z3dZUC8vdnZ2bVRObm9qN3JrcU0ybTYrdXJoYW9lVlJTVXJwOCtUSjZmT0xFaWJTME5HOXZielQ4L2ZmZlpXVmwvL3p6VHpUODdiZmZ5S1A0ZlA2Tkd6YzhQRHhTVTFPWlRLYWxwZVgyN2R0RnpseE5UUzBzTEd6Tm1qWEJ3Y0dKaVltSER4ODJNVEZwMHZ3QkFBQzBmUkNXQWdCOEUrSnpCai81Uyt0Y3ZHdHYya0Q0bFJFQTBKNHdHQXd1bHp0OCtIQWRIUjF0YlcxdmIyOHRMYTF6NTg2UmlTRXVMaTRzRnV2bXpac29KSEgxNmxWN2UvdnIxNjlUODE5YVNxOWV2Y3pOelJ0N3RxNnVUcmc4a012bGhvYUc2dXJxTnJaY25SaTllL2VlTjIrZWxwWVdxaERjc0dFRG04MUdUelUwTkxpNnVnNGZQcHphMlVkVFUxTlRVek1zTE16WDExY2dZd3VwcWFtNWYvKyt2NzkvVEV5TWdvTEM4dVhMTjIzYTFGZ1VCc093ZmZ2MjBlbjBqUnMzVWpjdVdiS2tzcklTeC9Ha3BLUTllL1lJbDU3bDUrZUxYUExQM3Q1KzY5YXRqYjFXV2xyYXJGbXp4SDQ5QkUyZVBGbFRVOVBmMzMvNzl1Mm81Vlo5ZlgxQVFFQmhZZUhDaFF2NWZQN0xseThmUEhpQVlaaVptUmxCRUhKeWNxaWdraFFZR0hqNzl1MVZxMWFoM2xLTktTc3JzN096UTEzU3hYai8vajJHWWRSVG5UcDFxcmEyOXZqeDQzdjI3Rm02ZEdsb2FLaHdQbHB1YnE2enMvUHMyYlBYcmwxNzdkcTFwcGJ5SWVYbDVUd2VEL1dXSWpFWWpGR2pScUhIVjY1Y2taT1RJNGRLU2tvQ1E3U1dKZUxoNFpHV2xyWjgrWEo3ZTN2eHkwZXFxcXBldTNiTjBkSFJ6ODl2NGNLRlU2ZE9QWC8rdk1oaVFBQUFBTzBVaEtVQUFOK0VGKzVMSFRMbUN0NHZBUUJBRzllL2YvOS8vLzJYSEFZR0Jzckp5WkV4cWZQbno1ODRjV0x4NHNYR3hzYW9ONUNWbFpXWGw5ZisvZnVkbkp5a04rc3ZJaU1qaTRxSzFxeFowNHhqYVRTYW01c2JPYVIyQksrdXJuWjFkUjA2ZEtod0lFeFpXWG5IamgzVUxhV2xwUThlUExoMTY5YURCdy9xNnVvME5UVWRIUjFYclZxbHFxcEs3dlBod3dmVWVvbmNrcG1aZWV2V3JkOS8vNzFidDI0WWhwR3BhaGlHTFYyNjFNVEVSRjFkblp3U2p1T29JQTRsZVlsY0hVOUdSa1pNblJjNm5NbGtTdmExd1ZEWXhjN096czdPYnNlT0hSY3ZYc1J4UENVbGhjL245Ky9mUHlFaFlmSGl4YWhvVGxaV2R1ellzZE9uVHhmWlUwbThxcXFxa3BJU0V4T1Rzckt5NWN1WFoyVmxWVlZWbFpXVlViOTBKTlJnZnZEZ3dXaVltSmpvN3U0K2VmTGs1Y3VYZCt6WTBkTFMwc3JLNnRLbFMzUTZIWDB4Mzd4NTgrZWZmOWJXMXQ2OGVkUE96czdkM1gzVnFsVmVYbDZvSFh0RFF3TTFKQ1IraVVCVWZ5YytoQ1FoR28xMjRzUUplWGw1YWxvWlVsZFhWMUJRUUtiT0lVd20wOVhWZGU3Y3VYWjJkdVBIajRlWUZBQUEvR0FnTEFVQStBWkZIL212SDVFalhIc2cvc3R3cVU0SUFBQmFESi9QUDNUbzBOR2pSOGVNR1VOZDB2NzMzMytQaTRzN2VmSWttODEyY1hGcDJadmtqeDgvaXVtT0pCdzRhR2hvT0hEZ0FKMU90N0N3YU1GcFNLaWdvT0RreVpNUEh6NUV6YTNrNU9STVRVMlhMbDA2ZnZ4NEdvM0c0WEJXckZnaEp5Y25MeTlmVzF0NzkrNWRXVmxaYWppcGQrL2VqeDgvNXZGNElTRWhNakl5ang0OVF1RVNETU4yN05pUm5aM3Q2ZWxKNXY2b3FhazlmZnJVeGNXbHNMRHc0OGVQWkx0MzhRSUNBcDQvZjQ1S3o4TER3ekVNRTkvbVhOaUtGU3RDUWtMQ3c4TnRiR3hjWFYxUkIvUlJvMGIxNzk5ZlhWMTk5dXpaTTJiTUdEOStQRW9qOHZmM0x5OHZweDcrOHVWTGxFblV1WE5uNnZabHk1YXBxYWxsWm1hK2UvZXVvYUdoWjgrZXdjSEJ1cnE2cjErL3ZuNzl1cG1aMlpneFk2anBlSHcrUHpNek15WW1wa3VYTHFndGZVSkN3cElsUzVTVmxkR3lkM1BtekZtL2ZyMlBqOCtSSTBmczdlMVpMRlpaV2RuNDhlTlZWRlFjSEJ6UWx6UWpJK1BHalJzelo4NTgrUEFoQ2c4dFdyU0lmSW0zYjk4K2UvYU1IRG83T3hjVkZjbkt5dEpvdEpLU2t0RFFVQXpEbWhGM1E5aHNOalZMYTlDZ1FkUm5MUzB0Mld4Mmh3NGQzcng1VTE1ZVR1WllVWTBaTStiaHc0Y1Frd0lBZ0I4UGhLVUFBTTNIZmVCUEhUSk1OMGx2TGdBQTBKSnljM05YcjE2ZG5KdzhldlJvZjM5L2FxZm5EaDA2K1B2N201bVpuVHQzN3NtVEo1R1JrUUlOZDc1RlltSmlhbXFxNVBzSEJRVzllL2R1L2ZyMXFNU3NsYW1ycTBkR1J1Ym41OCtmUDMvbXpKbVRKMCttNXJrd21jeU1qSXpNekV3ZWo0Zmp1TGEydHFPam8wQjBSbGRYTnlVbEJjV1ljQnhIcVZzUkVSSFhyMStmTzNmdWtpVkx5RDAzYmRyMDh1WExJMGVPeU1yS3pwZ3hROExzc09ycWFySTNscnE2K3FaTm15Wk5tdFNrOTBpajBVNmZQajE3OXV6TGx5L2Z2bjI3cHFaR1VWRng5T2pSSFRwMGlJK1BGOWpaMDlNek16TlQrQXhreHlYU2xDbFQxTlRVQ0lKZ01CakxseTkzZG5aR0FaZTFhOWUrZlBueTMzLy9QWC8rUEhWL0hNZVZsSlFtVDU2OGYvOStHUm1aN096c3VYUG55c3JLWHI1OG1heG4zTDkvUDUvUHQ3UzB2SG56NXVmUG4zRWNYN1ZxMVo0OWUxQS9LUWFEY2VyVUtUVTF0UkVqUnFDVU1RYURRWTIzK3ZyNlVzTlNPVGs1MUk3bTZ1cnF1M2J0RXU3ekpaNnZyMjlpWW1KTlRjMnJWNi9Nek13YTI0M1A1MGRHUnFLOE0yTmo0OGJ5RUNFbUJRQUFQeVFJU3dFQW1xdW1uUC9pSGpuQ05mdmlPb1ppRHdBQWdIYWpTNWN1VENiVHhzWm16NTQ5ZERwZCtObUlpQWdiR3hzek03TVdqRWxoR0RadjNqemhFQVlKMWNkUnR5eFlzQ0EyTmhhbHc3UStCb01SRWhLaXFxcmFXTHVpSjArZWZQVWtBd2NPakk2TzVuQTQzYnQzUjhHMXFWT251cnE2TGx1MmpMcmJ4SWtUMzc1OTI5UVpXbHBhcmxxMWlrYWpmVXNqTU5SNDI4bko2Y2FOR3lvcUtpNHVMc0w5bXhCeVVVVUo2ZXJxeHNURTZPam9rRnNVRlJYOS9QeStlcUNXbHRiZXZYdU5qWTJwMldjeU1qS29OYnVwcWVtdnYvNjZZY09HRVNOR1VJK2kwV2l1cnE3b3NhdXI2NzU5KzZqUFdsbFpVYXM0dmIyOVBUdzhhbXRyNit2cjZYVDZWM3VsSHo5K25EcThkZXNXaG1HWExsMUtTRWpnY3Jsanhvelp2WHQzWThlaTBDR2Z6LzhlL2RvQUFBQzBjWGg5ZmIyMDV3QUFhSmQ0ZDA3eW9pK1JROFlxWjJoMkRnRDRrWEE0bkNiMUlTSUlnc2ZqTmErZk5KQ2k4dkx5aW9xSzd0MjdOK2x5QXdBQUFLQkZ3RzlPQUlCbXFhdmh4ZDM0TWxUdFNoc3dRWnJ6QVFDQWx0YlVJQVdPNHhDVGFvOVVWRlRJbmxZQUFBQUFhR1dRS0FzQWFBNytzMXRZUFpzYzBpZXR4SEJjcWpNQ0FBQUFBQUFBQU5ET1FGZ0tBTkIwZkI3MzN5dGZoZ3JLOUJHbTBwd1BBQUFBQUFBQUFJQjJDTUpTQUlBbTQ3KzRqMVdWa0VQNitNVVlBL3B4QUFBQUFBQUFBQUJvR2doTEFRQ2FqQmZ0LzJYQWxLVWJMNVRtYkFBQUFBQUFBQUFBdEU4UWxnSUFOQTN4NFJWUjhJRWMwa2VhWVhJS1VwMFJBQUFBQUFBQUFJQjJDY0pTQUlDbTRjVUZVNGYwOFl1bE54Y0FBQUFBQUFBQUFPMFloS1VBQUUzQnJ1QW5SNUVqV205RFRMMkhWQ2NFQUFBQUFBQUFBS0M5Z3JBVUFLQUplRTlDTUQ2UEhOSkd6NWZxZEFBQUFBQUFBQUFBdEdNUWxnSUFTSXpnOCtKQ3ZnemxsV2lHRTZVNUh3QUFBQUFBQUFBQTdSbUVwUUFBa3VLL2pzVXFDc2toZmRSY2pFYVg2b3dBQUFBQUFBQUFBTFJqRUpZQ0FFaUsvenlNT3FRTm55bTl1UUFBQUFBQUFBQUFhUGNZMHA0QUFLQ2RxSzNpdjRralIzalBmbmhuTGFsT0NQelVDSUxnY3JuOC81SDJkSUJvTkJxTndXQXdHQXdjeDcvanl6VFVFUjllWWRXbFJGVVpVVmZUMkY2NHJCeFJYL2NkcHdFQWFETnc1VTYwVVhPbFBRc0FBQUFTZ2JBVUFFQWl2QmYzLzlQc0hGS2xnSlN3MmV5NnVqb3VseXZ0aVFCSjRUZ3Urejh0ZTJhaU1Kc1hmWW1mRW9VMWZEM2VoSGZXSWdxelczWUNBSUMyQ2Rmc0MyRXBBQUJvTHlBc0JRQ1FDUC9GdlM4REdwMCtkSm8wWndOK1Nqd2VyNktpQWdKUzdRNUJFSFYxZFhWMWRRd0dRMWxabVU1dm1aNTAvRGRQdU9mM1lOeUdGamtiQUFBQUFBQ1FDZ2hMQVFBa1VKcEhaTDhtUjdUKzQ3QU9IYVU2SWZEVHFhK3ZyNmlva1BZc3dEZmhjcmtsSlNYS3lzcmZuamJGZjM2SEcrRHlaU3luZ09zWTRpcGRjRVhWeGc2QklqNEFmaDY0Y2lkcFR3RUFBSUNrSUN3RkFQZzZYdndkNnBBK1lwYjA1Z0orUmh3T0IySlNQNHlLaWdvbEpTVTVPYmxtbjRISXovd1NrNUpYWXBodG9RMlppakZidUVJUUFBQUFBQUMwQWdoTEFRQytqdmZzOXBlQmdqTGViN1EwWndOK01nUkJWRlpXU25zV29DVlZWbGFpaGxQTk81eDdjZS8vUDlJYUlMUFdEWk5YYnNuSkFRQUFBQUNBVmtTVDlnUUFBRzBkUHpNWnF5b2hoN1JoTXpBY2ZuU0Exc05tczNrOG5nUTdndmFrcHFhR0lJaG1IRWlreFJJRldSaUdZWFFtYzlrK2lFa0JBQUFBQUxScmNHOEpBUGdLSXZFZWRVaUhwVzFBS3lJSWdzMW1TM3NXb09WeHVWd09oOU9NQTNuUHc5QUQycWc1dUhyM2xwNFhBQUFBQUFCb1ZSQ1dBZ0NJeGVQeWt1NlRJN3lIUHQ1WlM2b1RBajhYRG9mVHZKd2EwUGJWMXRZMjR5ait1M2owZ0Q1OFprdlBDQUFBQUFBQXREWUlTd0VBeE9HblBzUWF2cXhkQmZlQm9KWFYxOWRMZXdyZ2UybE90bFIxR2RaUWkyRVlwcWlHOSt6M1BXWUZBQUFBQUFCYUU0U2xBQURpOEJMdWZobmdPQTNDVXFCMU5hL09DN1FMZkQ2L3FhbHcvTUtQNkFGTlEvUDdUQW9BQUFBQUFMUXFDRXNCQUJwWFcwVzhmVUtPYUFiR1dJZU9VcDBRK09sQXMvTWZHNS9QYjlMK2VGMFZla0RJS1g2ZkdRRUFBQUFBZ0ZZRllTa0FRS1A0aWVFWUpaZUJObnlXVktjRGZrYlFXT3JIMXRTd0ZBQUFBQUFBK01GQVdBb0EwQ2oreStndkE2WXNyZDhZYWM0R0FQRER3WEZjMmxNQUFBQUFBQURTQkdFcEFFQWphcXY1V2EvSUVhMlBFY1pnU25WQ0FBQUFBQUFBQUFCK0tCQ1dBZ0NJeG4vN0ZDTysxTmZnQnNaU25RNEFBQUFBQUFBQWdCOE5oS1VBQUtMeDM4UlJoL1FCNDZVM0Z3QUFBQUFBQUFBQVB5QUlTd0VBUkNFSWZsb3NPY0o3R1dEeVNsS2RFQURmWFg1Ky92UG56MXZ3aEs5ZXZWcTdkbTEyZHZhM25PVHExYXZ4OGZFTkRRMHRONi8vS0NvcU9udjJMTFNXQndBQUFBQUFVc0dROWdRQUFHMFJrZjBLcTZzaGh6U280QU0vdXVUa1pDc3JLNElnTGwyNjFLZFBuMjgvWVgxOXZhMnRiVjVlbnJXMTlkV3JWeFVVRkpweGtqdDM3amc1T2RIcDlLdFhyL2J2My8vYlp5V2d1cnA2OXV6WmxaV1ZTa3BLQ3hZc2FQSHpBd0FBQUFBQUlCNWtTd0VBUk9DL2VVSWRRbGdLL1BENjkrK3ZyNi9QWnJPM2JkdFdVVkh4N1NlVWxaVjFjM09qMFdnWkdSa0hEaHhveGhtS2k0dWRuWjB4REZ1MmJKbTJ0blpOSStycjY1czlTVVZGeFVXTEZtRVlkdUxFaWRyYTJtYWZCd0FBQUFBQWdPYUJiQ2tBZ0FqOE5FcGpxWTVxZVBkZnBEa2JBRm9DUVJERnhjVmlkdGl4WThlYU5Xc1VGQlJ5Y25MRUZNM0p5TWdvS3l0TDhvcERodzYxdHJZK2NlSkVabVlteWtpU2ZMWWNEc2ZXMXJhOHZCekRzSXNYTDE2OGVMR3hQV2ZPbkhuNDhHRXhwd29JQ0tpcHFXbnNXU2FUaVVyNTl1N2QyNjlmdjhaMm16Tm5UcWRPblNTZlB3QUFBQUFBQUpLQXNCUUFRRWhsTWZHWlJZN29BeWRJZFRZQXRJenk4dklKRTc3K1lYNzc5cTI1a1BESSt3QUFJQUJKUkVGVXVibVlIU1pNbVBEUFAvK1F3dzhmUG16WnNxV3huZmw4UG9aaFZWVlZTNWN1RmJsRDU4NmR6NTQ5Szd6ZDJkazVNVEZSWGw1ZVIwZEg1SUVFUWFTbHBXRVl4bUI4NVoveWYvNzVwN0N3VVB3K3FHRHd6cDA3alQwN1lzUUlDRXNCQUFBQUFJQVdCMkVwQUlBZzN1dFk2cERXRHlyNHdJK2pRNGNPa3lkUEpvZDhQcis0dUxoejU4NlNIRnRhV2hvWEZ5ZXdzYUdoSVNzclMveUJZcnFlaXl6QjgvYjJEZ3dNN05peG80K1BqNkdob2NnRDkrM2JsNWFXcHEydGJXZG5KOG5rcmEydHliZko0WEJxYTJzWkRJYTh2THp3bnBXVmxUd2VUMGxKaVU2bmt4czFOVFVsZVJVQUFBQUFBQUNhQk1KU0FBQkIvMmtzeFpURmZ4a3V6ZGtBMEtKVVZWWGQzTnpJNGZIangrL2R1N2Q0OFdKSFI4ZXZIcHVZbUNnY2xrSTZkdXo0NE1HREpzMEVOVmtYM3U3dDdYM2l4QW54TVNrWEY1ZHIxNjcxN3QzNzdObXpHaG9ha3J6Y2xDbFQ5UFgxMGVPb3FLaXRXN2RPbkRqUnk4dExlRTlUVTlPc3JLelEwTkRldlhzMzZSMEJBQUFBQUFEUVZCQ1dBZ0Q4RjVkRHZIOU9qdkJmUm1BTXBsUW5CTUQzRWg0ZWZ1clVLUWFEWVdKaUlxYjdFdkxWcGZTYXV0YWVuSnljd0JZK24zL2t5SkV6Wjg2Z1p3OGRPaVR5d1ByNituZnYzcUg5dDI3ZEt2RHNnUU1IZnZrRm1zRUJBQUFBQUlEMkFjSlNBSUQvNExNU01NNlhxaUphZjZqZ0F6OElHbzNXcDA4ZnNwRHR3WU1ITzNmdXhEQ015K1d1WDcvK3E0ZS9mUG15UTRjT2VucDYzYnAxK3g3VHE2eXMzTGx6NThPSEQ1bE1Kb2ZES1NvcUtpb3FFbi9JaHc4ZmhEYzJGbDlMVFUyMXRiV2w3dlBzMlROVFUxUGhQWE56Y3pFTTI3aHhJK3FHamlKdWdZR0JUWDlQQUFBQUFBQUFmQVdFcFFBQS8wRzhmVW9kMGdlYVNHOHVBTFFrWldYbEd6ZHVvTWVob2FFT0RnNWNMaGZEc0ZHalJqWFd6THVxcWlvbUpnWWRTNlBSREF3TWJ0MjY5WjJtOS9idDI0U0VCRlZWVlFjSGh4MDdkaWdxS2dxL1ZtVmw1YSsvL29waWFzSm5XTGx5NWFkUG54bzdQNC9ISXlOV2FKMUJMcGNyTW9hRjJyVFgxdGFTeXhIU2FMUnZlM00vS1Y5ZjM1cWFtbTNidHFFdklKZkx6YzNOMWRiV2x2YThHc1hsY20vY3VERno1a3hGUmNWdlAxdEJRWUcvdjcrdHJXM3pQajhWRlJYbno1L2Z0R2tUR1I0Vkx5OHZMems1ZWZEZ3dkMjdkMi9xYTlYVjFlWGw1UWxVcmRiVTFOVFUxS0JBZGxsWm1ZcUtDbzdqSWc5bnNWaDJkbmJidG0yYk1tV0t3Rk5jTHRmVjFiVi8vLzdvTzdmdFMwdExlL2p3NFlJRkN5U3NEaGJXeXRmOTlldlhiRFo3MkxCaEFpLzM0Y09IOSsvZmp4NDl1aGtmNXFxcXF2UG56eHNhR280Yk55NHZMeTgvUDMvbzBLR1NITWpqOFNJakkzVjBkTWlLNmJZaktpb3FPVGw1M2JwMUVxNGtDd0FBclFsKzBRUUEvQWN2SlpwOGpHdjJ4ZVNic0tROUFHMGZRUkNlbnA0N2QrN2s4WGdUSjA3RU1LeXdzTkRlM3Q1TnlLWk5tMURla0lxS3lwa3paNzUzYUdia3lKSCsvdjRYTGx6bzI3Y3ZobUU0am5jVlF0NG9Dai9WdFd0WDhUTTBORFQ4OTM4T0hEaUFZWml4c2ZHL292VHExUXZEc1BQbno1TmJidCsrL1YzZis0OGhQajUrd1lJRi8vNzdMN25GMTllWCtzbjUrKysveDQwYjUrZm5SeEJFNjB3cEpDUmt6cHc1MUdacTRtVm5aMXRiV3g4N2Rrek1QblYxZGFtcHFjSEJ3VzV1YmlpdzJ4aFBUODlEaHc0NU9UazFjZGIvNy9EaHcwNU9UbnYzN3BWdy83dDM3MXBZV0x4NTg2WVpyM1gxNnRXUkkwZUdoSVJRTjU0NWMyYkFnQUhQbmozTHlNZ3dNakx5OVBSczdQQ3FxcXE0dURpUjYxMldscGFlT1hQR3pzNHVKeWVuR1JOcm5xWmVkNnBuejU0NU9qcWlIMzNOMDhyWDNjM05iZWJNbWFpdW1lcjgrZk5MbHk1RmYxZG9xcHFhbXYzNzk2T1ZTUThmUGp4OStuUUhCNGV2Rm5xamFQN3k1Y3Y5L2YyYjhhSXRZdi8rL2IxNzl4YjVZYnQvLy82aFE0Zkt5OHVsTUMwQUFQZ2FDRXNCQUw0Z0NqNWdWU1hra0dZQUZYemdoMUpVVkdSbFpYWHk1RWw1ZVhrdkx5OHZMNisxYTlkbVptYWFtNXMvZmZvbFQ1REQ0Wnc3ZDI3QmdnVVpHUm45K3ZXN2R1MWF2Mzc5V21GNmZmdjIxZFhWYllVWEFzSTJiOTdjdmVrV0xseEludUhpeFlzeE1URXFLaXBvMk5EUThPSERod0VEQnBBN1dGcGFEaDQ4ZU5ldVhZc1dMUktUMTlaU2NuSnk3T3pzNHVMaXZMeThNak16eGV6NStmUG43T3pzN094c0JvTmhabVoyN2RxMXpNeE10Q1UvUHgvRHNNV0xGMCtZTUdIbzBLRjZlbm85ZS9ZME1URlp2MzY5bTV2Ync0Y1BVYWlYSzhxdVhidjY5T2tURmhaV1VsSWkvQ3lQeHhNLy85MjdkL2Z0MjlmWDF4ZEZCNzdxOCtmUEdJWjE2ZEtsaVY4bmpDQUliMi92TGwyNnpKZ3hnOXpJNFhCOGZIejA5UFJHamh5cHE2czdlUERnZ3djUEppY25OL1hrblR0My92UFBQeXNySy8vNDQ0K21IdHM4a2wvM1praEpTU0VmdDRYclhsWldGaGtaT1hic1dPRWYwWGZ1M0ZGVFU1czZkV296M2lacS9JZW02dXJxdW0zYk5oOGZud2tUSmtnU21aS3UydHJheXNwS2xQRUtBQUR0Q0JUeEFRQys0TDlQb0E1aERUN1FxdXBxTUc0RCtvL2dOR0NjZW96SHdSUmFzcEhUenAwN256MTdwcVdsZGZUb1VaU1VaRzl2cjZxcWV2ejRjVXRMeXpsejVsaFpXYVdrcFBqNitxSmI5STBiTjI3Y3VGRkdSa2FTa3pmMWpxV3VycTZwSjJTejJjMTdMWkZldjM1dGIyOHZ2RjFrMHNjUGIvRGd3V1RSWWtWRlJYUjB0SUdCZ1VBbERwdk52bi8vdnE2dTdzQ0JBOUdXUG4zNm9BZFZWVlUzYjk0Y05telk0TUdEMFpiVTFGUStuMC91aVNJbU4yN2NjSEp5T25ueXBMMjkvZFdyVjcvZjIrSHhlTmJXMXBXVmxhdFhyejUzN3R6R2pSdkR3c0lZRE5HLzlTMVpzdVQxNjlmVUxTTkhqa1FQREEwTm82S2luajkvcnE2dWJtUmtwSzZ1M3FWTGw2NWR1L2JvMFVOVFU3TkhqeDRZaHQyNGNVTjhkemJ5cTBTbHA2ZEhqUVY3ZW5yVzE5Y0w3RE53NE1DY25Kem56NSsvZmZ0VzRLbUZDeGRxYVdsUnQ2QUltb0tDUW5WMXRaakprSmhNcHF5c0xJWmhrWkdSTEJiTDJkbVp1Z3BCWUdEZzU4K2ZIUndjVU9IZWtTTkh4b3daYys3Y09mR3BaS1NJaUFnT2g0TWVxNnFxNnVucGpSczNMaXdzak54aDNMaHhIVHQybE9SVVRkS2s2NDdzMnJYcnlwVXI1QkJsd00yZVBadWFmZW50N1QxcjFxd3paODdzM0xuenhJa1R5NVl0ay9wMVo3UFpEUTBOVjY1Y3FhK3ZYN0prQ1prRTFMRmpSenFkSGg4Zm41bVpPWC8rZkJTc3BPclZxMWRqeFpna2VYbDVzdGlad1dEODhjY2ZreVpOeXN6TWJPcTZGczIyWXNXS3JLeXN4NDhmQzJ5dnFhbng5UFFNRGc3T3pjM3QzTG56bkRsemR1elk4WTBmSkc5djc0a1RKd3BmcktTa3BPblRwNTgrZlhyT25EbmZjbjRBQUpBRWhLVUFBRjhRMmFsZkJqUTZUYXUvTkdjRDJxK0tJcUs2REt1cElLckxzSnB5NHN1RFNveGJqM0hxQ1M0SDQ5UmozQWFNeDhFNERSaTNvZEZUN2J6Umd2TnlkM2MvYytiTXBrMmJxTjFHTEMwdGpZMk5OMnpZY092V0xiS2QwNlJKazM3NzdUZUIrMTZSME0xblZWWFZpQkVqV25DcTRrL1lwTmRDSldQQ0pYNkZoWVYzNzk3OWhqbTJBRjY0RDVIOVdvSWQvNGRkaWFFQ3VLcmlscDNKK3ZYcnlYdnNwS1NrNk9qb0JRc1cyTmpZVVBmSnpzNitmLy8rNU1tVFhWeGNCQTYvZnYwNm04MWVzMllOdWVYRml4Zm9CcHU2RzRQQmNISnlHak5tekxCaHcxcDIvbFFFUVd6ZnZ2M3g0OGZMbHk5M2QzZFhVRkR3OHZMYXRXdVh1N3U3eUJ0eVB6Ky9nb0tDdDIvZmt0RW9ETVBpNHVKNjkrNnRvNk9EaGpObnpoUmZsblhnd0FFVXBhcXJxL3ZubjMvbXo1OHY1dHZuNU1tVEFzVkVSNDRjcWF5c0ZGbUlldkxrU1lGM1J4REVzR0hEQk02Zmw1ZlhwRytOVmF0V0hUNThHTU93NDhlUGQrM2FkZFdxVlRVMU5XbHBhU05HakNBSXdzdkxpMDZuRnhRVWtMVjdzMmZQMXRYVkpZY2pSb3d3TWpJNmVmSWtoOE5Cc1krSWlJaWlvaUk2blc1dGJiMWx5NWJTMGxMcXkrM2F0WXM2ZlBUb1VZdm5ZRGIxdWlQanhvMURVUmprOWV2WER4NDgrUFhYWDZtOXBYUjBkSUtDZ2xBYTFNeVpNNm1IUyt1NmI5NjhPVFEwRkQxbGJXMU43bmIzN3QwUkkwWmN1blFKdzdEZzRPRGc0R0NCMDM3NjlBbUZJKy9kdTJkbFpkWFlWRkZwSjltT0VIRndjSmcrZmJxdnI2Kyt2cjZZdnl2NCtQaWNPM2RPNUZPLy8vNzc1czJieGJ3b2htRUhEeDRNRHc4WGpoTTFORFFzWDc0OE5qYlcyTmg0eG93WkwxNjg4UEx5ZXZqdzRaMDdkNmhYc0VuT256L3Y2T2lvcDZjWEd4dExEVjltWldXdFdyVUtzcTRBQUswR3dsSUFnQytvWVNtOGx3RkdvMHQxT3FBTks4NGxTbktKNGs5RVJSRy9zZ1NyS1VkeEtLeW1IS3RuUzN0eWpWSlhWLy90dDkvSVlYWjJka3BLU254OC9LTkhqOUN5ZHpJeU11Z3Y1QThmUGl3cEtSa3laSWllbnA2MnRuYlBuajNWMU5Ub2RCSGZFV2gvR28yRzdzMGtWMTlmTHpJdmlZd2kvZkxMTHdKUDhYZzhGb3ZWV0JwQ1ptWW1tYUFoOEVJb040VGNndU00alVZek1URnhkM2NYM24vWnNtWFoyZGxmVFNob0VYeFdJcDRybUJEeEZUaUdZUmhSL3BWbENsc1pLdS82N2JmZjBQS081QWRqNDhhTjRudCtyVisvM3RIUnNXVW5zMmZQbml0WHJnd1lNT0RRb1VNWWhqazZPc2JIeDU4L2Y1NU9wN3U2dWdwZldUMDl2WFBuemwyNmRDa3lNaEtWa1JZWEY3dTd1M2ZxMUNrMk5sYkNGelV4TVVGeGxpMWJ0cVNtcG03ZnZsMU1ra1Z3Y0xCd2o1dXBVNmRTMDNZYWMvbnk1VzNidGdsdno4dkw2OWl4NDdwMTZ5U2NNSW9NM3JwMTYrblRweWRPbkpDVGt6dDI3TmpCZ3dlRGdvSStmZnFVbnA3ZW9VT0g0OGVQbzUzWmJEYVh5MVZTK3RKczBjYkd4c2pJeU1QRG82YW1CdDI5Mzd0M0x5b3FTazVPRGtWSmpJeU1kdS9lTGZ5NjRlSGgzdDdlRWs2eVNacDYzUkV6TXpNek16TnllUGJzMlFjUEhxeGR1M2JJa0NIa3hxdFhyMjdidHExNzkrNkJnWUdxcXFyVXc2VjQzZWwwT3ZudGhtRllZbUxpL2Z2M1VjQTlLQ2hveUpBaDV1Ym0xUDM5L1B4WUxCYVovY3JqOGRoczl1VEprMFd1UW5EeDRzWHUzYnRQbmp4WllIdi8vdjB4REZ1NmRLbklIN1pCUVVIb296Smp4Z3lScmZmUjRZMWhzOW0vL2ZaYlFFQ0F5R2ZQblRzWEd4dTdmdjE2TWl5K2QrL2VreWRQZW5sNVVmOWRrMXhBUU1DT0hUczBORFQ4L2YycE1hbVltSmdOR3pZVUY3ZHc2QjhBQU1TQXNCUUE0SC9ZbFVUcGwzUjNYSHVnMkwzQno0SEhKVW8rb1NBVXZ5aVhLUGxFRk9kaVpma1kveXY5UWRvYU5wdWRsNWYzK2ZQbjNOemNqSXdNRm91Vm5wNU8zaUF4bWN6eDQ4ZlBuajE3OHVUSitmbjVkKy9lallpSWVQbnlKYldSQ283aktpb3FIVHQybEpHUjBkTFNPbjc4T0FvM1ZGUlVZQmltcmExTi91bGVRb21KaVN0WHJoVGVqc0laNnVycUFuK29SNDFVakkyTlVmbU04SUhUcDA4WDJlbTJ0cmFXN0phQ1RKbzBLVFUxVlhoUFJEaS9BSHpWaEFrVHFBa0xCRUdjUG4yNmE5ZXVYNjEvR1Q2OEpXdWxHeG9hZHU3YzZlL3ZyNit2SHhRVWhLYkVaREt2WExreWYvNzhNMmZPMU5iV3VybTVkZWpRUWVEQVhidDJoWWFHV2x0Ym93UzZQWHYyc05uc2YvNzVSMlFvVm9DS2lvcWhvU0hLUUhGd2NFQTMxVnUzYnQyNmRhdkkvUzljdUtDbHBmWFZIa05ObForZjM3dDNid2NIQjhrUHFhK3ZkM0p5R2pod0lLb0M4L1QwSEQxNnRJR0JBVXFpOGZMeUlpL2Y2dFdyVTFKU2twS1NCTTZBT3F3bkpTVk5uVHJWM2QwZFZiY2hxcXFxWThlT0ZYN1I5Ky9mTi9jdE5xcloxMTBTSjA2Y2NISnk2dFdyVjNCd01EWDRMdlhyVHFmVHFXWEl2cjYrS0N4MTh1VEordnI2ZmZ2MkNYejk3OTY5KytIREI0SHczUExseTBWK2s0YUZoZW5xNnJxNnVvcDg2VC8vL0ZONDQ3Ly8vdXZqNDRNZWM3bGM0WnhLOGRENnNKOCtmWm95WlVwa1pLVHdEajQrUGt3bWs1cDJ0M3YzYnJSUXhvNGRPNXI2aDRTTEZ5L2EyZGwxNmRMbCt2WHJlbnA2YUdOWldkbnUzYnVEZ29JVUZSV05qSXllUFh2V3BITUNBRUN6UVZnS0FQRC8rS3dYMUNGTlo1RDA1Z0traHlDSWdpd2k1dzMvUXlyeE1ZM0l6OFNJSHlHTi8vTGx5MGVPSEtGdW9kUHBmZnIwR1Rac21MR3hzWkdSRVJsVDBOYlczclJwMDZaTm04ckx5MSs4ZUpHU2tzSmlzVmdzVm01dWJsbFpXVmxaR1VxVUlGTmdTa3BLME5KNFRaMVNuejU5TGwrK0xOeTRDa1dSbXJHb3VVaFZWVlhvci9yS3lzcTNidDI2ZVBGaWt3NzM4L09qWm9pME9KcmVNSndwSjhHTy8xTmJRZVJuWVJpR0tUZHo5ZnJ2Wk42OGVmUG16U09IVDU4KzlmWDFuVDE3ZGxOdlRiOUZZV0hoNnRXcjQrUGo5ZlQwYnR5NDBhbFRKL0lwRlJXVm9LQ2crZlBuWDdseUpTRWh3Y2ZIaDZ3dXpNaklRS3VZelp3NWswYWpoWVdGWldkbkJ3Y0h6NTgvUHk4dkx5OHZqNW8xSTlLa1NaTW1UWnJFNVhKdGJXM1JCOHpZMkhqNTh1VUN1NzE5Ky9iRWlSUEt5c3E5ZXZVU2VWZi9MYXFxcXFxcnE3dDFhMW9ydXFDZ29BOGZQa3lmUHYydnYvNUtTVW1wcUtod2NYSFpzMmNQK2padkw1cDMzVkZPcUhBZkx0UmxMQzR1RGxVbUJnY0hoNFNFTUpuTVRaczJwYVdscGFXbG9kWkxKaVltYmVHNkM4dkp5ZkgxOVIwN2RxeHdUSkRINDZFZ21pUVVGUldycXFySUlTb2hGSlA1V0Y5ZnYzUG56b1VMRndZRkJjMmFOU3NpSWlJaUlrSk13L1VSSTBaa1pXV0ZoSVNRODd4dzRVSjlmZjJSSTBlV0xsMHEvRW4rK1BIamh3OGZqSXlNbEpXVnlZMGRPblF3TWpLS2lJaGdzVmpVN0ZvM056ZnF2eUNLaW9vQ0hmZi8rdXN2ZDNkM1ZKdEpMYnBrc1ZoQlFVRXpac3h3Y1hHNWVQRWloS1VBQUswR3dsSUFnUC9ILy9DU09xVHBHRXB2THFCMVZaZnhzMVA1V2ErSW5EVGlZeHJHRVd4QTJ3SVUxWEJGRlV4ZUdXTXdjYVlNeHBBbEdFeWNJWU14WlRDR0xNNWdZa3dabkNHTE1aZ1lVeFpqTURHR0RNNlF3V1NiMlM5RG1JV0ZSVXhNakp5Y25JNk9qbzZPVHA4K2ZRd01ES2dKUk1KVVZGVFFmUmNhTmpRMEZCWVdGaFlXVmxWVlRaZ3dnZHdOSlNnMVkvMHZSVVZGc2owMkZib2xibmF2RUFHb1RsQkJRVUZPVHE2aW9pSXpNNVBINDZHRUxER3BFL1gxOWFndTZYdjNGcUhQV0MrK0g3TUFJaTJXYzJZWGhtRzRVaWNKZHBlYWtKQVFETU1tVHB6WWFxOTQ1ODZkWGJ0MjVlZm5UNW8weWNmSEJ5MElHQkVSY2ViTW1SVXJWcGlhbXFxcHFkMjVjOGZXMWpZNE9IamF0R2xyMXF6WnVuVnJ0MjdkSGo5K1RHM2lFeFVWaGNyNlhyNTgrZkxsU3d6RFVHUXRPVG1aYkt0RW90Rm9xRkZPZm43K3hvMGJIejkrN09MaXdtS3h6cHc1TTNic1dHb0dSMUJRMExsejV6UTBOQzVkdXRTN2QrOFdmL3ZvYy83cDA2ZkcwbHNFV0Z0Ykt5Z29EQnc0ME1qSUNNZnhoSVNFaHc4ZldscGFGaFFVaElTRTlPdlg3ODJiTjU4K2ZVTEpVQmlHVlZkWGN6Z2Njb2hoV0k4ZVBiNXJ4RlpDemI3dUtOY0dSU1NGN2R1M2p6cmtjRGpVZ2tRZEhaM256NSszaGVzdWpFYWp6Wm8xeThiR2hzVmlrVWxBQ0pmTEZmNHpRRjFkblVCc1RsNWVua2FqS1NzclU2T1RvYUdoQnc4ZWRIZDNIemR1bk1qWGRYRnhLUzR1L3YzMzM0T0NnclMxdGEyc3JIYnYzbTFrWkNUNWg4VGEybnJvMEtHS2lvcW82N3lBakl3TURNT0VsMnBGRllqdjM3K25ocVZ1M2JwRlRaN3EzTGt6R1phcXFhbFp0V3JWblR0M1JvOGVmZTdjT1hWMWRlclpORFUxSXlJaXZocUpCZ0NBRmdkaEtRREEvL3RQdi9OT21waTg5SC9oQnQ5TFF4MlI4NGIvTVkzNCtKcWYvUnFyL0lZV0VqSnltSUlLcnFpS0tTaGo4c3A0UjFWY1VSVlhWTVVWbEhFRkZRejkxK0ViRW45YWFGVTRHUmtaYXFMUWxDbFRtcG9RRVJVVnBhbXBxYW1wS2JBZE5Yc1MyVWFrZVhKemMxSE9nc2lnRlNMeUtYSWhPYXJzN0d3TXczcjI3SWxoMk1xVksxZXVYRmxYVjdka3laTDA5SFFMQ3d1Qmx0N0luVHQzSEJ3Y0dob2E3TzN0MFYzdUR3KzFEU2FIcUtsS2VIZzQ2cUpOUXJldmp4OC9wdGJSREJzMlRLQ0ZEVUVRcUtMejZkT25yMTY5YXV4RlY2NWMyYmx6Wnd6RFhyMTZaV2xwMmV6Skh6dDI3SjkvL2drUEQwZDlvUGZ0MjBkVzN1WG01a1pFUktEQ1R4U2Q5UEh4R1Q1OHVKT1RFK3JLdkgvLy92WHIxMXRZV0pCbjI3dDNiM1YxdFVCcUlZWmg4Zkh4cUg4V2w4dHRhR2lRazVPajBXZ01CbVB6NXMwbEpTVVRKMDVrczlsbno1NDFNek1qQ0VKR1JzYlYxVFU2T3RyRnhhVyt2djdRb1VPeHNiSGp4NC8zOFBCb2FnczJDYUg0YVdwcXFwanFWQ3JVL21uUW9FSG91bHRZV0tpcnErL2V2YnVxcXFwZnYzNk9qbzdMbHk4WFNEQkIzY0hKeDJmT25CRXUvaW9zTEl5SmlWbTBhSkVrYzVENmRiOXc0VUpqUHpSY1hGelMwdElVRkJUKytPTVA4andrRk54cEM5ZGRXSThlUFh4OWZWR0Yyc1dMRjJmTW1FRSt4ZUZ3cUdFcDlKa1Jia0IrNzk2OVljT0dkZXJVQ2Yxc1I3eTh2REl5TXRBM3JMQTdkKzU0ZVhtNXVMaVFxV3AyZG5aWHIxN2RzbVhMaFFzWFJKYlgzYjkvbjgvblU0Tlc0OGVQRi9PKzBEOVl3aitRVWZLVVFNZXUyTmpZeGhyUEwxeTRzTEN3Y05XcVZYLzk5UmUxNFNEU3JWdTNwcVljQWdCQWk0Q3dGQUFBd3pBTTQvT0luQytOaDZHQzd3ZlVVRWV3RW5udm5oRVpTVVIrWm5QT0lLZUFkOUxFTy9YRU5YclJORFN4VGozeHpscVlYQ3N0bU4yeTJHeDJiVzN0eUpFanhiZWpSbDY4ZU5IUTBJQTZrUXRER1NWaVFraE5oZjRxcnFTa0pGekh4K2Z6OC9Qek1ReWoxdW1RQ2dvS2hQdTJvUHdPY2owMTFHVEt3OE5qeFlvVnAwNmRLaTh2ZDNSMEpPOW0rWHkraDRmSHFWT25jQngzY25KYXVIQmhTNzJwTnU3VnExZCtmbjRDRzU4L2Y0NVNRZ1M4ZnYwYUZUb2hOVFUxQW1HcGYvLzlGMTJtRXlkT3FLbXBDWitodXJxNm9hRmgrdlRwNkM2WHcrRVVGQlEwZS9JeE1USGg0ZUc5ZXZVNmR1eVkrRHRiWlAzNjlkT21UWE4wZEx4Mzc1NXdaNnYzNzk5WFZsWUtiQ1FJWXNPR0RhZ0NLemc0ZVAzNjlSRVJFZVJDY3VycTZnY09IREEwTkVUNUdqaU9Ieng0ME1EQXdNYkdac3FVS1dqOVFUYzN0elZyMW9ocGY5UFEwQkFWRmRXclY2K3Z6bDlrTG9tZW50NkhEeCsrZWl6cUpmVHMyVE1GaFM4L3VHSmlZc0xDd3J5OHZGUlZWVlZWVlNNakkxRVBLVWRIUnpJaTQrenNuSjZlZnY3OGVmSW9NbStGeCtPaDcxbG5aK2R0MjdZeG1jeEZpeGJWMXRhbXA2ZUxyRmtqUHp4U3YrN0NxVGM1T1RsZVhsN256NS9uY0RoejVzeHhjbklTRHNTVHBIN2R1Vnl1czdNek9hUzJBalExTlQxOCtQREdqUnZEdzhQNzl1MkxObkk0SEdvUkg0b3lMMTI2bEV5cWV2TGtTV1JrSk1wVTdkR2pSM2w1T1p2TmxwZVhmL0xrU1VKQ2dxbXBxY2kxSmxnc2xyVzE5Y1NKRTYyc3JHcHFhdEJHRlJXVlk4ZU9XVmhZSEQxNjFNN09UdmdvZ2M3eFg0VUNpTUxaWHVnZG9YVXRKRkZUVStQdDdmM3ovR3dIQUxRWEVKWUNBR0FZaHZHelgxT2JXRU8vOHg4R1VmQ0JlUGVNOXlhT3lFckJ1Q0pXRGhLTktmdS9DRlJQbWtaUFRLTVgza2tUVTJ6YXI5RnRuN2UzdC9nNlBtVEtsQ2tDV1RPazlQVDA0dUppT3AzZWdtRXBsSlBpNk9oSVhSNExJVnVlaTJ5SUs3TGwrWXNYTHpBTW96YVVRY2xUWjgrZXRiS3lDZ2dJU0UxTlBYRGdRTisrZlYrK2ZPbms1SlNXbHFhaW9uTHc0RUd5ZXZGbnNINzkrbFdyVnBIRHAwK2ZMbG15Wk8vZXZRTEpMSjgrZlRJMk5yYTB0Tnk3ZHkrNVVUamo0TVNKRXhpRzdkaXh3OTNkL2VyVnEwT0hEcVUreStGd2pJeU11Rnl1dnI0KzJqSjA2TkNQSHo4MmUvSW81MkwxNnRXUzl5UFQxdGIyOS9kLzgrWU5DaTNkdVhPSHZKMysvUGx6YlcxdFlHQWdHcXFxcWs2Wk1xV21wa1o4VTU2RkN4Y1NCSkdWbFpXYW1ob2ZIeDhYRjRkaUJLTkhqNjZ0clUxT1R0NjllM2RBUUVELy92MzE5Zlc3ZGV2V3VYTm5lWGw1QlFVRkZCSGdjRGgxZFhYNit2clRwMC8vNnVUZnZIa2ovUG5IY1Z6Q3QxOVRVMFB0em9QV1BqTXhNVm04ZURIYVFyN1QzcjE3anhneEFqMVdVVkdSbFpVbGgwaHVidTd1M2JzZlAzNk1BbmtkT25UWXZIbnoxS2xUT1J4T2JXMXRkbmEyY0t5VEdsNlIrblduU2t4TTlQUHp1Mzc5T28vSEd6MTY5QjkvL0RGeTVFanFEc1hGeGNMUmNPbGVkejZmZityVUtYSklYUnBQVFUwTk5YZXpzTENJaW9ycTJMRWppdDFRd3pvb0xMVml4UW9qSXlPMGhjZmpSVVpHb3VwbWxHR2FsWlZsWUdCdzhPQkJPcDB1bkQySGZpYVltNXN6bVV3UER3K0I2TnVzV2JNc0xDd09IVHJVcFVzWDRaWmJUWVZtSmJ6OEh3cElVY09zNGdVRkJRbDhqQUVBb0MyQXNCUUFBTU13RE12K1Q2VUpUUnV5cGRxNW9vKzhGL2Q1U1pGWXNZaWwyVVRyMUJQWEhrRFhHWVJyRGNDNzZHQk5YTmJuNTRRV2Z1cmZ2Ny9rZHdYaTVlYm1vc3FSRnVudVVWVlZsWkNRZ0dHWXdCMG11dVcrZXZXcW5aMWRZbUxpb2tXTFJvMGE5Zmp4WTlRTzZjOC8veFNaamZVRFl6S1oxT2dTdXZkVFYxY1h1T0ZIUVV3R2d5RW1FSkNZbVBqbzBTTWpJNk9kTzNjR0JRVWRQMzZjbW1LRGlyOCtmdno0MTE5L0NTYytOQStOUmtNbGFVMUZ4aWFjbkp4UWYydlVhb2NnaUIwN2RxRGhvRUdEUm80Y3llZnpxYUVjcW52Mzd2bjcrK2ZrNUdSa1pLQnUvZkx5OG1QR2pIRjJkalkxTlVXNU5pd1c2OTY5ZTdHeHNhR2hvYVdscGVTeDI3ZHZkM1IwUkI5VXRKcWhRRXNqa2VMajQzdjA2Tkhzb3JDS2lncHFKZFR2di8rZW5aMk5MbFplWGw1dWJpNmFraVQ0Zkg1VVZOUzRjZVAwOVBST25UcGxaMmVIVnVKRFJhQnIxcXo1NjYrL2hJKzZjZU9HcTZ2cnQxLzliNy91YUtvM2I5NjhlUEVpS243VTF0WStkdXdZdFZsNGFXbnAzYnQzQXdJQ25qOS9ucFNVUks3dDBCYXV1NHlNRERXdTUrdnJTMjJBTldMRUNGdGIyNy8vL3R2ZTNoNHRrTWZoY0tnOSs5QWlxdFRtU213Mm0xeHV3c0RBQU1YQzR1UGpuejE3dG1IREJvRk9WUmlHRlJVVkxWaXc0UFBuejRHQmdTSlh2VGg0OEdCeWNyS05qUTJYeTZVR3Zwc0JmV2pSbktuUUZzazdXRFZXaHdnQUFOSUZZU2tBQUlaaEdQOERwUitIckR6ZVJWdWFzd0hOVnBiUFM0cmdKMFVTbjFsZjM1a3BpMnYycFdrUHBPa014TFVIWXZLaWJ6dEJZN2hjYmxCUUVGcUZyYVhPZWYzNmRWU1IxSXk3YmhSTW9mN0ZQalEwbE1QaGRPdldEZDFpQ1ZCVlZWMjllalVxMmtJeEtVMU5UUXNMQzVGMVp6K1ZyS3dzRE1Na0tTd1Nkdmp3WVF6RHRtM2JScVBSSEIwZDE2MWJGeG9hU2lhK3ZYdjM3dURCZzBPR0RGbXpaazFMejdyNW5qMTdWbHBhcXFLaVFxUFJsaTVkV2xsWmVlZk9uZnI2ZXBRM2xKNmVUcmF3RVdab2FMaHYzejVOVGMxUm8wWVpHQmdNR1RLa1g3OStBbTNzOWZUMDlQVDB0bXpaZ2twTjA5UFRQMzM2VkZoWXVHN2RPclFENnFjbVlZTzJrU05Ia21IV1M1Y3V4Y2ZIUy9nMng0MGJ0M0Rod29xS0NySjRyYWlvNlBMbHl4aUdiZHk0RVcxUlZWVWxGMDhNQ3d0RG53UVVZYW1zckR4Ky9EaDVObE5UVTExZDNmZnYzeXNvS0NRbEpWSFRkdDYvZjQrcXdFUk9RMkRSUm1rcExTM2R0R25Udi8vK3krUHg1T1hsVjY1Y0dSSVMwcmR2WHhTVHlzaklpSXFLaW9pSWVQVG9FWmZMUmZrK1pFbzcwUStkQUFBZ0FFbEVRVlNkMUsrN2hPenM3TUxDd3ZMejg2dXJxeFVWRmV2cTZxaEJLUFRCMXRENHNxWW55bnBESVo1Qmd3WmhHSGJ6NXMzSGp4LzM2dFZyejU0OUFpZlB6ODgzTnpkbnNWaGVYbDZOOVVHWGw1Y1BDQWlZTld1V3ZiMTlTVW1KcmEydG1IcEc4VkNscEhDbEt0cENwbDRDQUVBN0JXRXBBQUNHWVJndkk1bjhYUW52M1dMbFNLQ1ZWSmZ4a3lLNFNSSFl4N1N2N05sQmtmYkxjSnFPSWE0MUFPOGxJbFR4VTNGMWRaV2t0NVR3SDZpUmE5ZXVGUllXS2lvcUNsZmJOVTl4Y2ZHVksxY3dESnM3ZDY0aysrZms1TWpJeUtEWVFXeHNyRURicVlhR2hyTm56d3BIelNvcks1OC9meDRkSFIwZEhZM2E2SGJxMUduWXNHSFIwZEc1dWJscjFxeFJWMWNmUFhyMHFGR2ordmZ2Mzd0M2IrRWl0UjllWEZ3Y21TN1JKRGR2M3J4Ly8vNjRjZU5RVWRLdnYvNGFGQlMwZWZQbWJ0MjZEUnMyTEM4dmI4bVNKVEl5TXYvODh3L1p6NnVOc0xhMkxpZ29JSXVrd3NQRDdlM3RiOTI2cGF1cml4cHNOUmFrNjlxMTY5T25UOUZqSXlNak11dEtERnRiVzF0Ylcrb1cxQmdlclNuV0pDOWV2TGh4NDRhRU95c3BLYzJiTjYrc3JJd012R3BvYUt4ZXZWcFRVMU5QVDA5TFMwdExTNHVhZFJJZUh2N2d3UVAwdUtxcWlzdmxlbmw1a2MvMjZkTkhUMDlQWkpva3FzTVY3dHpVcHFpcHFiSFo3TUdEQnk5ZHVuVCsvUGxLU2tyaDRlR1ptWm1iTjIrT2k0dERBU005UGIyTkd6Zk9talZyeElnUk9JNTdlSGc4ZlBqdzc3Ly8xdGJXbHU1MWx4Q1R5UXdNRE5UUTBFQS81OWxzTnJWcSsrM2J0OXJhMnRSNGEybHBxWnljSEVwazY5U3AwNkJCZys3ZXZVdW4weTlkdW9RdWRGRlJrWnFhR3AxT2YvLyt2Ym01ZVU1T2pxT2pJMW4rS1pLR2hrWkFRTUNjT1hOY1hGeWVQbjE2OHVUSjV1V2lkdS9lWFVkSEp6RXhzYWFtaHZ6VTFkWFZ4Y2ZIZCtuUzVWdFdPWXlJaVBqNzc3OGRIQnlvSzh3Q0FFQXJnN0FVQUFBamlqL2h0Vjk2M05LZ3NWVDdRV1NsOEI0RzhsTWZZZ1Jmekc1NE56MmF3UmhhdnpHNFZuOE0vM29nNWljUkVCRFE3R01MQ2dvOFBEeFFkNVVXcWVBakNNTEJ3YUd5c2xKRlJVWENsYnoyN2R0SDNoa2lPam82NURwSzN0N2V1Ym01Y25KeWl4Y3ZmdlBtVFVwS3lydDM3NUtUazlQVDA4bjI3VU9IRGwyNGNPR3NXYk5rWkdUS3lzcXVYYnNXR2hyS1lyRkNRMFBSV25KTUpsTlRVN043OSs2Ly9mYmJUL0lIZVJhTEZSRVJNWExrU0lHbDA3K3F0TFIwMTY1ZGREcjkwS0ZENUVaUFQ4K1pNMmZPbXpkdjM3NTlucDZlS0QxSHVCcEl1aElTRXU3ZnY3OTc5MjR5bFdQdzRNRWNEc2ZTMHZMKy9mdlBuajNEY1Z5UzdtbHNObnZBZ0FHclY2OXViQWNPaDJOall5TzgraHVLNHpRMUZ3YmxwcUgwTkFrVkZoWVNCRUc5c3U3dTdvM3RmT0xFQ1hLdHZkV3JWNmVrcEtCVzZGLzErUEZqSE1kSGpSb2wrY1NrNHZyMTZ3SzFoT25wNlpXVmxlUEhqeDgzYnR6NDhlTUZFcjd5OHZLaW82TlJ5UjVWNjE5M3lYWHAwb1Y4WEYxZGpUbzBvYjhCdkhuelJ1QVBBRy9mdmlWL2ZqWTBOS0NPVkJzM2JodzllalRhK1BmZmY5KytmZnY2OWV0ejU4NHRLeXR6ZEhUY3ZuMzc4T0hEQy8rN1lpeGE3cEFjQmdRRWhJZUhMMTY4K01HREI4ZU9IVHQ0OENCcUZJaTZnMGtlOTEreFlzV0JBd2VjblozSmhENVhWOWVLaWdyaHhRUkpsWldWRnk1Y1NFOVBSdzN2UkNvc0xIeng0c1dIRHg4Z0xBVUFrQ0lJU3dFQU1PSy9qYVdnMzNrN3dPTVN5WkhjaHdIRXAvUkc5NUhwUVB0bEdNM0FtR1pnakhWczJnMzJUK0x1M2J2aUd6a2pTNWN1RlY0dzYvMzc5eFVWRlYyN2RoVnpTOUFrT0k1cmEycy9ldlJvKy9idGpUVUt3WEdjV3ZDaXE2dExocVdZVEdhL2Z2MzI3ZHRINW4raFhpZVdscFlhR2hyMzd0MGo3MlNZVE9iUW9VUEhqeDgvZmZwMDZ0bFVWVlhYcjErL2Z2MzZ6TXpNbUppWXhNVEV4TVRFaW9xS3JLd3NnaURhZU9wSFN5a3BLVm16WmcyUHg3T3hzV25TZ1h3K2Y5dTJiY1hGeGJ0MjdTSlgva0lkWVVKQ1FzYU5HN2RyMXk0TXd5NWN1Q0RKb21tdGljL243OW16cDJ2WHJtUWhHL3J3SEQxNmROV3FWVmV1WEFrSkNlblRwNCtFeld0Njllb2xzQzRoVlYxZG5mQVhsc3ZsaG9hRzZ1cnFVaU1JMzBsMmRyYVk5anFGaFlYSnljbHNObHRrbnlBSkZSUVVSRVJFREJreXBPMFh3d3IzdDVveVpjclZxMWNiMngrdHFLQ2xwU1g4VkJ1LzdoaUdsWmVYbzNKRk5MeDU4eWFmenpjeE1YbjI3RmxnWUtDcXFtcFdWdGJidDI4dExDeFFOR2YxNnRXb3REa3NMT3kzMzM1RERhZmV2WHZYb1VPSHZuMzd6cHMzVDB0TEM5VW5idGl3QVRXbFFzRXNWMWZYNGNPSFQ1MDZsWHhwVFUxTlRVM05zTEF3WDE5Zk1sOXMyclJwV1ZsWklTRWgxRTVlNG0zY3VQSFdyVnMrUGo2dlhyMGFNV0pFVWxMU28wZVBoZzRkU3YzT0plWGs1SncrZmZyQ2hRdFZWVldUSjA4V2Mxb3hseFVBQUZvTmhLVUFBQmlSVFdrc1JhUFRmdnJhcmphdHBvTDMrRG92N2daV1hTcDZCeHpIZnhsQkh6R0xObkFDeG1pWm5zby9IbFNsSmFIbzZHamhqV1BIanQyNWM2ZVdscGJreTJCOTFlKy8vNjZ2cjc5Z3dZTEdkbEJSVWFHdVJlWGc0T0RnNE1EbGNuazhIcFBKRkNoSU5EYzM1L0Y0YUNId0pVdVd2SDM3dG1mUG5vTUdEVEkwTktUMi9SWFd1M2Z2M3IxN28rWkhlWGw1TEJaTFZWVzFyUldkZlE4SkNRbWJObTNLeXNyYXVIR2pKRXVEVWUzY3VUTThQSHpDaEFuMjl2Ymt4cnE2dXBDUUVBOFBqOUxTVWkwdHJlenNiQnNiR3hhTHRXTEZpcllUczBoSVNIajkrcldIaHdkSytpTlRXa3hOVGVQaTRrSkNRdGhzdG9UcGU4MFRHUmxaVkZUVU9zMjJVQTRMdVo1QWFXbHBiR3hzYW1ycTY5ZXZYNzU4aVNyUnpNek0wSDErY1hFeENtTmhHRlpiVzh2bGNza2g2bjlQeGxOUUFoSEtOZlB6OCtQeGVOL1kzMW9xWkdSa3lEeEtZZFhWMWMrZlA5ZlIwUkgvMDBOeTMzN2RHeG9hcUxXbHdxdlVVVVZGUlpHMXFGd3UxOC9QVDFGUmNlN2N1UjgvZmtTTEV1QTRQbmJzMk4yN2Q2ZWtwR3pjdVBIOSsvZlcxdGJkdTNmZnMyZlBpaFVyL1B6OFpHVmxVMU5USjB5WVFLUFIzTnpjeUROYldWbVJqNnVycTExZFhZY09IU29jaGxOV1ZpWlhFbWdlV1ZuWkd6ZHV1THU3MzdwMUt6RXhzVWVQSGx1M2J0MitmVHMxWFJlMTI5KytmZnZqeDQvNWZQNllNV1BXcmwxcmFtcEtyaG1LMWgra1F0M3VxY0YwQUFCb2ZlMHRMRlZSU0ZTV1lBMTEwcDRIQUQ4VS9yc3ZMV1B4VGoySnIvWW5BcTFHUmc3ditiOVZrMnFydUpIbitZK3ZZMXpCVWdnRTEraEZHekdMUHRJTVUxUnQxVW4rckZyOHpoUEhjVEV4cWNZd0dBeUJUc09rcFV1WGt2dWd5cEdtNnQ2OXU0UU5pZHUxc3JJeUp5ZW5TNWN1b2VCZ1UrOGVUNTQ4ZWU3Y09WMWQzVk9uVHRGb05BNkg4L2p4NDVzM2I0YUdocGFWbGZYbzBlUG8wYVBMbHk5Ly92eTVnNE9EazVPVG01dmI5T25UVFUxTng0NGRLL1dGc1VhT0hKbWNuUHo2OWV2RGh3L1gxTlE4ZmZwMDBxUko2S25LeXNvalI0NHdtVXkwd0p3a1BuNzhHQmdZMk5pendvR0Rob2FHQXdjTzBPbDBsS1hTZ3Y3NDQ0LzA5SFJGUlVWRlJVVlpXZG42K3Zxa3BLUzB0TFR1M2J1VGIvRGp4NCtXbHBaTUp0UEF3R0RhdEdsRGh3NGRPblJvbno1OVVCdjFuVHQzQ3B4ejJMQmg1T014WThiY3VuWEx6czZPdytHZzlsdGR1blI1Ky9hdGg0ZEgxNjVkVVRpNGZkSFgxNCtKaWJHeHNSR3VTdVp5dVE4ZlBrUzVoQ0tQbGNwMXA5Rm8xSURwMjdkdm56MTdSZzZkbloyTGlvcGtaV1ZwTkZwSlNRbXFTcDQyYlJwYURUTTlQWDNEaGcyS2lvb0dCZ2FmUG4ycXJhMlZrNU9UazVPN2V2WHE5dTNiTzNUbzhNOC8vNkNUWjJkbm56cDFhdkRnd1VwS1NoVVZGUzFWNllZK015SXhHQXdVWFJLbXBLVGs1T1RrNU9Razh0bXlzckx3OEhEVWF0RE16R3o3OXUyR2hvYmtzNmhwdW8yTnpaUXBVOGh5M2N6TXpQRHc4SUVEQndwbkNLSS9lelRyelFFQVFKTzFnN0FVOFNhT2x4WkhmSGdsMGNKU0FJQnZReFIrNFB6VG5EV253ZmZDbE1WNzZCTVlodWU5SjBRRzVYR2MxbjhjZlp3NXJqdEVDdE1Eb1AyVGxaVk5URXpVMTlkM2QzZHZSa3NnRXhNVGZYMzlhOWV1S1NvcXJsdTNMaW9xQ3ExOFAzVG8wRC8vL0hQUm9rVW9UOEhJeUNneU1qSTBOUFRvMGFNM2I5NjhlZk1taG1Gbno1NmRQWHYyOTNsYmt0TFEwTWpMeTBNdHNiUzF0YmR0MjRhMnMxZ3NMcGRyYlcxTlhhMU12TVRFUkpSOElhR2dvS0IzNzk2dFg3LytXK3JtUkpLVmxZMkppZUZ5dWVRV0JRV0Z5Wk1uT3prNWtRMkdCZzBhRkJrWmFXQmdJRnpPaG1IWWpoMDd4SHdZVkZSVVVESHZreWRQNU9YbEZ5MWFaR0ppRWhVVlJhZlQzZDNkSmFrT2Jtc09IRGhnYTJ0NysvWnQ2aGNOb2RGb0dob2FXN2R1YlN4aUs1WHJ6bUF3cUozRmZIMTlxV0dwbkp3Y3RGSXFvcTZ1dm12WEx0UWxhdXpZc2ZyNitydDM3MFpQeWNyS2t0ZHIyclJwRmhZVzI3WnQwOVRVUkZ1Y25aMUhqaHg1OHVUSnJLeXNHVE5taUtsVmxEcFZWZFZ0MjdhRmhZVjVlSGlnbFFTcEZpOWUvUERodzRpSUNOVFNDNUdSa1RFeU1qcDY5R2lyVHhZQUFQNmpEWWVscWtwNWNjRzhKemNiTFZRQkFJQ2ZBYWVlK1BBS3d6QUN3d2dDKzgvcTBuSUt0SkZtalBGTE1CVXBKMXdBMEs3Snk4dUhoSVFvS3l1THIxWFUwdElTbWNWZ1lHQVFFeE9EWWsralI0OU9UazVldlhyMW9rV0xSSzdsWjJabVptWm05dlRwMDh1WEwzZnExRW5xTVNsazJiSmx5NVl0NC9QNTFGSlFjM1B6Qnc4ZWtIZnZrcGczYjU2M3QzZGp6OWJWMVpGMys4aUNCUXRpWTJPL1IxS0dvNk9qbzZNanl2VGhjRGc0amxOWFlVTm9OSnFZVnU0R0JnWW1KaWJpWCtYMjdkc0VRWkM1SjFPblRvMkppV21uamRqNjl1MTc5KzdkNWgzYit0ZmQxZFYxMzc1OTFDMVdWbGJVZWpwdmIyOFBENC9hMnRyNitubzZuVTR0bXpVd01JaUlpQkM1VklXYW1ocTFRQStaTzNldWhLdWpTdDNPblR2dDdPeEV0bEdYazVQejgvT1R4cVFBQU9EcjhQcjZlbW5QUVFUKzYwZGMvMzBZcHkzT0RRQUFwSXNnQ0Z4ZGt6RmhNVzJrR2Nac2YzK1RieEtCRlk3QUQwWk5UYTJ4Q2tTUmlMUll6cGxkR0liaC9jWXcxLzc5UGFjR0FBQUFBQUJhUTF2TWx1SS9DZUZlaDk4MUFRQkFOQnpIc2RvS1hMWExEeCtUQWdBQUFBQUFBUHpZYUJMczA2cjRMNk81d2U3U25nVUFBTFJ0dGRXY003dDQ5MDVqalMrY0JBQUFBQUFBQUFCdFhOc0tTeEdmMHJsWERzQmRGZ0FBU0lJWGVZN0lUSkwyTEFBQUFBQUFBQUNnbWRwV1dJb1g1ZzM5cEFBQVFGSUV3Ym00RjM1c0FnQUFBQUFBQU5xcE5oU1c0ck5lOE44OWsyQkhBQUFBLzFOZHhuc1VLTzFKZkVmNGY1WWVCRDhhNnJwdkFBQUFBQURnSjlTR2ZoM2tQd21SOWhRQUFLRDk0VDI5OVFQWFBrUFk0c2ZXMU90THlDbWlCM2g5emZlWkVRQUFBQUFBYUZWdDV0ZjlobHIrbThmU25nUUFBTFJEcFhrRUsxSGFrL2hlR0l5MnVHSXNhQkZNSnJPcGgrQ3FYZEVEb3F6Z084d0lBQUFBQUFDMHRyWVNsdUsvZm93MTFFbDdGZ0FBMEM3eDArT2xQWVh2cFJtUkM5QmV5TWpJTlBrWWxTNFlqWTVoR0ZHV1R4VG5mcGRwQVFBQUFBQ0FWdFJtd2xMdm5rcDdDZ0FBMEY0UmVTeHBUK0Y3a1pPVGsvWVV3UGZTakl1TDR6aXVPd1E5NWoyKy9oMG1CUUFBQUFBQVdsVmJDVXNSaGRuU25nSUFBTFJYL05MUDBwN0M5MEtqMFdSbFphVTlDOUR5WkdWbDZYUjZNdzZrajVxTEh2QmpyL0d6WDdmMHZBQUFBQUFBUUt0cU0yRXBTTVVIQUlEbXd1dXFwVDJGNzZoang0NndIdDhQQnNmeGpoMDdOdTlZbXVFa3ZJc09obUVZUVhEUDdTYnlNMXQ0Y2dBQUFBQUFvQlcxbGJBVXhxNlU5Z3dBQUtDOUltcXJwRDJGNzRoR282bXFxa0prNmtlaXFLajRMV3NzTXBidC9mOUhWU1djRTFiOCtOc1lwNzdGSmdjQUFBQUFBRm9SWGwvZkpuNlRhOWhoTE8wcEFBQkFPeWJqL29Ndlpzcmxjc3ZLeWdpQ2tQWkV3TGVTbDVkWFZGVDh4cFB3N3ZueElzNThHY3NwNEwwSDQ4cWQvNCs5K3c1dnF1cmpBSDV1VnRPTTdyMUxhZG1ic2tmWlN4UVFVVkdXb2dnS3IvcUt5Q3NxSUlvTEZVRlJFSEFBQWdySUhsS21zbVNQUWdkMDc1blZOT3ZlOTQ5QW11UW1hYnBJZ2UvbjhYbWYzSFBQdlRsTjA3N05sM04raDVKNDI3dUVjaE15R215dUFnRFFpQ2hQUDg2OXBkWUFBRTdDeHRzQUFQQUE0UEY0Zm41K2NybThpZnhyQ3RTTlZDcDFkM2V2LzMyNFE2Y1J2c0J3WUEyaERZUVFVcVZpa3Y1eG5GbFNBWkVvWkFrQTBLaW9zSmFJcFFDZ3RoQkxBUURBZzRHaUtFOVBUNzFlcjFhck5Sb05UZE91SGhFNHkxaTZYaXdXMTJmdG5nV0t3eDA0aWRPbWorSEVWdnJTSWFMRk5DZ0FBQUNBQnhJVzhRRUFQQXdlK2tWOGJEcWRqcVpwdlY3djZvR0FiUlJGY1RnY0hvL0g1WElidHpTWXRvckp1RWFVWll5aW5LbFMyUjBQRnZFQkFEUXlMT0lEZ0RyQWJDa0FBSGdnOGZsOFFvaWJtNXVyQndLdUpoQlNjZkdFRUZURkJ3QUFBSGpnTkptZCtBQUFBQUFBQUFBQTRGR0NXQW9BQUFBQUFBQUFBRndBc1JRQUFBQUFBQUFBQUxnQVlpa0FBQUFBQUFBQUFIQUJ4RklBQUFBQUFBQUFBT0FDaUtVQUFBQUFBQUFBQU1BRkVFc0JBQUFBQUFBQUFJQUxJSllDQUFBQUFBQUFBQUFYUUN3RkFBQUFBQUFBQUFBdWdGZ0tBQUFBQUFBQUFBQmNnT2ZxQVRScC8rUXBPdmlKSkFJdSsxU1dRdlB0dFVLcnh2NmhIaU1qdlJwakpEb0QvZTdabklSUWo0UVFxWWh2WXp4c2V6TXFrc3ZWNWkxdVBNNnI3UUliWTNoRzU0dFVCN01yM3V3UTdNNXJyTGd6WGE3UjBVeWNsNUI5U3Eybk42V1VtTGRJK055blkzMXQza2Rub0xmZktlL29KNHIxRW5Jb3FzN2oyWnRSM2ovRXcrWTd4RVJQTTFZdFBJN0ZNeklNUXpPRXk2bjdNRnhPWTZEZHVNaTRBUUFBQUFBQW9IWVFTOW0xNWtiUjNGTlpuZnpGMjRmSGVndXRYNmcwV2RXcUc4VldqUUh1L0VhS3BmWmx5cjYvVWZ6OWpXSUJoL1FObGc2TDhCd1c0Ulh0NGViZ2t0OXZsMjYvVTJIZTRzRnZ4RmlxVUtWNzdxKzAvRXI5NXBUU1QzdEZOTkxyOE0zVmdyVTNTM3pjdUQyQ0pEMENKVDBDSmQwRHhSUkZFVUxrR3NNYi8yU2JkdzZYOE8zRlVtY0tWUzhkeXlDRXVIT3Bkcjd1SFh4Rkl5SzlCb2Q3MW1vd3AvT1Z6LzUxeDQxREJvWjVQQmJsUFRMQzA5ZWRiOVduVUtXTDNYVFZxckZpZW1kVEZzWXd6R3NuTW0vTHE5WVBhQllzRWRScUFFMUJxVnEzOE4vY2szbUs0Mk5iZWJvOU1MOVBGRnJEek9NWjVpMGpJendudHZCejNZZ0FBQUFBQUFBZVJRL014OGo3aVdhWWQ4L2tmSHU5aUJEcVFuSGxpRDNKTzBmRUJZb3RFZ2VaeHNDKzBNKzlzVjdQWDVQdnpnUFMwaVF4VjVHWXEzajdkTTZmSTVvUERLdGRrdEpJZEFiNitjVGIrWlY2UWtpbVV2Zk1vZHZEd3owKzZ4VVI1VEE0cTRPLzh4V0VrREtOWVYrbWJGK21MRkRFUzVuWXZnNzNPWndqTXo1UUc1aHpSWlhuaWlxRHhZTGF4bEliVTBzSUlScWE3TStTNzgrU2N3alRQOFJqKzRoWTgzbFBiandiYzZDMEJrYklvNHlaMUg5T1p2NmFVa29JNmIwamFlM0FaZ05DUGVydzVkajB5NjFpdGNGNm9sYmQ5QW1TdFBFVldUVWFhT2JIbThVZm5jK3QwTktFa05kT1p2NDZPSVo5clVwbllCcGlGT3dwYVlleVpGb0RYYXVidFBCMmovVVNFa0swQm5wWGhrVm9HeWwxbEFrV3FMVFh5OVMxZlljQUFBQUFBQUNBWTRpbHJGWHFEQzhjVGQrWEtUTzFKSlZYRGR0OWE4K29GbUZtSDF4bFdsdXhGR3RTVllQSVYyb1A1OGdJc1FnNGdrUzgvaUVORm1IVTAzLy95VHBicURKdk9aQXRQL3I3OWY5MkRINmpZMUJETGU4cVZldVN5NnVJMlpxN0lhRWVWSjJXNEIzT2xsbTFES2xsNHFEVzB6dnVsSnUzMElRUzhpaXJ0WGcyMXpQcWFNYTRDdkhOZjdKK1NpNDFOcFpVR2Nic1MzbTdjL0Q4emlFMjF4VitjU24vaTh2NXpvek5WOGk3OFd6Nzk4N2xsdHNLVCt2ZzgxN2hWckhVbVFMbDYzOW5KcFZYbVZwMnBsZXN1VkgwVXBzQXEydGJiTHdxMTlVdVBMS3A3TVhPVm9zZlh6cVdYdHN2Y0VHWDRMYzdoOVQycWVWYXc3Z0RxZGRMMWJQYUJTenFGb2JsaWdBQUFBQUFBQTBGbjYrczNTaFRzek9MT3dydHlEM0pPUXF0cWFYQ1ZpemxLN1JldzlVZ05xYVcwc1E2cDVqVXdxK0pWQ05hbTFSa3lsYk1hV2p5N2ZYQ0xMTVhyWjcrS1ZBU3k3eG1hRVJkWnEva0s3WFhTaTJxYmdXNDg5cjd1dGZxSnJ2VHl4V3N0R1ZpclBVcU1EY3VoeUxXazRXMEJvWVE4dk90NHJVM0xZcGhNWVQ2OUdMQnhMOXVxM1EyM2wxYW1xblVPL1dmc2lGaUlNZktOWHJ6VE1wby9wbnNLeVdWamYzVTk1bldRRDkzS08xNldSV2hxTyt1RncvODgyYUtaY2syQUFBQUFBQUFxRFBFVXRiaUF5WHJCemJqc0tLRURLVkZNaVhUNnRuWCtqYkNiQ21HWVRZa2wxZzFVb1NaMGpUcTRCek5sYzg5bFczekZJOGlHd2JIeE5vcVQxNDN4aFY4Smx5SzFHM0oyKzdNQ3F0NDY3RklyOXJPdXRxVWFwM0VlYnR4UmtUYWlNbkVyQWxUeGlMb2sxcjR2ZFV4aUxCV3VPM0xsQTNmblp5bmJMQTRyekdNaVBTYTBOemJxbEZMa3hlUDNGSHJHejBVdTI4TU5EUDlhUHJ4ZktXcDVWcFpWZDhkTi9kbFZqaThEZ0FBQUFBQUFKeUNXTXFHMGRIZTMvU05aTGRuS0xXelQ5NHRrMnk3dGxRanhGTDdNbVYzV0JPT2hvWjdSa2didUd4VEhad3RVRDU3S0UxdnAzTFExMzBpK2pkY3BTUkN5SUZNaTFsc1BZTWtkYXV4L1dkNnVWWEwrT1krdGJwRGNybjZTSTdjcXZISlpqNENXOHU3eEt5aVNGcWFKb1J3S09yOStOQ2ZCelVUY3EwVHNTdWw2Z0U3YnpieG1VZWY5b2p3RTFwL2FTa3l6WUl6dG1QS0J3N05NQzhkUy84ejNUcUJDaEx4NC8zRkxob1VBQUFBQUFEQVF3VzFwV3liM05JL1Y2VmJldEdpbEU5blAvYzFBNktOajltMXBiZ1U4WEt6L3BSZWZ5dXZGN0liWDJ1MERmV2NkN1drY3Z6QjFFbzdvZFIvMmdkT2J1bmZnRTkzdmJReXczSUMwUlBSMXJOMW5GR2kxcDNLVjVnWDZnb1U4WG9GU1dwMWs2K3ZGaERXN0tySmR1YXZTWGtjcTI5aGxWa2w4ckV4UG1FU3dWTUgwOG9zZzA2YUVIWmNWUitkL2R5SFJuamRHd0Q5OVJXTFFYWDFGNW5xZWF2MWh1VlhpMnE4b2E4N2IxbXZpQ2xIMHEzYTE5d3NHUmJoVmJmMWxYVVc0TTZ6T1MrUFpwalRCU3BiVjlTQVpwaFhqbWY4Y2RzNndmUjM1LzQ1TXM1ZjFDakxkUUVBQUFBQUFCNDFpS1hzZXFkemNGSzVldWU5dVJKRHdqeCtHZHhNekw4YlBMRm5TL2tLZVhVcnYrM0E1V0xWUDJZTGlJemErUWdiZGhaU0hhUlVWSTNabnlMVDJsNnVOVHJLYzNHM1VIWjdxVm8vODNqNnUxMURPL2haYit0V296MlcrNllSaG5rczB1dlBPMldtQm5aUVdLbW56VHQwOFJlSFM5MjJwSlZaRmVvcXI5SzMyblRWNXBQK09LQlozeENwVldPZVVyc2x0Y3lxc1hld3BLT2RHVFFlck5sU1ZrT05ENVFjR3QzaWlmMnB1U3Fkc1NWRXpOc3pxa1Z6VDR1Y3BaT2ZhRnBMdjN0Zm1tRkxta1ZpMHM1SDJEWGdicmdtNGR1WXROWEZYL3kvTG5lcmZWZG85RmF4Vkh4QTlkbFN0YzZaV01xWXFmMlNYSktZcTdCcW4zVWk0K3lUclgzZCtZU1FhYTM4S210WjZ5cFRvVDNFbW96bTJMQnd6Mi83UjdIYnEvUjB3UHBMdGJxVnNaN1U5S00yNWtsNThEbmJoOGRGTi9UK2tnQUFBQUFBQUk4c3hGSjJVUlQxZmYrbzI3SmIxOHVxSnNiNnJPd1haYjRSbUV4blhWdXFNVmJ3cmJobVk2clU3SFpCRGY1RXRaS2wwRHl4TDZXa3l2WW1hUEVCb2pVSjBleUVqbWFZRjQ3Y09acW4rQ3RIL3QrT1FXOTNDcmE1NU0yZXZaYlZmTG9IaVFORi9NbUoxbE4xekpWV0djdzdyTzRmOVl6VWJVT0tkYUV1TFUzeUsyMVVDalBPS21JM2ZudTlrRDFGYkxiOStXdWVBdXMzQnJzd1daeTMrNkhSTFVidFNjbFFha1BGL0gyUHRXQm5IeU1pdlVaRTNwM3VsS3ZVV3NWU2c4STlGM2NMc3plR3h2Tkp6L0FlMjVMTXBuOFJJWmVhMFRwQWNpK00rN0I3ZUczdnVTZTl2TGF4bEZHYXJPcDQ3dDBMQlZ6T3BEclZYMVBwREJNUDNUNmFaNTIxU1hqVTloR3hkVWhVQVFBQUFBQUF3QjdFVW5lVnFIWFAvbldiM1Y1bFlEaUV1UzNYak5pVGJONXV0WldiTWF3WnN1dFdIWjc2aFpiK3o4YjVzdHV6RlpvZGQ2elhFRW41bkNkajZySjRyYUdrVmxTTjJaOWltdGRqcFoyUGNOdndXQkhmeG1MR1JmL21Hai9xR3hqeTJhV0NQUmtWcS9wSGRYS3VSaytXUW5QRjhnVi9MTEl1TDhMRkl0V05NdXY5NDJxbHZFcS8vbWF4VldOelQ3Y1I5dGVzZWJFS01Oa3NUQll1ZGR2M1dJdVhqcWQvMnkveUFacVAwOExiL2FYVy90L2Z1UHVhREE2VGZ0azdNc3BGNHo5ZnFIcmpuN3VWclR6NGRZbWxDbFRhWnc2bFhTeXgvdWtXOGFodHcyTzdCZFp1c1NjQUFBQUFBQUE0aGxqcUxvMkJPVnRvcndZTlpmOVVOYVhld1IwY0dSOWp1OTcyWjVmeTJiTnloRHlLWDV0SlJnM3JRcEhxeVFPcFpiWlNGVUpJbktmYnpwRnhYcmJLa08rOFUvNlY1YXF4cFBLcWdUdHZ2ZDRoY0g3bmtCcW5UZjJXWXIzdFhhQjdYWXI3L0pEazFObzBCejYvbEs5a2ZWZG10d3Qwc0g3VG16VmJxb0sxM3RBb1RDclkvMWdMUWtoWmxUNWJxYzFXYUhRME05Yk8yNk8yemhlckZ2K2JhM3lzWmMwQ08xZFVmYmFxbGx2cHplOGNzaVd0akVPUlQzdUVUNGkxRWJBK0tDNFZxNTQ1bE1hZU9pZmhVYjhQaSswWmJMMmNFd0FBQUFBQUFPb0pzWlRyZWRxYVc1UXUxMnhnWlRHdWxaZ2plLzZ2MnlvN05jNmpKSUxkSStQOGJLVkZTV1hxVjQ3YldHMW5ZTWl5eTRVVkdzTlhmV3pzZTJqQ01NekdobmdwOGl0MXY2ZFoxNFNxbGR1eXFoOXUyQWkySEV5VklvVDR1Yk1XOFduMHhsV05CU3BkbGxLYnJkUmtLN1JaU20yMjhiRlNhM3FSbTBrRkRSVkxYU3BSWDJKTkFqSzVVRng1b2JpT0cvOTVDM20vREdyVzFzZmR0MDVaWVJOUnBhZHRabEplQXM3MkVYRmRBN0QxSGdBQUFBQUFRTU5ETE9WNkhyYjI3MXQ2TWM5Z08vOXhqZC9UU21jY3k3QVRTWkVRTVcvM1kzSEJFZ0g3VkZtVi90bERhZmJDclBhKzdvdHFxb2gwTWw5aHRRZWZFVVdJaUZjOVI0bGhpTnJxSldNWWtWbng3M1UzaTZ4R01iT05mL3k5TXVHTC9zM0pWRmF2VEJ3UzV2RnNyRzk3SDR0Q1Fndk81dWhzZlIwVWNWVHEzb2MxZmV5SHBLTDFOMHR5VkZwN3I2ZEpvZHIyWXNtbXh1VTErT3RQeU9Oc0dCenorTDRVOC9lcXZ6dDMxNGk0TnI2b0p3VUFBQUFBQU5Bb0VFdTVIbnUyVkVxNWVtdHFLYkVmZGxSbzlBTjMxbERIcWtCbEhlVW9kSWJPVzY4N3ZtcDBsQmM3Si9ycWN2NEg1M0tKblhWcVFTTGU3cEV0SXFVMnlnbnBhV2J5NGR2cENodWhrbkVxMEk3aHNleU42cXo4bW14ZHBOeUl5NkVLcG5VMkhSYXFkTEdXRytxRlN3VTNubTF2ZkZ5ZzBuYllZdjIxSjRSNm1JcUlmM3doMS94VXR3RHgrT1lXMDVSTzVpbjJac3JzRFpKaG1LSktmYlpLbTZQVVpDdTFPVXB0dGxLYm85Sm1LN1dsck5yd2VTcmJGZGJaVkhwR3BUT0liYzJuZ3dZWEh5alpOTFQ1ay90VGpjRlVqSWRnK3dqc3V3Y0FBQUFBQU5DSUVFdTVuaWRydHRTaTg3bTB3d2s0QnBwSmsybHErMFFNb1dxOHFyRFNZbnFPWEtkaWF1UUFBQ0FBU1VSQlZHdDQ1Vmo2bmt5WnZVd3FXaXJZTlNyT1ppWkZDSG43Vk5hSmZLWE5VNEVpM3A4ajQveEZOU3o3cXREb2Q2VlhPTzdqakEvUDUxblBwU0trdktvNkhwTHBMTUtqQU11QmFRMzAzRk5aRHU1L05GYytabjlhL2NmSlZxaldOV3N5c1ZScVJkV2JmMmM2NkxCMllMT0FtcjZuVGRtQVVJK3YrMGErZGlLelc0Qm95OURtRC9TeVJBQUFBQUFBZ0tZUHNkUmRJV0orM3BTT1RuYmVrVjcrNmduckQrZS9ENHZwSFZSRFVXU0drTENmTHpHV2taUFZkS0dqdWZMZEdYWm41ZHhQU1dYcTUvNUt1eTIzUGRlSkVOTGFXN2h6UkZ5ZzJQWkg5elUzaW42OGFYdWlrNmVBczJONHJEUDd0YTIvV2N5T2sycnJiSUh5MStRU2RySldibFo2WEc1Wnh6M0FzaURVUnhmeWtzb2RiZUVYWVNlWXE3OUNsYjVaUTZ5UW05ckM5K01lNGNiSGNxMmg1Vy9Yek05T2IrVzMrTjRzdVRLTnZ1MW0yN1BxRkZyRGNUczVvNUdhVlV5ZFlSaVZyblkxMUt0Y3VuNTFjZ3MvSVljYUhlM3R6blBaM2dJQUFBQUFBQUNQQ01SU2QxRVVKYWxwTlpsSm1zeEdRdEhXUjFUakhSUmFBOE9hQnVWcGRwV2VadWIrNDJoV3puMnpKYlYwenNsTUI1RlFmSURvajJHeDNrTGJiNkhEMmJLNXA3SnNya01VY3FtdFE1dTNkYUplajg1QWYyK3J4SGh0NlJqRzVteXZnc3E3aVZ1cFdxZXhURTc4emFiSm5DMVFMcjlTNEdCTkpTRWtRaUtnQ01QKzVqcVBTNUZRQ1Q5QzRoWXBGVVJLM0NJa2draXBXNFJVRUhxdllsZVdRbk1pWDJGOFhNRmFHSmhVcXQ2UWNqY0ViTzRoN0JFa3NlckE1MVMvdy9XTTliZlYvS3lHRlMzVnh4MjVwdFBXR3cxNHcvcFE2QXk1U3ExeEZwN1ZLYVdPenIxWHdxeDNzTFNzcW9hRmxzRmlQc2YrOW9zQUFBQUFBQURnRE1SU2RaRlVacjJqbVR1WENyRXphY2ljUW11ZEpoQ0drWnJGVXQ5ZkwwcXAvZXE4QnBkYVVmWGFpUXlOL1hRaUlVVDYyOUFZZXpXUGJwYXBweVRlc2JrT2tVdVJud1kxNnhsY3c3UXlvOS9UeXRnN285VkJuMkRwNkNoUDloeTA5SHNUd2JKWUpkV0Q3NjFFVStrTU00NmxPMTVUU1FnUmNEbUJJbjZCMDZQdDZpK0s5UklhZzZkSWlWdUVWQkFtRm5BNWpwN2xZckZxMW5HN0MrZ081Y2dQNWNpTmp5ZkYrYkpqS1NDRUxMOWF0UHlxN2FCei9hMlM5YmRzVCs2ektYVmllM3Z6QkFFQUFBQUFBTUJKaUtYcTRscFpwVlZMYzA4M2lxS015Nk1jMVBCVzZxeGpLYW1BYTVwelVhcldmWEl4cnhIR1cydXhYc0kvUjhSTk9KU21zTFg4YWtKejcyLzdSYmx4YlM5eEtsQnBuenlZYXZOQ0RtSFdEbWcyOGw2VjhScXR2RjVZeTRIYnRhUjcrSUZNbWRVK2V1bnl1N1Blc2l5THNrdDRWTmk5T1VvcnJ4YmVzVk95M1Vxa1ZHQWVTL0VvRWlybWgwdmRJcVdDWTdtS1hKVkYwYTVGM2NMNmhqaVZ6UUVBQUFBQUFBQThyQkJMMVZwS3VacTlrMXBuZnpFaEpGZXBIYjB2cFd1QStOdStrWHhicVkyTU5Wdkt2TjQ1UlZFS25jSHhZakVqWC9lYUsyRzljanhqVjRaRnNYQVBQdWZXeFBhT3IrSno3ejU3N3hEcG55Tml4KzVQbFpzSFRBenpmbnpvVzUyQzdWMnUxQnFlT3BpV285U3hUMUdFV2RVL2VseU1qNjNyYkVndVYxOHZjMVRPaVJCeW83UnkwSzViOTRabWZUWmJvUTFhZjlGME9DRFU0MFMrSWt3aU1OVjlUNVZwRERURDVWQTN5aTJtdjdYMmNhZnVaWVYrN3M3K2pEd2Y1emM0VkJjaGRZdVVDc0lsZ2xDSndCUTRUa3U4cysxT3VYbm5sQXIxZlk2bDltWlZwT3k1KzNxeTUzVHR5cWd3elFIVXNWOUtBQUFBQUFBQWdFYUFXS3JXOW1YWnFFZmVKMWlhSnF0NllsOUt0bEtYSnRNVXFIUWJoOFJJV2RPbUZLelpVaDVtNitCOGhMeU9mcUpMSldZUmlaMmlTSVNRR3V0WTJhelg3SHo5TEVKSWZLQmsrNGpZMFh0VGpCV214RHpxeHdITlJrVjUyK3V2TTlEUEg3NTlwZFI2aFNNaGhERE04cjZSejhiNU92L3NFVkkzTGtVY0Y3ODJNS1JTYjc4SFJabWZuZDArY0dTVTE3WFNTbE1zVldWZ2JwYXIyL3FLTGhlcnpLOXI0MU5kOTZxTHY5akpBVTlwNlcvdlZKU0h3S3JsbHNNQzZvMGhUNlhQVTltdFZwNnIwbG5ONTdLcGhiZnc4T010VElkUEgwb3JaVlc1QWdBQUFBQUFBSEFTWXFsYU81QlZ3VzcwZE9NTzIzMnJXSDMzSS9xeFBNV0lQY25iaHNWYVZaK1JPNXd0UlFoSkNQVXdqNldtdC9hM3Q1bmQvZEV0VVBMcjRKZ0pCMU5ESllJdER1dVVNd3d6ODBUR2tWeUZ6Yk9mOVFxZjJzcHVhbU9UTzQvVDBsdDRvNllKVTg1cjZlWGVQOVRqbTZzRjVvMFhpbFZ0ZlVXWFNpMVdaYmJ4Y1RjOWJ1c3JFbklwMDk1dzBWSkJwTlR0V0o3dEw5T2VaaDVDcTVicjViYkN1eVpQek9kMkM2eXVXaVZ3V0F6TGdYSE52SHpkYXZmTHA2NVBaU0hBbldmY1k5SEFrSnVXeWFDdmtCc3M0aGVwOVVYcTZzbGswVktCbUc5N3NTcXZRUVlFQUFBQUFBRHdhRU1zVlRzNUN1MlpBcVhWT2pzUFB1ZmxvK2tWV290cVNsZEwxVU4yM2ZwelZLeDVKQ0ZuVlZ6eTVGdkhVbDlkdVZ0UXFZV1gyOXlPd2E2TnBRZ2hReU04MXc5czFpZFk2aTl5Vk9CNTN1bnNyV25sTms4dDdoYjZTdHRBMDJHdVVtdmFYYzZ4VHI0aVl5elYzdGM5VzZrcGQxQ0QzV2t0dkN3U29oTjVpaDZCa2tMTFV1V2R6V1pJOFRoVUJ6LzNzNFdWaEJBM0R2bGxjTXpubC9McithU0VrQ1JXZWJJYWpZejBTbi8rN2hyTWdrcGR6KzAzemMrKzBzWi8zcjNGbGZiS2ZqVWRiM1lJYnU5WDgxYU1EZTdsMXY1dmR3NHgxbkdMM25EVi9OVEVXTitQZW9SdlRDbVphVlpYL3NYVy9uUGFCOTMvY1FJQUFBQUFBRHdpbXZySDE2Ym1oNlFpOXFaczAxcjV2ZEhCUnJtbERLVjJ5SzViVjBxcUF3ajJ0dlFlbHJPbGVnWktCQnhpck1UMGJiOG9BYmRKek1nWUcrUGpPSlA2NkVMdTl6ZUtiWjU2cjB2STZ4M3VmckRYR09pRjUzTGFicjYyNDNhWk04L2I4VjQ4dEtoYnFETWx0NXhodFNqdmNJNXN2K1dxVEc4M2JtZC9pOFNrN2IwMWZWLzBqdWhRcHpDbHBiZTdWVXU1aHM1VTFHN0xSUUdYNCt2T04vN254WnBxSk9SVm42M1ZVczJIaVlGVXI5bXMyMlNtcnBadmo5MFpOcVpHQWdBQUFBQUFRRVBCYktsYXFOUVpma20yRWI0ODJjeW5vNytZb3NqNzUzS3RUaFdyRFNQM0pHOGUydHhZMzlwR3lYUEwyVkpDSHFkTGdQaDBnZXFWTmdIZEFpV2w2cHJML2JqY1Y1Y0xQcjFZWVBQVW92aVFOenJlRGV4TzV5dGZQWmxock92MDZvbU1Oajd1Y2F5d3hrb25QeEVoSkNGRU9pak0wOG5CN0hzc0x0WkRTQWc1VmFDWWNpU2QzY0hQblI4cDRXZmVLOHBlcnFGWFhMTVkvTUJRRDQ1bFBhKzJQdTZFa0dkamZSeFVqM0xNUThBTmwvQ3pMU3ZCWHl4U1JVcmQ2blpEWit4L3JJV2V0bDE0UzZrekROK1RZdDd5Vkl6M2YreFBDd29WT3dvbG13NkYyYytYMEdaeHRackVlUWs5K0J6VHJNWnpoY3BNaGFaUnYwMEFBQUFBQUFDUE1zUlN0ZkRUclJMMk9yTG1IZ0xqcEo3WE93UnA5UFJIRjYxWGVDbDA5TFFqZDY0ODNWYk01OG8wckpMbmJ0WVRXL29FUzNOVjJ2ZmpReHZoSzJoNDMxNHIvT0JmNnpETzZPUHVZYSsxRHpSdXo3Zm8zOXdmYmhTWnlyY3I5Y3h6aDI4Zkc5Tkt6SGMwcjZlZHI0aFBrY1hkYXZGUytManhqUFc4dklSMjM5czlnNldacWRYVHRVd1Z3WXdHaDN0WTlXL2pJMnJsTGZ5cWQ0VHp3MkRyNkNmS1ZscE15L3EzU0RYVzZYMEo2NkMxajkzVWp6MXJ6MC9JYzhtcXVvYWxNRnRJSzZyVFNrYUtvbm9IUy9abnlZMkhES0YrdWxYOFFYeFl3NDBSQUFBQUFBQUFxbUVSbjdOSzFicFBMdWF4MjE5c0hXQjZQSzlMeUd0dEE2dzZlTHR4L3hqVzNKaS9sTFBpQUUrQmRYclNPMGp5VFo5SXgzbE5FN0h5YXVIOE16azJUakRNNTczQ2paa1VJYVJNby84dHRkUnFTOEhrQ3Mzc2s1azJyalVqNUhFV2RBM3Q2UFJlZUU0YWFuL3VGVVdZd2FIV1o5djZ1UDg2T0VaVXYrOUlGei9ycitKVVFlM3Fwa09OYnN1cnE1ZzdYbmJxd0pCd2l6ZkFUN2RLS2xrYmFBSUFBQUFBQUVDRHdHd3BaeTM4TjllcXFMbXgyUG5rRm43bUxSLzFDQ3ZUNkRmZG00empKK1R1SGhuWDV0NEdkdXhZeW90VkJtaEFxQWRGTlltU1VvNTllU2wvNFhrYk9SMWhtSy83UnI1Z3R1OWVoTlJ0V2UrSWw0NWxXSFg4NDNaNXQ0QkM4MnJvYks5M2NIUzJiZ2FGZVhBSXc2NFJSZ2daSE9ZWnlGcXdKaEZ3NCtwZHJhbTcyUVoyUnBkTEtpczBlbmFWcUFhaE5kRFhTKzF1OXFmU1c3K1RpNnYwRjR0VTl2cjdDSGxSSGk1WXlKWXUxL3p2VFBhNFp0NGpJcnljS1poMTAyeC93d2pueXVxekRRMzNKQ1RiZEZoYVpWaVRWUHlmRGloOERnQUFBQUFBMFBBUVN6bmxUSUh5bCtRU2R0WHRhYTM4cEphZmxpbUtXdGt2cWtpdE81eWpDQlR4OW95TWEyRldRYW1DdFlqUGk3V0k3NEhJcEQ0NGwyUGFNZEFjUlppVi9hTW1XVVoxaEpDblkzMFBaY3QrdjIyOVZkLy96dVIwOWhkM1kwVTIxVGRzaEZmRFc4Z2JHT1p4T01mR1pLVVhXbG1QdktGMERSUzdjWWo1R2xDYVVDZnlGSTlIZTF2MUxLN1VNWVFFMUhXeWoxRitwUzVoNXkzbisvOXh1L3dQMW5mSFpFSno3eDhITkt2VkFQUTA4K2VkOHZITjY3VktNVStwM1pzcDI1c3BFM0twaEJEcDhFaXZZZUdlOXJaeGxHc04xOHlTdUtSeXRVSnJFSEFwamtVZDlKcmZUaEZTdDg1KzdoZExxbS8xMVpXQ3lTMzh2TzB2Q3dVQUFBQUFBSUM2d1FldG1wV3FkVk9QM0daWW1aUUhuL082clNyUlBBNzE2K0NZNlVmVGwzUVBpL0VVV3R5cXlucTJsSGZqVEpacFBIcWFtWE15YzBOS0tmc1VqeUkvSkVRLzFkelg1b1ZmOW80NFU2aTBLdnV0Wjhqa3hOdC9qMjN0NTM1ZmkycFBidUhIanFXQ1JiemhFVjZOOUl4dVhFNzNRTW1KZktWNTQrNk1jbllzZGFwQStlcUpqUGZqUTZlMzluY21SbW1DU3RTNnlZbDNDaXQxOVl5bGNsVmE0NE1xQTNNZ1czNGdXMjZzYXQ4bldFb0lPZkpFUzhPOW11NmVBdDVmV1RLOVdZWDNHMlZWenh4SzJ6NGl0dUtscnJWOTNvbHhmaGRMcWlkTWxXa01INXpMK2FaZlZIMitGZ0FBQUFBQUFHQkRiYWthMEF6endwSDBQSlYxbkVRSWVidHpzSytkTUVYTTUvNDJ0TGxWSmtVSUtYbkFZeW01MXZEVWdWU2JtWlE3bDlvOHRMbTlUSW9RNHVuR1c5VS9pakRXZThQbHFmVFRFdS9RclBaR05TekNTOEI2NzA5bzdzUGxOR0lNTkRUQ3VtclZ2a3dadTI3UkhibEdycVBmT3BYZGQzdlMzb3h5cHBhdmpJRm16aFlvTmF4bGV2Zk52NFhLdmp0dS9wMnZ6RlpxNjNrcm0zZUl2cmN2WG95bk1NN2IzZmhmb0pqL1c2cjEyL0prdm5KSzRoMkRuZTBJSFJnZjQyUDE5dmpwVnNsZjJUSzdGd0FBQUFBQUFFQ2RJSmFxd2YvT1pCL05zN0hhSzhaRDhFb2I2K3JtamxYcURBcWRkVmpnOCtERVVtbXlxb0YvM2t6TXRmRnFlQW80TzBmR3NXTVhLLzFDUEY2MjlhSWR6MWN1dDdVa3NQRjhmQ0dYVlNpTS9INjdyRlN0czMxQlF4akJtb3FsME5IYjdsZ3ZuYnRSWG1sOGNLMnM2dG0vN3ZUWm5sVGl4S2hLMWZwZmswdW1KTjZPL3ZYeWtOM0pHc045amZsTWZyaGVOSHgzY3E1S1o1emlsRisvWk9xMlhHUFY0aVhnMkZ6RWwxU21QbVFyTnRxWEtadDl3cnFvV1kxOGhMeUpzWllCSzBXOWZDdzl0OTVCR3dBQUFBQUFBSmg3WURJUmwxaDRMdWU3NjhYc2RnNWh2dThmTGFqbER2UTVLaHZoZ3EvN2cvRXQySjFlUHZONGhwd1ZxeEZDQXR4NU8wZkVtc3E2TzdhNFcramhiTmtkaGZYSCt5WG5jNGVFZTdSMTdpWU9GS2wxbmtxdU1hYXgxMmRiV3RueXEwWHM5anlWZnRxUjlHM0RtL05yK1oxMVVxeVhzTDJ2KzFYTFN1UmZYU21ZR090clBrdnJVbkdsZVljYlpXcUpFNXNBL3BwUytxdlpMRFlQTjI1SFAzZDduUTAwYzYyc3lyekZUOGdOczE4alBFcnFiTDN6bGRjdFh0ZzB1U2FFVlVMZWViZktyYXUyMjN1SGZIQXVoOWhaOExnaHRjelhuZmRoOTNEbm43ZEVyWHVsYmVBdnlTWG1kZkZMcXd6akRxUWVlS3dGaWt3QkFBQUFBQUEwRkh5K3NtdnBoYnd2N1V6aCtXK240TzVCZHF0MDI1TmFZZjBaVzh5ajNIbE5mY0thU21kNDkwek91bHNsTnM5R1NRUTdSOFZGMjkrbVRhMm41UnFEVEdlUWF3MEtuVUd1TWZRUDliakR1cHVPSWRPUHBoOGYyOHF0ZnBIUTQvdFNIWGY0dDFBNXkvNzBtV041aXBlUFphd2RHTjFJUloyZWFlNTd0VFRIdkNWTnBsbVRWR1RhamxDbTBhZkpxc3lMNjhkNkNZWDMzaVF5amY1cXFmcGlzZXBzb1pJNEZDbDFPekcydGIyekZScDl4QzlYekZ1ZWl2SDV0RmRFbmI0bVIyNlVWWWFJYmN5aGs3T1dMckpWNmVtcnBaVldqUjF0eFZLL3A1VWV6SmFiRHQyNWxKREhLVGZiWG1ENTFTSmZJZjkxSjNiVDA5UE02aHRGU3kvbW5SemJlbUtzNzRaN1cyb2EzU3l2R25jZ2RkdndXQjhrVXdBQUFBQUFBQTBCSDY1czBCbm8vLzZUOVZPeWpRcEtoSkNlUWVKM09nWFg0YmJzbmM2QzZyZmIybjF3S0V2MjVxbk1MSVh0UldSOGlqd2I1N3N6dlZ5dU5TaTBCcm5PSU5NYTVNYi9OQWE1emlEWEd2Uk9MeVpMS3EvNjhOL2NKVDFxTWF1bHRnNW1WVXhKdktOMnVNQnQyNTF5QThPc0dSQmR6NERNcHVmaWZCZWZ6NjJ5SE1CSEYvSWVpL1FPa3dxTTljNnRpdXZIKzRzSklWZExLcWNrM3I0dDA5aWJFMlRGUURPTldpZkxxTWJ2N2JWUzljaElHMVhrLzg1VEdNdVdPL0RublhMMlFzdk8vbUtybHB0bDZ0Zi96akp2ZWJtTmYvOFFqeWNQcEpxL2t1K2Z6UWx5NXo4VDUrdGc1SHN6eXQ4N2w1c20weEJDdERTenNGdll6b3dLcTRXM0Y0b3JoKzY2OWZ2d1dBZFJMQUFBQUFBQUFEZ0pzWlMxVXJYKytjVGIvK1Ribm8wU0pSRnNHaHhqdGNncnBhTEtRRE9lQXE2SGdDdm1jeWhXY0pDcDBLeTRXc2l1SWhRbXRydHNxaW40OEh6dTU1Y0tISFRRTVdUcHhmd0dmTVlWMXdwSFJIajFEcWtoc0tpYkRTa2xTeTdrT1ZOejZjLzBpa0oxeWs4RG1nWGJYOWRXTjk1QzN2Tnh2ai9ldEpnc0p0UFMwNDdlM2praVRzVG43czJzc0xyRStHb0VpL2kzNVZvbk15bENpTzYreEZKeXJhTkpUMzJDSmU5MURiR1o3bjExcGNCYnlCc2U0ZW5McXEzR0VGS20wUi9Ja2kwNmw4TytzSHVnUlN5Vm85Q09QNWhxbmh4SmVOVHI3WU44M2Zuek80ZDhiUDdtcEtoWkp6TDgzSG1Ed3owSklUTFd5SDlNS2w1eHJYb0ZvdFpBQjRpRUM3cUd6RHR0UFl3VW1hYnY5cVRWQTZKdEptNEFBQUFBQUFEZ1BNUlNGazdsSzE0K25tNXZjcENuZ0xOMWVIUDI3bnUvcFpZc3UzeHZ1Ui9EaVBrY0lZOGo0RkE4RHFXbm1RcU53ZDcwbkk3KzlTMmwxS2dHaG5nNGpxVWFIRU9vR1NmU1Q0MXI0eUdvdVpwU2JTMDZuOGR1OUhiakRnN3orSjAxa2UxMGdhcm45cVFqWTFvMjg3RGVUckdlM3VvWS9HdHlpY1p5SHREWndzb2h1MjRORFBQOGpiWExZVUtJQnlIRVg4UVBGZk56YlpVbnE4WXc3ZjFFbFhvNlRhYnB1eVBKUVNqRjNwdHVjMXJaMFZ5NTdkNzNQQnZyKzBiSDZubUMyUXBOcFoyNWNCUmg1bllLbnQ4NXhCaU5lYnR4eWkyL1lMV0JtWHNxZSs2cGJNZlBhQ1ZhS2dnM3EzS1ZWS1llZHlERmFwZk10enVIR0g5QzUzVU9QbCtrT3BSVC9VWHBHVExwOE8zOWo3WG82QysreGxvZWFQVkRXcUUxRUVKZWFSTndNRXQyaEZYbVg2a3plRFhDV3hRQUFBQUFBT0JSZzFqcUxyV2VYdlJ2enFyclJWWkxxRXk4Qkp5ZEkrTmFldHNvSXowczNLczZscUlvbFo1UjZXc3VuVU1JR1JQdFU2OUJON0xlSWRMdWdhS3poZFlmNEJ0VmxrSTM3M1RXcXY3UmRidGN3cVBZWmFIVWVscG5NejlobURVSjBRbWgwalJaMWFVUzY4cGZGRVZDRzJFNlc0aEU4SHJIb0U4dld1ZDkxOHFxck1xUUUwSzYrb3RNRzg5MThoUGxxbXhzTmlmbGN4SkNwY1BDUFllR2V3YUpCYThlejBpVGFaSXJyUGV3YzZ4Y1l6QXZ4bVJUUWFWRktQYkg3VEtiM2J6ZHVPc0dSZzhLcXk0cDFUTkl1aS9UeHNocjY3R282dGxKVzFKTDMvd255MnFGWGE4ZzhaejJkNnQwVVJTMVprQjAzeitUekZObWxaNTUrVmo2MmZGdGZySlRLODNFdVBzaFJWRnJFcUo3N1VncXJMUUl2OTdzR055cnBrV0lBQUFBQUFBQVVDUEVVbmROUG56N1lMYWNPTXlrT3JIcTJoaDFEUkJMK1J5RnJWM3FIQmdSNGRFbHdQWU5tNDQzT3dRL2ZlajJmWDdTalNsbEl5TzhSa2Q3MStIYXcwKzBhdTFqSFIwbTVzakc3azlqZDE0WUh6bzB3cE1Rc25GdzgwRzdidVpiUmcrVFd2ZzFSbmtwUXNoL093VHZTcSs0V1c0ZFFyRk5hRjRkWEhiMkYrOHhDM2NpSmZ4UlVWNmpJcjE3QklvYmFldEF4LzR0VXJFYjIvdTZieHdTRTJtNWM5OExMZjNySDB1NWM2bVpiZTVHVG10dUZQMlhOZFBLUzhCWm5XQlJxOTVieUZzM29ObXczY21taVZCQkl0NHZnMk4rVFM1aFQ0QXlKK0FRVTVsNWZ4SC9qMkd4SS9ja20zN0EyL29JNTNldVMzVTVBQUFBQUFBQXNJSlk2cTRmRXFLZi9TdnRkSUdOVDlxUkV2N1dZYkd0V0dHSENZOUQ5UTZTSE1pdVlRMlV1VEFKLzZ2ZWtYVWQ3UDB6UE1LenRiY3d5WWtBeFNZdVJUd0VYQzhCMTlPTjY4SG5lcnB4UGZsY1R6ZWVoNERyS2VCNnVuRnZscW0vTVN2b1k5UTdXQkxyNWRUU09SR2YwOVZ5SWFUTm5RMEhoWGsrSCtlN3dYSjkzUFJXZm0vZUsxMGZKaFZzSHg0N2ZFK3k3RjZSYllvd0w3YnlyK1dYNnl3aGovUHI0SmpCTzI5V3NHdDZtL0hnYzU2TDh6TWRkdklYRVVJNitybVBpdkFhRmVYVjF0YWVkUGZUMTMwaXp4YmRLRlpYejdFYTI4enIrLzdSN0cvQjBBalBaMko5TnFmYW5sM2xEQjVGVmlkRUc2dkNHOU82NWRjS3pLZEJ1WE9wMzRmRlJraXR5NUIzQzVTODF5Vms0Zms4NHhyQVhhUGlJcVZ1R2dOREdNWm1vUzRQUHVlRjF2NnZ0Z2tNRkZldjFlM2dKL3B0YU16NEEybFZCb1pMa2UvNlJia2tCd1FBQUFBQUFIajRJSmE2eTBmSTJ6VXk3c1VqNmJzeUxHcE85d3dTYnhvY3c2NG5aYVZIWUMxaXFUWSt3aTFEbTRjMGREbnR4a0JSMUpzZGdxWWZ5ekJ2bFBJNWdTSitvSWdmNk03ekV2RHVoVTFjRHdIWFU4QXo1azJlZks2SEcxZk1yNkgram9GbWp1VXBycGJlWFVEbjc4NWQwaTM4Mlh2YnBkV291YWZ3eUpoV3p2VDhxSHZZd2V3S1U0WXl1WVh2RjcwanpEdTA4Ulh0R2hrM1puK0tzUXJTMEhEUFNGYkcwWURpdklUYlI4UTllU0RGcXVpU3VmOTFDWkdhRlREcUdTaTUrV3k3MENienRna1E4WC9vSHoxdWY2b3gzL2x2eDhEM3U0YXk2LzBicmVvWEZTWVdmSHV0MFBFMmlEYjFEWlo4MkMyc3M5blVRazgzM284SnpZYnZ2a1VUeWhoYS9UbzRwbnVReE9ibGIzUU1PcDZuS0ZEcmRvMklNNFpOSGZ4RUUySjl0cVpaRkJUekVuQm10ZzJjMVRiQWsxV0ZuUkRTTDhSajk4aTRwdytsVFdyaDE5SE9yRWtBQUFBQUFBQ29MY1JTMWR5NG5GOEdOM3Z6NzZ4MXhyb3pEUE5hdThDRjNVSUZUc3lNNk9URWNqeHZOMDRuUC9FenpYMG54UHF3Nng4MVdVL0crR3hOS3dzVzh6djVpenY0aWxyN3VOdWNrVlEzWEE2MXJGZkVrRjIzS0lwTWIrWC9mbnlvelZDZy9yeUZ2Q1hkd21jY3p5Q0V6R3JydjdSSE9EdEE2ZVF2M2plcXhmaURhYmtxM2ZUV2pUVlZ5cVJyZ1BqWW1OYXZIRSszT1Vmdm1WaWZtVzBEekZ0RWZLNm9wcGlQRURLL2M4aU1OZ0UxZHFzRFA2SDF0Mlp3dU9mczlvRXJyaFl1NngzeGtzTW41WEtvOStORC85TSs4Tzk4WmJwY285RFZrRTV4Q1JIenVSRlNRYnkvMk9aK2lEMkNKTFBiQnk2L1d1UXA0UHd5T0daQXFJZTlXMUVVOWVPQWFDNkg4akViLy90ZFEvKzhVMjZjckNibVVhKzFENXpkTHNoeG9mM3VRWkxFSjFvR2kycElxQUVBQUFBQUFNQjVpS1VzY0NqcTY3NlIza0x1cHBUU0h4S2lFK3gvMXJVUzd5OWUzVC9LUUJpR0VBNUR1QnlLejZINEhFckk0NGg1SEc4M1hxQ0k3OFA2Vk4rb2hGeU9pR2VSdklqNWRZbVR1QnpxanhHeERUY3VhOTJESkl1NmhRMElsVGIySkpSblluM1czaXg2SnRaM2VtdTdBVW9iWDlIeE1hMytkelo3U0xpbnZUNE5LTnJEN2VEb2xvZXlaTCtsbHA0clVoWlc2a1E4VGlzZjl4ZGErajhkNit5VU1TdGhVb0Zwc2R0OXNEQSt0RitJZEZpRVY4MWRDZkYwNDQyS2NxcW5NLzdYSmZSNnFmcVRudUV0YkcxRVlNNmZsU1ZGU04xZWJoM3c3ZlhDcVMzOUYzUUpZWGV3S2NhemdiZGxCQUFBQUFBQWVNUlJHazN0ZHV4cUpOcTNlcnQ2Q0JiVWVyb0I1d1JCRTZFeDBJMVV4UndlT0dWVitteWx0b09maTB0ME5TREJGLys0ZWdnQUFBQUFBQUMxZzlsU3RpR1RlaWdoa3dJVEh5SHZQazlnQkFBQUFBQUFBQ3Y0bEE0QUFBQUFBQUFBQUM2QVdBb0FBQUFBQUFBQUFGd0FzUlFBQUFBQUFBQUFBTGdBWWlrQUFBQUFBQUFBQUhBQnhGSUFBQUFBQUFBQUFPQUNpS1VBQUFBQUNDRWtNVEZ4OWVyVjVpMjV1Ym4vK2M5L3lzckt6QnV2WExreWI5NDhxMFpDU0dwcTZ2Lys5NytyVjYvV1p3d013MVJWVmRFMGJXb3BMUzJ0N1Uza2NubDl4Z0FBQUFCdzN5Q1dBZ0FBQUNDRWtIMzc5bjN4eFJmbUxYbDVlVnUyYkprNmRhcGVyemUyNkhTNk9YUG1iTjY4dWJpNDJPcnlyS3lzMWF0WDM3NTl1ejVqT0h2MmJGaFkySjQ5ZTB3dFR6enhSSzlldmN5REtzZDI3ZHJWdG0zYnI3Lyt1ajdEQUFBQUFMZy9FRXNCQUFBQTJCWWZINzk0OGVJelo4NGNPM2JNMlBMMTExL2Z1SEhqMjIrL2JkR2loVlZuaXFKTS85dFEwdExTYnQyNk5XalFJQTdIMmIvWit2WHIxN2x6NXlWTGxtellzS0VCUndJQUFBRFFHSGl1SGdBQUFBQkFrN05peFlxTkd6Y2FINHRFb2dVTEZpeFlzSUFRa3BHUndlUHhsaXhac21USkVtTksxYU5IRDJNM2htSHN4Vkx6NTgvUHpzNjJhdlQyOWw2eFlvVng5VjlpWXVLVFR6N3A3Kzl2MVdmejVzMkVrS2xUcHpvL2NpOHZyMDJiTm8wY09YTGV2SG5kdW5XTGk0dXI1WmNPQUFBQWNQOGdsZ0lBQUFDd1ZseGNuSk9UODlsbm41bGF2dm5tR3c4UGp5Ky8vTko0V0ZSVXRHVEpFcVZTV1ZKU3NuVHBVbU1oS2tMSXI3LytldUxFQ2ROVjc3Ly92cWVuNTRrVEo5TFMwanc5UFUzdGNybmMyOXZiK1BqU3BVc0xGaXpvM3IyN1ZTeWwxK3MzYmRvVUdCaG92cWJQWE11V0xZY05HOFp1RjRsRWE5ZXU3ZCsvL3h0dnZMRjM3OTU2dnhnQUFBQUFqUVd4RkFBQUFEelNhSm8yVG1WU0twVTBUV2RtWmhxblBna0Vnb2tUSng0NmRLaGZ2MzVDb1hEejVzMEJBUUVUSjA0OGUvWXN3ekR4OGZIR0NWTUtoZUwzMzM4bmhCZ01Ca0xJNmRPbno1MDdSd2pSYXJWNnZYN2V2SG5HWjJuYnRtMWlZcUxwU1NkTW1IRHQyalhIQTl1MmJWdFJVUkVoNU1NUFA3VFpZZno0OFRaaktVSklURXpNK1BIak4yellzSDM3OW5Ianh0WGo1UUVBQUFCb1JLZ3RCUUFBQUk4MGxVclZwVXVYTGwyNmJOdTJyYUtpd3ZoWXE5VVNRbVF5Mlp3NWM5NTU1eDFUWjcxZS85WmJieG1uUnhsRlIwZG5aV1ZsWldYOStPT1BoSkNmZnZySmVEaGp4Z3hDQ0k5WHgzOENwR25hV0xaODU4NmRHV2JlZi85OVFzaGZmLzJWa1pHeGZQbHlCM2U0Y09FQ0lXVHAwcVdtZXUwQUFBQUFUUTFpS1FBQUFIaWt1YnU3cjF1M2J0MjZkUWtKQ1JLSnhQaVl6K2NUUWp3OVBULy8vUE1OR3phY1BYdlcySG4xNnRWWldWazI5N25UNlhTRUVPT0Z4Z0NMRU1MbGN1czJxdTNidDZlbXBoSkN5c3JLSkdiS3k4c0pJVkZSVVJLSnhNM056ZDdsV1ZsWk4yL2VkM2lFQlFBQUlBQkpSRUZVOVBIeFNVOVAzN0psUzkzR0FBQUFBTkRZRUVzQkFBREFJNDNINHozKytPT1BQLzU0WkdTa1FDQXdQamJ0ZkRkNjlPakV4TVR1M2JzYkQ2ZE1tYkpqeDQ3bzZHajJmU29ySzQwaGwvSFF1S2JQbEZMVmlrYWorZWlqajhMQ3dveEYxczFQNWVYbENZVkNVMTBxZTdadTNVb0krZVNUVDRLRGc1Y3ZYMjRjREFBQUFFQlQwMlJxUy9INFJLOXo5U0FBQUFBQTdwTEw1UkVSRWFaRHRWck40WEFPSFRwa1BEVHV1MmV1b3FMQ3VCR2U4ZEJxOGxTdHBLU2s1T2ZuLy9EREQ0c1dMVHA5K3ZUczJiTk5weTVkdXRTcVZTdkhsOU0wdlhuelpxbFVPbUxFaUx5OHZJVUxGKzdZc1dQOCtQRjFHQWtBQUFCQW8yb3FzUlRsTG1VVVphNGVCUURBQTRrS2pITDFFQUFlTnNIQndWMjdkbjNycmJmc2RTZ3RMZjN1dSsra1VxbXBwYXlzakJCaW1zZGtYTVJYdDFpcVhidDJtelp0R2pCZ3dKNDlldzRmUHF6WDY0MDFxc3JLeXU3Y3VXT3NXdVdBc1J6VjlPblQzZDNkcDB5Wjh2WFhYMy8rK2VkanhveXBjNkVyQUFBQWdFYlNaUDQ2RVhrU3hGSUFBSFZDQmNXNGVnZ0FENXVaTTJmT25EblRjWitubjM3YS9OQTRXOG84bHFwUEREUnc0RUJDeU1pUkkzZnMyTEZ2Mzc3SEgzK2NFTEo3OTI1Q1NPL2V2UjFjYURBWWxpMWJ4dUZ3WG5ycEpVS0lWQ3FkTld2V3h4OS92SDc5ZW1NTEFBQUFRTlBSVkdwTFVlRXRYVDBFQUlBSEZSVVc1K29oQUR5RVpzNmNHZUhRNnRXcnpmc25KU1g1Ky91YnBrZXAxV29ISmNudFVTZ1U1b2REaHc2VlNDVEdQZjRJSWIvOTlwdVBqOCtnUVlNYzNHSHQyclczYnQxNjVwbG5ZbUx1QnRZelpzenc5L2YvNUpOUENnc0xhenNlQUFBQWdFYlZWR1pMY2FMYTBlZjN1M29VQUFBUEpFNnJYcTRlQXNCRFNLMVdCd1lHTGxxMGlIMktwdW1wVTZkcXRWcFRpMTZ2djN6NWNrSkNndm5sdFlxbFpETForKysvYjBxZ2pNUmk4YlJwMDFhc1dISGd3QUdCUUhEKy9Qa1pNMlk0dUcxR1JzYlNwVXNsRXNtOGVmUE1iL0xlZSsvTm1UTm43dHk1di96eWkvTkRBZ0FBQUdoc1RTYVdhdHVQYkY5R2FHd1RBd0JRTzFSUU15cW9tYXRIQWZEd3lNL1AzN3QzNzVneFl3Z2hIaDRlSTBlT1pQY3gxbzB5ZCtYS2xhcXFLdE9HZmNaWVNpQVFPUE9NQlFVRmhKQm5uMzFXcDlPMWJkdjIrdlhyNW1kZmZmWFZEUnMydlBQT095S1JTQ3dXdi9iYWEvYnVvOVZxcDArZnJsQW9Qdm5razlEUVVQTlR6ejc3N0taTm0vYnQyN2RtelJvczVRTUFBSUNtbzZuRVVrVGlUYlhvenR3ODVlcHhBQUE4WUxqZEgzUDFFQUFlQnRuWjJlbnA2V1ZsWmUzYXRTT0VHQU9tcEtTa1RwMDZPWFA1NXMyYkNTRTllL1kwdFZSVlZibTd1enR6N2ZidDJ3a2hRVUZCbjN6eWlhZW41Mk9QV2Z4USsvbjVMVjI2OUpWWFhpR0VmUERCQjhIQndUWnZRdFAweXkrL2ZQbnk1ZUhEaDcvNDRvdFdaeW1LV3JGaVJVSkN3b0lGQzZLaW9vWU1HZUxNd0FBQUFBQWFXNU9KcFFqaERaeWtReXdGQUZBclFqR242eWhYRHdMZ3dWWlVWRFI1OHVUejU4OGJwMGVOSGozNjZhZWZidHUyTFNFa0pDVEVmRFdjQ1UzVDVyT1daRExabGkxYldyZHUzYlZyVjFPalhDNDNqNlVxS2lxMmJ0MXFPalRPa0RKNjk5MTNmL3p4eDdWcjEwb2trak5uemxnOUY4TXdGeTllTkQ0K2VQRGdoQWtUQWdNRHJmcm9kTHJaczJmdjJiT25SWXNXSzFldXBDaUtQZWJvNk9pdnZ2cnE1WmRmbmpadDJvOC8vamg4K1BEYXZFZ0FBQUFBamFJSnhWSlVkSHVxeTNEbXdnRlhEd1FBNElIQkd6S051RXRjUFFxQUI1dVBqMDlLU2tyWHJsMG5UNTQ4ZHV4WTh5ekp5OHRyd29RSjdFdjBlcjE1TExWOCtmTEt5a3J6eFhIRnhjWHA2ZWtEQmd3d3RXUm1aczZhTmN2OEp2Nysvc1lIUTRZTXNUZDlxYVNrNU5WWFgwMU1UT3paczJkTVRNeUdEUnY2OU9uejNudnZQZmZjYzF3dTE5VG5wWmRlT25ueVpHUms1QjkvL09IbDVXWHZLeDAzYmx4eWN2S3laY3NtVFpvMFo4NmMvLzczdnlLUnlMa1hDUUFBQUtCUk5LRllpaERDZjNLdUx1Y1dVNWpoNm9FQUFEd0FxQlk5T1AyZWRxSWpBRGpDNC9GT25Ub1ZGQlRFUGlXVHlYYnQyc1Z1cDJuYTlQamt5Wk1yVnF5SWlvb2FQMzc4dW5YcmpoOC9MaEFJTGx5NG9OUHArdmZ2YityV3VuWHIzMzc3elhRNGE5YXNsSlFVeHdQYnVuWHJnZ1VMeXNyS25uNzY2V1hMbGdtRndyWnQyeTVjdVBETk45OWN1WExsN05teng0MGJsNTZlL3RSVFR4VVhGN2RxMVdycjFxMzJsdmlaeko4L1g2ZlRmZlBOTjh1WEw3OTU4K2FtVFpzYzl3Y0FBQUJvVkUwcmxpSUNJZitWYjdUcjN5RlpTYTRlQ2dCQWswYUZ4dkVuZjBnb2pxc0hBdkF3c0psSkdhYzRPU2d4YnJSMzcxNktvcjc5OWx0M2QzZUJRSERnd0FHRHdTQVdpNTk2NnFrcFU2YVl1dkg1ZlBNeTVJNDM2Y3ZJeUJnMmJOaUZDeGU4dkx4V3JsejV6RFBQR051blQ1K2VrSkR3N3J2dkppWW12dkhHRzJ2WHJ0Mi9mMzlrWkdTUEhqMldMMS91NGVIaHpCZjcvdnZ2eDhURWZQWFZWNTk5OXBrei9RRUFBQUFhRDZYUmFGdzlCaGFEWHI5ek9YMXF1NnZIQVFEUVZFVzJGYno0T1JFNTlSRVVBT3BtNnRTcDJkblppWW1KN0ZONnZUNG9LR2pod29XdnZmYWFWcXZkdjMvL0UwODhZVHJMTUl6TjZrN09PSFBtekdPUFBiWnExYXBWcTFhMWJ0MzZ2ZmZlWTFlU0lvU2NPSEZpK2ZMbGMrZk83ZEdqaDFLcGxFaHF2WmpYWURDWWxnRUNBQUFBdUVxVGpLVUlJWVF3S2VkMG14WVRaYm1yQndJQTBKUUkzRG5kSCtjOU1jZlY0d0NBeHFYWDYzbThKamFySFFBQUFLQ2hOZDFZaWhCQ3RHcm02akg5eFlOTXlyK3VIZ29BZ0l0UjRhMjQzVWR6T2c0bVFyR3J4d0lBQUFBQUFOQUFtbllzWlZLbFluS1Q2WXpyZE1aVm9sRzdlalFBRHhzbU40Vm9LdThlQ01WVVNLeUxCL1J3WVhLU2liYjZGeGZsSFVpOGE2aEpmSmViT3lYeG9id0NxTkE0VG5SN0lyYTd1eFlBQUFBQUFNQ0Q2QUdKcFFDZ01SbTJMaldjMjNQM1FDQVVmR3lqa0FyVUdWT1lybHMyaGRDR3U4Y1Voejl6QmRXc280dUhCUUFBQUFBQTRHcll3Z2tBQ0JYY3JQcEFXOFhJaWwwNW1vY09GUmpOSFRTNStwaWhkVC9OSi9JU1Y0NEpBQUFBQUFDZ0NVQXNCUUNFQkRZelAySUs3cmh1S0E4bjdwQnBWR0JVOVhHbFhMZDJMakhvWFRrbUFBQUFBQUFBVjBNc0JRQ0VDcktNcGJLU1hEZVdoeFNIeTV2eU1SRzRteHFZM0JURDltVXVIUk1BQUFBQUFJQ0xJWllDQUVKNStCS0pqK21RdVgzUnBjTjVPRkVCa2Z4Smk4MWJER2QzTWYvdWRkMklBQUFBQUFBQVhBeXhGQUFRUWdpblpYZlRZenJqZW5WOWJtZzRWS3RlRmtXbUNOSDkvaW1Uayt5NkVRRUFBQUFBQUxnU1lpa0FJSVFRVGt6bjZnTzlsazYvNnNyUlBMeTR3MSttWXJ0V0g5TUczWm8zU1dtZUs4Y0VBQUFBQUFEZ0lvaWxBSUFRUWpndGU1Z2ZNbWxZeDljNEtJby8rU1BpRzFMZG9xclFmdmNxcVNoeTVhZ0FBQUFBQUFCY0FiRVVBQkJDQ0pINlVEN1ZXUW5LU3pVaWR3bi94UzhJMzYyNlJWYWsvZTVWb2l4MzVhZ0FBQUFBQUFEdU84UlNBSEFYMWJ4NkhSK2RjWTNvTkM0ZHpzT01Db2prdi9BWjRmS3FtOHJ5ZEt0bWswcTVLNGNGQUFBQUFBQndmeUdXQW9DN09ER2RxZzlvQTUxeHpaV2plZGhSc1YzNVV6OGhWUFV2WWFZd1hiZHFOcWxTdVhSY0FBQUFBQUFBOXcrbDBXQkNCQUFRUWdoUmxHa1hqVFlkY1FkUDRRNS8yYVVEZXZqUmx3L3JOeTRrREdOcW9VSmkrVE8rSm1Jdmw0NnJTV01ZUnF2VmFyVmFnOEZnTUJob21tYk1Ya0JvVWlpSzR2RjRBb0ZBS0JSeXVkeEdlUTVac2VIY2JzT3RzMFJSUmxRVlJGTnBkekFCa1V4UlpxT000V0ZIaGJYa3Y3N1cxYU1BQUFDQWh4UFBpVDRBOEdpUStoQy9NRktTWXp5aTB5NDF6b2RJcU1icE9KaFBHM1NiRnB0YW1MeFU3VmN2Q0dhdUlMNmhMaDFhRTZYUmFPUnlPWEtvQndYRE1EcWRUcWZUcVZRcUhvOG5rVWdFQWtFRDNsLzMyNGZNaFFNTmVFTUFBQUFBdU0rd2lBOEFxbkdiZHpFOVpySnVvTHpVZlVCMUhzWWIrNlpGVTBXaGR2bDBKdnVteThiVUpORTBMWlBKWkRJWk1xa0hsRjZ2cjZpb2FLanZJS09TNmI1K0Vaa1VBQUFBd0lNT2kvZ0FvQnA5NmJCKzR3ZW1ROTVMWDNGYWRIUHBpQjRWaHNNL0d3NnN0bWppQ2ZoVGwxSXRlN2hzVEUwSnd6RGw1ZVY2dmQ3VkE0RUd3T1B4dkx5OE9KeDYvY09ZN3B1WG1LeWt1d2RlQWR4ZTR6aHg4WlIzRUJiQUFnQUFBRHhZTUZzS0FLcHh6RGJqSTRRd3R5KzZiaXlQRnU3Z0tid3hyeE9LcW03U2EzVnIzNkwvM2V2S1lUVVpTcVVTbWRSRFE2L1hsNWVYMHpSZDV6c1lEcTI3bTBseHVOemhMd25lM2NZZE9Ja0thNGxNQ2dBQUFPQ0JnMWdLQU14SWZhaUFTTk1SalZqcVB1TDBlWW8zZFNuaG1WWGVZUmo5bG8vMWYzeEc5RnBYanN6VmREcWRXcTEyOVNpZ0lSa01CcFdxcnB0T1ZoUWFEdDB0djgxN2ZBNTM4RlR6SFMwQkFBQUE0TUdDditRQXdBTEh2THhVOWkwSDIxcEJnK08wNmN0LzlUc2k5alJ2cE0vczFIMzFBaW5OZGQyNFhLenUrUVUwWVdxMXVtNHo0QXpuOXhzZlVLRnhuRDdqRzNwY0FBQUFBSEJmSVpZQ0FBdVUrVG8rMmtDblgzSGxhQjQ5VkhncndldnJpSCtFZVNOVG1LNzlZaEo5SmRGMTQzSVpnOEdnMVQ3U2s4VWVZbldyYm1rNHM4djRnTk5yWEVPUENBQUFBQUR1TjhSU0FHREJxcndVblhiSmRXTjVWSGtIQ2Vhc29acDF0R2pVYWZTL3ZxL2IvTkdqdGowaTl1VjRpTlVsY0pTWGtJcEM0ME51eDBFTlB5WUFBQUFBdUw4UVN3R0FKWkVuRmRUTWRJU3E1NjdoTHVHLzhnMTN3UE1XUmRBSlljN3YwMzQ1bFNuT2N0M0k3amVkVHVmcUlVQmpxY00zbDZrb01qNmdBcU9KbTZnUkJnVUFBQUFBOXhWaUtRQ3dSc1YwTWoxbWNsQmV5a1U0WE82b21meFh2aUVTYjR2MjRpemRzc21HZ3o4K0l0T21zQUhmdzQxaG1OcGRvSkxkZmVBVjJCampBUUFBQUlEN0RMRVVBRmd6cjNwT0dJYStkZHFWbzNtMFVUR2RCWE0zVW5IeEZxMTZuZUd2OWRyUG5tT1MvbmJaeU80WGc4SGc2aUZBSTZyMTk1ZTUxNStEUDJBQUFBQUFIZ2I0cXc0QXJIRmlPcHF2SGFNdkgzSHBjQjU1WWsvK3kxL3pudmdQNGZFdDJzdnpkZXZtNlZhL1FjcnpYVFkyQUFBQUFBQ0Fla0FzQlFBc0lrOHFzcDNwaUw1MStoRlpMOWFVY2ZwTzRNOVpRM3hEck5xWmxIUGFUeWNhRHEwamVteFhCd0FBQUFBQUR4akVVZ0JnQTZmRHdPb0RuWWErY2RLVm93RkNDQ0ZVU0t6Z3JRM2NJUzhRbnNEaWhGNXJPTFJXdTNRQ2ZXbzcwYU5BT0FBQUFBQUFQREFRU3dHQURWWTdyOU5Yc0k2dmFlQzdjWWU5S0ppM2lXcmQyL3FVckZpL2ZabjI0L0gwUDlzd2N3b0FBQUFBQUI0SWlLVUF3QmFwRDhkc1B6NDY2UitzNDJ0Q3ZJUDVMM3pHZitsTDRoMWtmVXBlb3QveHBmYmpweEJPMVlwZXI5KzllM2RGUlVWRDNaQmhtSlVyVng0N2RreWxVdFh6VnBzM2J6NTM3cHhXMjFqZnplTGk0dlhyMTlkNlJ6d0FBQUFBZ0lhQVdBb0FiS1BNMS9FWjlQVDFFNjRjRGJCUUxib0w1djNHSGY0eTRidFpuek9HVXgrTnAvLytBK0dVTTg2ZE96ZHYzcngrL2ZvVkZoWTJ5QTB2WExqdzNYZmZ2ZmJhYTZXbHBmVzV6OTY5ZXhjdlh2emlpeSttcHFZMnlNQ3NLSlhLMGFOSGYvNzU1OXUzYjIrTSt3TUFBQUFBT0laWUNnQnM0M1ljUktqcVh4SDA1VVNYRGdkczRRbTRnNmNJM3YyRDAvZHBHK0dVb2xULzUxZWFSVS9vZDN6SjVLYTRab1FQaUlNSER4SkM0dVBqQXdNREcrU0dlL2Z1SllRTUdUSWtJaUtpempjcEtTbjU2S09QQ0NFVEowNk1pb3BTMmFIUjFIMG1vMFFpZWVxcHB3Z2gzM3p6alZxdHJ2TjlBQUFBQUFEcWhxclBuN01BOEhEVC8vQWZPdlg4M1FNdVQ3RGtrSTNzQTVvSVZZWCs2RWI2MUhhaXJiSjVuZ3FPNFhZYnhlazhuSWc5Ny92ZzZxNm9xS2l4bjBLbjAvWHIxMDhtazYxYXRhcC8vLzUxdU1PYmI3NnBVQ2pNV3k1ZnZxeFNxWm8zYjI0djU1SktwVjkrK2FYalViM3d3Z3NYTGx5bzhkbEhqQml4Yk5reUJ4MjJiTm5pWUMyaFVxbjgvdnZ2Q1NHalJvMXExYXFWdlc2UFAvNjRuNTlmallPcExSOGZIeDZQNTN4L0p1bHYzYnA1aEJDcVZTLytpNTgzK0hnQUFBQUE0RDVETEFVQWRobk83RFQ4OFpucGtEZnhBMDdub1M0ZEVkU2tVbVk0dnRsd1lvdWpXbUNSYlhudEV6anRFNGgzOEgwZFc1MDBlQ3cxWWNJRW1VeG0zcUxYNi9Qejh3a2g0ZUhoanE5ZHNHQkIzNzU5MmUyOWV2V3FiVjBxTHkrdlU2ZE9PZWl3Y09IQ3JWdTNpa1NpNk9ob214MFloa2xLU2lLRWpCNDkrdE5QUDNWd3E0U0VoUHEvakZ1MmJHblhybDA5YjhLR1dBb0FBQURnRVZlTHZ3VUI0RkhEYlo5ZzJQWUZZV2pqSVgwbEViRlVVeWZ5NUk2WXdVMllhRGl4eFhCeUs2bXlOVWNtODdvKzh6clp2WklLYnM1cDM1L1RMb0VLYXVhQ29icElUazZPdlFncE96dmI4YldWbFpVT3ptN1pzcVZaczVwZnlZeU1ET082T1FlKy8vNzdyVnUzU3FYUzFhdFhkK2pRd1dhZkR6NzRJQ2twS1NvcTZzMDMzNnp4U1FraHI3MzJXa0JBZ1BHeFRxZFRxOVU4SGs4a0VyRjd5dVZ5ZzhIZzRlSEI1WEpOaldGaFljNDhDd0FBQUFCQXJTQ1dBZ0Q3Uko2Y3VIZzYrYXp4aUw1MWhsU3BpRkRzNm1GQlRkeWwzR0hUdVFPZVo2NGs2cy91WmpLdTJlekY1S2NaOHRNTUI5Y1MzMUJPdXdSZSt3UVMzb3BRMUgwZnJndHMzTGd4TGk3TytmN1RwazI3ZnYyNjR6NXVibTVpY2MwL0hlN3U3bzQ3ZlAvOTk5OTg4NDNqVE9yamp6LysvZmZmbXpWcnRuNzllbjkvL3hxZmxCQXllUEJnMDVlY21KZzRlL2JzQVFNR2ZQdnR0K3llbzBhTlNrOVAzN05uanpNcEd3QUFBQUJBZlNDV0FnQkhPQjBHbW1JcFl0RFROMDV5dWd4MzhaakFTUUloRlQrS0h6K0tsT1FZenU0eW5OOVBGR1cyZTVibTBzYzJhbzl0SkZKZlR0dCszUFlKVkV3bnd1SGE3dnhRRUFxRnprUklKaHhPelR1RXJGeTUwc1BEbzhadVNxWFMzaW1hcHIvODhzdDE2OVlaUjdoMDZWS2IzVFFhVFhKeXNySC83Tm16cmM1KytPR0hzYkd4TlE0REFBQUFBS0FwUUN3RkFJNXcyZzhnMno0bkJyM3gwSERsQ0dLcEI0OWZHSGZVTE82SUdjeXRNNFp6ZStqckorejJWSlRTcDNmUXAzY1F2aHNWMXBJS2E4bUphc01KalNOK05SUmRBa0xJNGNPSDYzTzVYQzUvKysyM1Q1dzR3ZWZ6ZFRwZGNYRnhjWEd4NDBzeU1qTFlqZmFxbTErL2Z2Mk5OOTR3NzNQMjdObFJvMGF4ZStiazVCQkNYbm5sRlQ2ZmIyd1JpOFZidDI2dC9kY0VBQUFBQUZBRHhGSUE0SkJRVE1YRk16ZFBHNCtZNUxOWXgvZWc0bkNwMXIxNXJYc3pXVWwwMHQvMGpiK1ovTnQyTytzMFRQb1ZKdjBLZlpJUVFvaTdoQXByeVFsdlJZVzM1SVMzSmw0QjkzSGNENHhmZi8zVm1WVnZtWm1aRXlkT1pMZmZ1blhyL1BuejN0N2U3Nzc3N2x0dnZTV1JTSGJ0Mm1YVlJ5NlhqeGt6aGhCeTVNZ1I5aDBtVFpxVW01dHI3M2tOQm9NcHNkSnF0Y1phN3pZekxKcW1DU0ZxdGRyWXpjbkpZZzhsaG1GKysrMDNoVUl4YnR3NEp4ZExOZ2laVExacjE2NlFrSkJCZ3diVjV6NE13K3paczZkMzc5NCtQajROTnpxN0RoNDhHQjRlM3JwMWEvUEdpeGN2WHJseTVZa25udkR4OGNuTnpmWHo4M056YS9nZFhSTVRFMi9mdnYzeXl5K2JXbkp6Y3ovNzdMTVBQdmpBL0d1L2N1WEtwazJiNXMyYlovV0NwS2FtcmwrLy9wbG5ubW5mdm4yRGo2ME9DZ3NMTjJ6WThNWWJiOVR0UjA4bWsvMzg4ODh6Wjg0MEpjdTFvbEtwamh3NU1ucjBhR2M2NStibUJnUUUxTzJKakc3Y3VGRlpXZG1sU3hlckx6WWpJeU0xTmJWbno1NFNpYVRPTjYremtwS1M2OWV2dDJyVnl0NXVxdlZYenpkdGczUHR1ODc0KzRxNlYwYmc4dVhMR28ybWUvZnVObnNXRnhkblpHUzBiZHZXNXFMNC9Qejhnb0tDZHUzYTFXby9qZG82ZVBCZ1FrSkNZL3cycTVWLy8vMjNVNmRPamZxVk5xQ3JWNittcGFYMTc5L2YxOWUzYm5kb21yOHU3cWNEQnc2MGE5Y3VORFRVMVFOcGVBL0dteGdBWElqYmNiRCtYaXlGZFh3UEFTcWlOVGVpTlhmNHk2U2lpTDUrM0hEOUpIUG5NcUVOanE1Uks1blU4NGJVODNjUEpkN0dmSW9UM29xS2JFTkVOYTljYTJyZWVlZWRHbXM4bVV0TFM2dXhqMVFxOWZiMnJyRmJlWG01emZadTNicHQyTENCeitjYi95Nm5LQ29vS01pcWora3ZZUGFwR3NPakRoMDZIRHQyelBqWVdGdXFkKy9lRG1wTC9menp6NDk0YlNtOVhqOW56cHl0VzdlKysrNjc5ek9USW9TODlkWmJPM2JzMkw1OWV6M3ZjK0RBZ1duVHByMzQ0b3VPOTJvMFNrNU8zck5uanpPMzlmUHptekpsaWxWalpXWGw3Tm16L2Z6OC92bm5IOHFzUk4zUm8wZVhMbDNhdFd0WEx5K3ZDUk1tRUVKV3JWclY0T25Qdm4zN2R1L2ViZjRKUHk4dmI4dVdMZW5wNmR1M2J6ZCtadFBwZEhQbXpNbkl5SGpoaFJlc1B1Rm5aV1d0WHIwNlBqNitQZ01yTFMyOWN1WEsxYXRYTDErK1BHalFvRW1USnRYNVZpdFhybHkxYXBWQ29WaTRjR0VkTGwrMmJObDMzMzJYbjU5dmJ5R3dZN05uejk2MWE5ZkdqUnVIRFJ2bXVHZGVYdDdRb1VPN2R1MjZkdTFhNDR1c1Vxa1lobkZ3Q1VWUlZndW9QL3ZzczcxNzk1NDhlYkpWcTFibTdULy8vUE9LRlN0Ky92bG5tNU02Rzl1Wk0yZW1UcDM2d3c4L1BQbmtrNDMwRkhWKzAyN2J0czFnc1BpLzdDRkRobmg3ZTY5ZXZkcjBid2xzRXlkT2RCeHMzWjkzWFdwcTZxVkxsNVJLcFZ3dUx5OHZMeXNyS3lvcUtpZ295TTNOblR0Mzdvd1pNNHpkdnY3NjYrTGk0cjE3OTlxOHlaNDllK2JPbmN0K3p4aXRXN2Z1cTYrK3VuSGpSdU5GaXRldlgzL3V1ZWZHalJ2My9QUFBPMWlZYitMcjYyc3ZZcXVWUllzV2xaU1VyRml4d25pNGRldldXYk5tTFY2OGVOYXNXVlk5Ky9YclJ3ZzVjY0wrN0hnekRNTlVWRlNVbEpRVUZoWVdGeGZuNStkbloyZG5aMmZ6ZUx6MTY5Y2JmNThmT0hEQW1UK0UySjUvL25rdkx5L2o0KzNidDY5Y3VmTHc0Y09tV0tyRzN4aGlzZGo4LzFCYzlldENMcGR2MjdhdFZwZUVoSVRZK3hYNjNudnYvZkRERHlkT25HalpzaVVoNUo5Ly9oazdkdXo4K2ZOTlU5cnRTVXBLbWpKbFNvOGVQWGJ1M0ZtcndUd1FFRXNCUUEwNGJmb1NMcTk2SGQvbFJNUlNEd212QUU2ZnB6aDluaUpWS3ZybWFmckdTZnJXYWR1YjkxbFJsak0zVHh0dW5yNzdkN0ZRVEhuNEVVOS9JdlhsZUFWUW52N0V3NC95OUtjOC9ZalV0Mm5XcUVwTlRXM3dlMm8wR25zTDZNeXAxV3A3cDR4L29OeTVjNmVoaHdhMVZsWldObVBHaktOSGovYnMyVE1tSm9ZOWM0MFF3dVB4Um80YzJlQlAvY3N2dit6WXNhTjU4K2JKeWNuR0ltSnNiZHEwNmRXcmwrbXdvcUxDNm1PcVVYeDhmT3ZXclgvKytlZkpreWZiakRJcGlqSjlVcjF4NDhiU3BVdmQzTnpNZDJCa1U2dlZjWEZ4N0ZocTQ4YU5aV1ZsWDN6eEJXVzViWUl4LzlWcXRSd09aL1hxMVMrODhNTHc0Y09YTGwzS3ZrUERpbytQWDd4NDhZSUZDNDRkT3paNDhHRGpCOTBiTjI3ODlOTlBMVnEwc09wc3lvSnIreXdyVjY2OGV2VnFSa1pHZW5xNk1YR21LQ29tSnFaZHUzYk9YTTR3ak0xdjNMeDU4NDRjT2JKdjM3N1pzMmQ3ZW5xeVIrdjRlelIvL3Z3alI0NnNXYk9tVDU4K2RmaVFObS9ldkwxNzk3Nzk5dHQ5K3ZSeFhJTXZPRGpZK0FGcCt2VHBQLzc0STQvSGk0Mk5kWkNNRUVJOFBEek1mOFdWbDVjZlBueTRUNTgrN0h4aDc5NjlQajQrUTRZTXNYa2ZwVks1ZlBueVduNWxSQ3FWenBrengvaDUvdkxseSt3TzhmSHhZOGVPTlUwYWRmdzZOemduMzdTelo4KzJlcEdQSGozcTdlMjlaTWtTblU3SC9oY1g0OWFyZ3dZTk12Nnd1L1pkZC9ueTVUZmVlTVBMeTh2THkwdXIxYWFucDArYU5LbGp4NDcrL3Y3eDhmRTF2VUoyblQ5L2ZzNmNPWXNXTGJMM2htbFl4b1RpcWFlZW1qOS92cjNmMHViNjlldG4vR2VHZHUzYWxaYVcxdXE1YnQ2OGFmcDJuRHAxS2lzcnkzVHFzY2NlVzdKa3lhZWZmanBtekppUWtCRHpxMnorR0Y2NWNtWE5taldWbFpXVmxaVnF0VnFoVU1qbDhvcUtDcGxNWmpNYjR2UDVmLzMxMTlDaFF3a2h2Ly8rKys3ZHUyMk8wUGpEWXU4ZnhrYU9IR21LcFRJeU1paUtNbjh6ZCtyVXFhek1UdGxUUWdnaHAwK2ZOcFhMclBPdmkxbXpadjM1NTU4T25zV21YcjE2L2ZISEg4Ykh4Y1hGYytmT0ZRZ0VUazVNVTZ2VmZmdjJ0UmRMR1F3R21xWk5yem5ETURSTkcxOUd4L2Q4OWRWWERRWkR1M2J0MXE5Zjc2RG4yTEgvWis4KzQ1ckl1Z2FBejZUUXBDc2dvcWhZMW80VnU0Z04xcjRyS0hiRjNrRFF0UUNLSUdCWjBSVVFXUkc3Z0FxaUlvZ29Jb0lLS2xhYUNMSklzU0F0a0JCUzN3LzNlY2ZaU1lpaEdYWFAvd08vekdTU1hKTEpaTzZaYzgvOWpYalBmeUFRbGdJQWZJMUtLMXFQWWFLTVpMUWt6bmtFNC9oK05pcXRhQU1tMEFaTXdEQk0vT2FKTUNOWjlPSU9WaTMzbVJPWExlYXlzVThGR0laSk9kVlYxOEcxOURBdFBWeXpEYTdaQmxkU3daVFZjR1ZWTVZNRlYxYkRsVlhFU3FxNGtpcW1ySW94VlRCbHRXYisxK29SSEJ6Y3RXdFgrYmRmczJaTlptYW03RzNtekpuVGlKWkVSa1krZXZUSXk4dEw4cFJPTXNqRjRYRHF1NnNSTWpJeU5tM2FKTG4rMDZkUFRYL3lIMXBhV3RxS0ZTdlEyZi9EaHc4ZlBud29kVE0xTlRWeUQ2RlpKQ2NuYjlteWhjRmdsSlNVN042OVczSURIbzhuRUFpV0xWdEdEa3RObVRKRmR0ZkkzTnhjNm5wS2pBRERzQXNYTG93YU5VcjJVd2tFQXNyS3VybzZQeisvL3YzN1M0NzhVbE5USS9wSXZYdjNqb3VMVzdseXBaS1Nrb3lYYUNJL1A3L3o1ODhUcis3cTZ1cnE2b3A2UkF3R3c5UFQwOVBURTNYNGh3MGJoalpEM1FPcFlhbnQyN2NYRmhaU1Z1cm82S0NFaGJ5OHZQVDA5TTZkT3hzWkdVVkZSZTNhdGN2T3pnNzl5eGlHL2ZycnJ4a1pHVkliR1I0ZWJtWm1GaGtaU1U2V2tTUVpRY013ckd2WHJpa3BLY1Npdjc5L1hWMGRaWnUrZmZzV0ZoWStmdnc0T3p1YmNwZTF0WFhIamgxbHYraXlaY3NpSWlJeU1qTE16TXhrYkluaitKRWpSMHBLU3E1ZnYzN2t5QkVIQjRkTm16Wko3aDZFSzFldWZQejRFZDNtY0RnOEhpODBOTFN1cnM3VzFyYXlzaEt0MTlEUW9OUHBqeDQ5ZXZ2MjdlKy8vLzcrL1h2S2t4Z2JHK000WGx0YisvZmZmeE5QaGVPNFBBbXcrdnI2S0N4MS8vNzl5TWhJeVEyRVFxRkN3bElOMm1uZnZIbERkR2lqb3FMSUUxOHNYYnJVMjl1Yjh1UW9wNFpZVk94ZVoyTmpZMk5qZzFhR2hJVFkyOXYvK2VlZlRSK0RscHljbkpPVEl6WDQzdXlFUXVIbHk1ZU5qWTNIang4L1pNZ1Fjb3lQeFdJTkdUSms1ODZkOCtmUEp6K0VHTmc0WWNLRTZ1cHF5aE9LeGVLclY2KzJiZHVXT0NKSmZhd2tOVFcxSFR0MnJGbXp4dDNkbmZnNnlGQlFVQkFXRmthbjA5WFYxVnUxYXFXbXBxYXJxMnRpWXFLcHFhbWpvNk9ycTl1NmRldldyVnUzYWRQR3dNQkFYMStmbkY0WEhCeGMzOU9hbVptMWI5OWVudlRlM056Y3pwMDdrNytxVzdkdWxYcXRMaVVsSlRZMlZrMU5UVU5EbyttSGkvNzkreE54dXFxcXFvU0VoRjY5ZWxHbVkrWndPSEZ4Y2VTTENwSmZCQzh2cjZWTGwzNzEzOFF3Yk9USWtmSnNKait4V096ZzRQRHExU3NjeDgrY09WUGZadWdzY2ZRRFJyVDFBQUFnQUVsRVFWVG8wUkNXQWdEOG5HajlKeEJoS1V3b0VMMUtwQTFwL2h3QjhEM0F1dzFtZEJ1TXpkeUlWWDRVRmI4UkYyV0xpblBFUmE4eDF1ZEdQbU5OaGJpbUFpdk9rWldsVGFha2d1SlR1SklLcHRJS20rM1J5TmVWU1Z0YnUwSERzdVE1YVI0N2RxdzhSUTNZYkhaQ1FnSzZncjEzNzk3UTBGQjBPWEgwNk5Ia3phcXJxMlZjT203UVZXWFVnWkVNZTMzNjlPbkdqUnZ5UDg5L0FZL0gyN2R2bjUrZm41NmUzc1dMRjZWMnoxSlNVcHlkbld0cmF4czNRa3FHdExTMFJZc1dDUVFDTFMydDRPRGdzV1BIVWphNGR1MmFvNk9qbnA3ZWloVXJ5T3RkWFYzSmcwUGZ2bjByZFFBbU92c25kd21hS3p4MCt2VHBrcElTZjM5L0hNZXJxcXJJcVJZb1JzUGxjdEVpblU1M2QzY3ZMaTQrZS9ic3I3LysycVpObTJacEFGbHBhV2xSVWRIKy9mdUpOYjYrdnBxYW1nY1BIa1NMbno1OTh2VDByS21wK2Z6NU0vb1FVVkcyczJmUGtzZTg3Tnk1VTB0TDY5NjllN201dWVUL2lNVmlFY04xRHgwNmhHNmtwS1JFUlVVWkd4c1RNU25VUTFCUlViRzJ0aVkzTHlzckt5a3BpWHhoZlBmdTNhaFFDSmZMUFhyMDZPKy8veTRqYkJRUUVFQjB5WkNEQncreVdDeXBxUW9CQVFIa1JiRllMQmFMQncwYVJEeS9yNi92aHc4ZkpCL0lack10TFMydlhMbENTVEdnMCtsRXRMU3VycTZtcGtaTFMrdnMyYk83ZCs5R3c2K2tScnJKL3pzUmxscTdkaTB4YUhUOSt2WEVOamR1M0JneVpBaUswVnkrZkZteXIxdGNYS3lzckt5bnA0ZUN3aHdPeDlqWStOZGZmNVhSVlpOMCtQQmhxY2xXSXBFSWpjbENYeFllajBjWm90VkNsV3ZrMzJuUnNDWmlzMGJYTmxMSVhpY1dpOGxKYWlqZysvejVjeUw4MTdWclZ4U0dRRU1heVo5UjU4NmRwMCtmVG43bVRaczIyZHJhTGxxMENBMHhNelkybGpOTHNZbGlZbUtLaTRzOVBUMXBOQnFsODQvK0VWVlYxZnBxSnhGSERES0JRSEQxNnRXK2Zmc2VQMzY4b1kyeHRyWStjdVJJUkVTRW5aMmRuT01FMGNmZDBCZENINlhVYkc0K244L2xjdlB5cU9WS1VhZ0xmWTk0UEo1WUxNN1B6N2V3c0NDK1U2cXFxc3VXTFpOOHdvc1hMOGJIeCt2cjY0ZUVoS0JRWXhNUEZ5dFhyaVJDc2MrZVBVdElTSmcxYTVhRGd3TjV5NEtDZ3JpNHVQSGp4MHNHZGdtbHBhVnk1dHJ6K1h4NU5wT1RXQ3pldkhuejVjdVgrL2Z2LytMRkN4Y1hGMks0SzZHcXFtckRoZzB4TVRFTEZpem8wcVZMTTc3Nk53TmhLUURBMTlINmpNR1l5aGovZjFmR1JFOWlJQ3oxODlNMm9Ha2JZTDFIL2U5c2tjTWlRbFNpNGh6c2MxRkx2UzZQaS9HNEdMdFMzakRXZDJQanhvMlVpMjlTdlgzN05pRWhnY2ZqTFYyNjlPblRwN3E2dW52MzdpWG5weEJSSkNKeG5TQVVDbEZ4QjZuaGtyZHYzMG85RTBMWHRNbFhYSEVjcDlGb1k4ZU9QWERnZ09UMjgrYk5LeWdvYU1TQXBrYmcrNjhTRlZHdnE4dERYSmpWN0kySmpZMTFjM1BMeThzYk5XclVzV1BIdUZ3dXBhb29tODNldlh2MzhlUEhUVTFOLy83Nzd3WWwzSDFWYW1ycTNMbHoxZFhWSXlJaXZMeTg1c3laNCtibXRtclZLdFRQcWF5c2RIZDNQM3YycktXbDVkR2pSelUxLzFYUTdkZGZmeVZ1MzdoeHc4L1B6OHZMYS9ueTVaU1g4UER3aUlxS09uMzZOS1VxZVJOVlZsWWVPSERBMHRKeXpKZ3hGUlVWWm1abU5qWTJ5NWN2THlrcEtTNHVUa3hNUkMrOWMrZk9rcEtTcXFvcTRvRk5yK2t1RW9sUXo3YW1wa1lrRWhVVUZLQnZrSktTMHJ4NTgrTGk0c2FNR2FPaW9oSVdGcWF2cno5djNyelUxRlN4V0R4a3lCQ1VlMUpkWFgzcDBpWDB6VUtaY1k4ZVBTSlMwclp1M1lwZXBVK2ZQdkh4OGNTTHpwNDkrOVdyVjNLMjBORFFrTkxKT1hueVpGSlNFbm5OMkxGajBaaVVkZXZXcGFlbmI5eTRrZEw5SnJ0OCtUSWxRSUJLQzZFQXQyd29PWVc4SmlvcVNwNGhTS2lYeGVmenlXR3BpSWdJZTN0NzFDMXN4SGc2MUlmZnNtVUxzWmlXbGhZWEY0ZENNT0hoNFFNR0RFREZ5QWpCd2NHNXVibVVXR3ArZmo2R1laSkh5OGJKeU1pd3NMQWdGaVg3ZmtWRlJTb3FLazE1aVNidXRMS1ZsSlFrSnlkVFZ1Yms1RWh1cVpDOXJxNnVUbktZbFpYVmw3b1FWNjVjSVg0TjM3OS9IeGdZU0c3dzlPblRvNk9qSXlNalVhNW9UVTJOdTd1N2xaVlZYVjNka3lkUGFEU2FzYkV4a1pzNWVQQmc4cStZcTZ1cjdCd3grUVVGQldscGFTMVlzSUFvRWtUWndObloyY1hGaFZnME1EQ1EvNGpSVURpT3U3aTR6SjA3ZDkrK2ZlU2dESS9ISXdKOHpZWE5adGNYK1Nvc0xKUzh5OUhSRWIwUHUzYnRPbmJzR0ZvWkd4dmJxVk1uZFB2RWlST1NlNTJQajgrZVBYdTZkZXQyNGNJRjlJRWl6WEs0YUtMOSsvZVRZOGV5dFcvZkh0MG9LeXR6ZG5ZZVBuejRraVZMNUh4c1JFVEVodzhmRml4WW9LV2x4ZVB4SEIwZEwxeTRzR3JWS2k4dkwwOVBUeGNYbDl6Y1hEYzNOeUpLSGgwZHZYMzc5ZzhmUHJpNnVqbzRPSHliODdkbUIyRXBBSUFjbU1xMEhzTkZyLzVYTDFtVTkwejhNUjgzNkt6b1pvRnZTRTBUNzI1RzcvNy9BenE0YlBIN1hISFJhMkhSYTZ3NFIveXA0Q3RGMDM4NlFxR1FFZ05DRnd5LytrRDBLQTZIOC9UcDA2RkRoKzdidDA5Zi8xOHpHNkpUNnRhdFcwdU9NYW1vcUVDWjRWS0huMWhhV2txT05pSXUrNU83VXVQR2pVdFBUNit2aFUydnROMFFqVHg1YXZhb1pWSlNFam9GL1BQUFA1Y3NXZkx5NVVzcks2dk5temVqN0ErQlFCQWFHbnJnd0lFUEh6NXMyTERCMmRtNUtWT1BTWXFPamw2eFlvV1JrVkY0ZUhqSGpoMURRa0syYk5teWMrZk9DeGN1ZUhsNTVlWGxlWGw1OGZuOC9mdjNMMTI2VlBZWjUralJvenQyN0xoang0NmhRNGVTY3dmeTgvTURBd09Oakl5SWMrWG00dVhsVlZOVDQrSGhnWkpRS2lvcVRFeE1LSU8vYW1wcWV2YnNPV3JVcVBidDI3ZHYzOTdJeU1qSXlLanBJMjVZTE5hZ1FZT0lSWFFiWFg2dnFxcXl0N2Uzc3JMNjY2Ky8wTDBDZ1dEejVzMjZ1cnBFTkxaejU4NG80K2JHalJzTEZ5NDhkZW9VNmpPN3Via2RPWExrcXptU3RiVzFMMTY4UUxmUklOODNiOTRRQTUxTVRVMi8ybjV0YlcxVFUxT1U4T0xpNG5MaHdnVlVPWWc4TEl2c3pKa3pIVHQybEZvWXFIRnUzYm9sejJadjM3NjFzYkVwS0NpUVVReDc1Y3FWOVpYTVQwaElrQnBKcDlQcDVPeXFvS0FnMU04TUNBaW9xNnR6YzNPampDZTljZU1HcWsxRFhvbHlOTVJpTVhtSW1hUzJiZHNTbldFWjlQWDFVZFhockt5czJOallXYk5tRVIzajJOallyS3lzcHZkeW03alRvbjg1TlRVVjNYNzY5Q241eWE5ZnYvN1ZpUXNVdU5lcHFLZ1F3MXE5dkx6Q3dzSkVJbEZvYUdqUG5qM1JFWlU4YmNpZ1FZTWtTNTQvZlBqdzJiTm42SGZRemMxdDhlTEZYbDVlcUxTNWc0TUQrcGxMVEV4ODhPREI4dVhMeWFsdEF3WU1hSHI3VVY3a2d3Y1BoZzRkaXA1Y0tCVHE2T2o4K2VlZjZGNE9oN04rL2ZwNTgrWVJBZmZMbHk4VEgxWUxtVGh4b29lSEI2V01RRzF0TGVYVWdoQWRIWTJDdVhMcTM3OC8rZnJCN05tektRR2cxYXRYZCtqUWdSeUo0L1A1YytmT0pSYkhqUnVucGFXVmtaRVJFeE16Wjg0Y1kyUGp1cm82WDE5ZnlWeS9iZHUySFQ5K2ZNU0lFYWRQbjZiTUlkTXNoNHNtY25Cd21EcDFLcnFkazVQejRzV0xtVE5uRWljRER4NDhxS21wUWFXNFZxOWVUZVFBcXF1cjM3bHpKeU1qUS82d2xLK3ZiM1oydHJXMXRZYUdoclcxOVlNSEQ3WnQyN1o1ODJZVVlEVXlNbkp6Yzd0Ky9mcjI3ZHYxOWZVUEh6NzgrUEhqUG4zNm5EcDFhdURBZ2MzNC8zNWpFSllDQU1pRlpqYVZDRXRoR0NaS0RLUFAzcTdRRmdHRlVtbUZkemJGTzV2K0w0TmZKTVJxS3NTc01xeTZURnhkTG1aOVJyZEZyREtNVlliVmxCT3BkdCtKeXNySzB0SlMrYmVYckpaeSt2UnBTcW9SVVM5REhqaU9yMTI3ZHMyYU5aS0RJRkFVcWJtR2lsUlhWNk5BbUphVzFyVnIxODZlUGR1Z2h3Y0hCMU1TYzVwYkkrTkx6WDRwY1BUbzBjZU9IUnMxYWhRNmxUYzFOVjI1Y3VXZVBYdHdIRGN5TWpwdzRFQitmdjdFaVJQRHc4T2JLeStEYk1DQUFaTW5UL2IwOUVTUkdpVWxKVlJFWnNPR0RUTm56a1JKTjlldlg1Y25IVTlkWFQwd01OREt5bXI3OXUza0R1cVdMVnZFWXZHeFk4ZGtmNkNYTGwyUzNZa3FMUzBsOXhZZVAzNTg4dVRKSVVPR3hNZkhSMFZGSFQ5K2ZOeTRjY3VYTDlmVjFkWFgxemMwTkt5c3JMUzB0Rnl6Wm8yZG5aM2M3NGU4V3JWcWRlTEVDZFJ6ZnZMa2lhK3ZMNFpoS09NSlJSaVhMbDFLOUk2T0hUdjI3dDI3TTJmT1NINmQwWGVFNkYyZ0RiNWFWNmlvcUlqb29pRGtjWjMxbFNRakd6ZHUzTGh4NHdRQ2dhT2pJL3B1amh3NWtsS1ZCc093N094c1gxOWZMUzB0WTJOamQzZjNyejV0ODhyS3lySzJ0djc0OGFPM3Q3ZU1mQk1lajZldHJVMFprcE9Ua3hNUkVmSFZVcjVraFlXRnFHeTJaSTB6b1ZBbzJZOUZZU2xmWDEvMDZkZG4wNlpOMjdkLy9hVEZ3TUFBOWE3UG5Uc1hHeHU3Y09GQ29oa0ZCUVhaMmRteUp6eVZSOU4zMnBpWW1QcDJBeHNiRzVTYTVPam9XRlpXaGdZMnhzWEZrUXZWS1hhdk16QXdFSXZGenM3T3NiR3hUazVPQnc0Y2NISnlVbE5UUTNsUFgzMTRWbFlXbWhzRXBWdHUzTGhSVzF2Yng4Zkh3c0tDQ0l0d3Vkd0hEeDZzWHIyNkpXYmlreXo1cDZhbVJxVDhvSnl5UG4zNkVHdGV2WHJWMG1FcE5NYU5zb2JENGRRM1g4SFZxMWNiTkkvYnNtWEx5R0dwamgwN1VnYVlNeGdNUFQwOThrcktKYm9KRXlaTW1EREIwOU16SmliRzJkblp5TWdvUHovZjE5ZFg4c3BFVWxKU2x5NWR3c1BENVl6L052UncwVVR0MjdjbjRwdjM3OTgvZHV6WWxpMWJpSUdjUGo0KytmbjVLTTJXL0tFckt5dlBtalhyK1BIaktTa3BVc3VIVWJ4NjlTb2pJMlB5NU1sb0I5NjRjZVBLbFN2SnZ6VkxseTd0MGFPSGpZMk5rNU1UV3JOMjdWbzNON2R2UEVWRHM0T3dGQUJBTHJRZXc3RFc3YkN5RXJRb2ZIcVRQblV0cGthZHF3WDhSOUhvbUdZYlhMTk52ZkdDMm1weGRUbFdVNEh4dVdJK0QrUHpjQ0ZQTE9Cai9EcXhnSWNKZUJpZkorYnpNRUdkbU0vRGhYeE13QlB6NnpDK3JCbWRta0pxT1lNR2FkZXVuVHluRndRZWowZStySzJscGJWdTNUcXBXNklpUWVRS05VMkI2cGUzYXRWS1JVV2xxcXJxN2R1M1FxRVFKV1RKcUJCY1YxZUhlcElONms4MkFuUDkzdzBxZGl2T1RPYWYySXBoR041QnlyemdUVVFwdDdGaHc0YWJOMitpRVZpOWUvYytjT0NBcWFscGZSVkRtcWhkdTNaRVZaRzh2THk3ZCsvZXZuMzc3dDI3ZERyZHlzcnE3ZHUzbVptWlk4YU1HVFJvME9EQmcvdjE2OWV0VzdjdVhicVFleDFjTHBjOFRtVFJva1VXRmhhUEh6OUdpNDhlUFVwSVNMQzF0UlVJQk1SS05CcVVFcVVLRHcvLzZreDg1TEFVT3U5Ly9Qang2OWV2V1N5V3Fxb3FHdU5Bdkptb2xwRGtYRXRDb2JDcXFrcjJqUFZmeFdReVVmY3ZNVEh4NWN1WDZQYVRKMC9RdmRPbVRZdVBqeWV5bHRDODJwMDdkNVlzRG9MS3hCTGZDSlFZOHRXRXVJNGRPeExEOGV6dDdaODllN1o3OTI2aWJ5YTdyRGpodzRjUHExZXZ2bi8vdnJlM2QyNXU3b2tUSjBhTkdyVjU4MmJpSW45NGVQaXBVNmYwOVBUT256OHZ0V1JZaTNyNDhPSENoUXVycXFwUXVFVDJ4bnA2ZXBUYVVqRXhNUTJkVloxR28wMmVQTm5Cd1NFM041Y3lUbFlnRUVoMlZsR3htM1BuenRVWHluLzI3Sm03dXp0NXB6MTA2SkRVRWorSXQ3ZjNnZ1VMVVBrYmNyZVd4K00xU3krMzZUdHRjWEd4cnE0dVN0QzdkKytlajQ4UCtyMGd6OENncHFaV1hWMk5odW4xN05tVFVrWkhnWHRkYVducCt2WHJrNUtTSWlJaVVNN083ZHUzWFYxZEZ5eFlNRzdjdVAzNzk4dElhaE9MeFM5ZXZDRC9mRy9ldlBuWXNXT2xwYVhOTlVCUHRwaVltTlRVVk1xUm9iaTRtTWhMUldQdzkrN2RTd1JKcTZ1cmlkbEk2NXVrRWgxd2lMcG1rcGhNWm9QMnZmTHljamFiVFptYmozRGt5SkVHVGRCSitkSTlmZm8wS0NpSXZJYk5acVB3RUxGR2FtN2Q4K2ZQOWZUMDBOQjRWTkxPME5CUWNqTnRiVzM1Y3hJYmVyaG9JaHpIbzZPajBjOFpPcU83ZVBFaThjTlJWRlJVVlZWRlhQeHIwNllOTWI1K3dZSUZ4NDhmUDNYcWxEem5qU0VoSVJpR0VhbFY0OGFOSSs1aXNWaHhjWEdSa1pHM2J0MFNpVVJXVmxZNGp0KzRjU01nSU9EaXhZdURCdzhlTUdCQTkrN2RPM2Z1Ykdob3FLdXIrMk9ONW9Pd0ZBQkFQamhPSHoxSGVPWC96K1FFZkdGcUZOMWlnWUpiQlg0VXFocTRxZ2FtMzVFY3Q1THIxN0psWm9YcjFxMmJQTk0yRVhKemM0bFo4QkFyS3l0NUx1MmljNk1yVjY0Y09YSUVEV0dZUEhteTdGRnlSVVZGcU1SSi8vNzk2OXRHNmwxU1QzbFI0WklPSFRwZ0dMWnc0Y0tGQ3hkeXVWeGJXOXVjbkp4Rml4WlIraXBJZEhTMGk0c0xqOGZidEduVGp6aVpTeFB4ZUx6YnQyK0hob2JldW5WTElCQ01IajE2NWNxVnVibTVXN1pzbVRKbENybldDZUhWcTFkTlNRVkM1WVF6TWpLZVBuMzYrUEZqbE1mWHExZXZyVnUzMnRqWXNGZ3NYVjNkb3FLaWE5ZXV4Y2JHb2gwSjBkTFMyclJwRTdwT1hsaFlTSzR3aFdIWXFWT25LQzhVRmhZV0ZoWkdYa091NU5LaFF3ZHJhMnNuSnlmWk9WbWVucDdrWUdYZnZuMnpzckowZEhUdTNMa3piOTY4N2R1M1UzcVZLSkNYbFpVVkZSWDF6ei8vRkJRVW9ML3YzcjBiTW1USVZ3Y2NOUTZMeFNJWEphbXRyYVhSYUdqRUI5RjFKRU01RHNUZVRrbWVxbytTa2hMcTl1Zms1RHg3OWd6RE1DTWpJOG1aeTJVb0t5dXpzTERnY0RnblQ1NmNPblVxS2pDMGI5KytoSVFFYjIvdnVycTZQWHYySkNjbmp4a3p4cy9QajFMcDdCczRlL2JzSDMvOHdXUXlUNTA2MWFCK2JGTVlHUmtGQlFXZFBYdld5Y25wN05tejVNTXNuOCtYN0dmbTVlVnBhbXJLT0Jxakx4VDVVTmFuVHgrVWpzUm1zOFBDd3JwMTZ6Wm16QmppWHRTNVJlRlVjblVlUHAvZjdNa1haUEx2dE1YRnhSMDZkRUFCZlpUNmhDcjBrK2UvUzA5UHI2dXJvd3kydW5qeG9tTDN1aytmUGxsWVdQQjR2SWlJaU9IRGh4c2FHcDQ5ZTFaVFV6TW9LR2pHakJuT3pzNnlod3BtWjJkWFZsWU9IRGl3cEtTRVdQbnc0Y091WGJ0T21EQ2hHZHNwVlZWVjFaWXRXM3IxNnFXdnIwK2VQRTViVzV1b2VWUmJXK3ZzN0R4eDRrUmlJcmFZbUJoVTVaMWNYMG1xK1BqNCtrSnl0cmEyL3Y3KzhqY1Z4ZnNrdzFKb0wyclZxbFZUMHJFVEV4TXBxYUFjRGljbkowZnExTEhrbDM3eDRnVlJmeW9ySzB0ZFhWMURRNE1TaVJPSlJKTGhPUm10bGVkd0VSVVZSUzY0OXZuelp6UW1sN3dYb1pIbUtBZUtxQ3FJUnBLU3YwUTRqdnY3KzZPQnFPaG5nbHp4amN2bGlzVmlJbXV2WDc5K3hJOXluejU5K3ZYcmQrM2F0YjE3OThvK3JlSnl1UkVSRVYyNmRDR0szTlhVMUx4OCtmTGh3NGRKU1VtcHFhbDhQaDlOZTdKMDZWSjBzTXJNekF3T0RyNTY5V3BzYkd4c2JDenhWTWJHeHBKUjFPOFpoS1VBQVBLaW0wMFZ4aDdEdVArYm1WNllIRUVmT3cvRG01clFEc0MzdDNmdjNnYjFIbTF0YlYrK2ZOblFWeEVLaGJHeHNmNysvaWcyTkdYS2xFMmJObkU0SE5saEtUUW1SVk5UVS9KVVRDUVNvV3VNVXVjdisvanhvK1E1ZlZaV0ZxcWhRNnhSVVZIeDgvTmJzR0RCMzMvL1hWbFo2ZXJxU21USGlFUWlQeisvdi8vK0c4ZHhEdzhQeWd4aVA3ZFBuejdkdW5VckxpNHVNVEd4cHFaR1JVWEYxdFoyMWFwVmFKeElWRlNVZ1lIQndJRURLVmVKMGF4QWZENmZtRitzRVc3ZXZJbEt5YWlxcWc0ZlBuemN1SEVUSjA1RU0rbFVWbGFpNFlUZTN0NkRCZzFDYzlnOWVQQWdMUzN0NWN1WE9UazVsRzduNHNXTGJXMXQ1WDlwY3NXZklVT0d5RFBESTVxM25vRGp1SjZlWG5sNXVaT1QwNUFoUTFhdlhvM0N1S0dob1VRRWloZzJvcUtpWW14czNMbHo1MG1USm5YcTFLbDVLNjhUREEwTkJ3OGVqTXB3U0ZWV1ZoWVFFRUNPT0tDcjMwUkNEUm93SmYvWlBESDFXRVJFUkVaR2hqeUR4WkRXclZ2djNyM2IxTlFValF6RmNkelQwN05YcjE0T0RnNm9tODFnTUw1YVVJekg0OFhIeDVNakd2V1JITDBvWTh1ZE8zY2VPM1pNWDEvLy9QbnpjdGJsK2ZUcDA3NTkrOGhyWk05YUpSQUl2THk4aUVXaVVCYzZXdnI0K0t4ZXZUbzJOcFlZdENVMU1KU2JteXM3bllmeTRhSmFQS2lJMlBuejU4UEN3bmJzMkRGNU1uVVdGNVJuU3M3bWt4b1VheTROMm1sTFNrb2tLOFNscGFYbDV1WVNNN3JTNlhRNm5VN2tRbVptWmhLRnp4VzQxK25yNnpzN081dVptWFhyMWkwdkwyL0dqQmxjTHRmYTJ0cloyWG5xMUttVEprMnFxS2hBV1ovVjFkVnNOcHVjQWRxdFd6Y2FqVFoxNmxSS1dPcjQ4ZU01T1RuZklDc2tKQ1RrdzRjUEFRRUJsQWhScTFhdEZpNWNpRzVYVkZRNE96c1BHemFNV1BQdTNUc1VsaUlDVlpMRVluRlFVRkRIamgwdExTMmxidERRZ2tIb2RLVlBuejZVOVNpUzBxQU1aVW1Pam83a3dBMktEYzJlUFp1Y2djamxjaW03YUZaV1ZrVkZCUkdXZXZueVpZOGVQVmFzV0VFT294QW80VGtVU0dyMDRlTGh3NGZCd2NHVWwzajgrREU1Y1ppUWtaRkJsRDlEa1d2MEk0c2llblE2blppLzJOL2ZmOWV1WFM5ZnZpVENUQXNXTE1qUHo3OS8vNzdVOTgzYTJucm56cDJSa1pHeTAwNHZYYnBVWGw1T3BDNkdoSVE0T0RpZ1YrL1VxZFBpeFlzblRacGtibTUrNU1nUlYxZlhrSkFRR28zV3ExY3ZIeDhmYjIvdmUvZnUzYmx6SnlrcEtTY25SeVFTclYrLy9nZUtTVUZZQ2dEUUVFb3F0Q0ZUUlVrWC9yZFk5VW1VZm8vV2x6cUZPUUNnc3JJeUlpSWlKQ1RrL2Z2M3FITFE1czJiVWRkTzZ2ektaT2dVMXRYVmxWSzJobHp5L1BidDI1SVBsRnJ5SE9XWlU2Yk43dENodzhtVEoxZXNXSEhod29YMDlQVGR1M2YzNk5IajVjdVhIaDRlbVptWjJ0cmFucDZlNUx6eG41NUlKTEt4c2NuSXlGQlRVNXN3WWNMVXFWTW5UcHlvb2FFUkZ4ZG5ZMlB6NGNNSEdvMVdXbHBLdVJxTWtvYldyMTgvY09CQTh2Q1pobUt6MlczYXRCa3laSWlwcWVsWE93eEdSa1kyTmpiMUZUSXpNaktTSjdSRUVSTVRnOEpKRklHQmdhaTdQbkhpUk1uNTJqcDE2blR2M2oxMHZyNSsvZnFxcXFvclY2Nmd5anRsWldYbnpwM3IzTGx6MTY1ZHg0OGZqMFk5M0w1OTI5RFFFTWR4TnBzZEdCZzRmLzc4NWhxcFNyRm16Wm8xYTliSTNvWlNIaGhsUzVIRFV2TDMzRXBMU3k5ZHVqUjA2TkRVMU5SUG56NUZSMGRYVmxidTNidFh6bjZ5dGJVMW1qYzlQVDM5MGFOSER4NDhRTjJ0NGNPSDE5YldQbi8rZlB2MjdSY3VYT2pkdTNmMzd0ME5EUTMxOWZYVjFOUmF0V3FGcnBPam1SYTZkKzllWDRlV0xDc3JTK3FoZzZLZ29HRFZxbFZQbmp6cDM3Ly9xVk9uNUsrUi8vbnpaM0kyWDMxamVRZ2lrWWc4aXhsNUVnbGRYZDJnb0tCcDA2WXRXclFvUGo0ZWhXUHE2dW9vZ2FIS3lzcnk4bkpLcFJzS05DeWFVajRaQ1FrSjZkQ2hBM3JyV0N3V2VVRHIrL2Z2VlZSVXlFV2plVHhlRStmZ2s2RkJPMjF4Y1hGNmVqb1JFbEpTVWlKbWFDWEdBdi8rKys4ZlAzNGtGcjI4dk1qejhTbHdyME5Gck5MUzB1YlBuKy9rNURSdDJyUzFhOWVPSERseTc5NjlVNlpNT1hYcUZGRStITU13OHF5SVNVbEpQWHYybEV3Q3BkUHBiOTY4SWFmRG9QOGxORFNVUE14NXlaSWxUZXlpang0OWV2NzgrV1BHaktHRXBkaHNOa3BESXpKdW5qMTdSaHpjMEpVaEZEcXBMK1ZRSUJBRUJRVjE3OTZkTW10bm82R1pRd2NQSGt4Wmo2YmxSYnZ4cVZPbmlvdUxaVCtQZ1lHQjVJeXVGTlhWMVhWMWRWSXZsWkdoSHdzaUxmSHUzYnRXVmxibTV1YVVRVzBCQVFGS1NrcFNYN1RSaDR0ZHUzWTVPenNURzZla3BOamEydTdjdVpPUzQxeGNYRHh5NUVnN083dWRPM2NTSzRsOUJuMnlUUWxNejVneEEwMWpJanNzRlJnWXFLbXBTVlNYbXpWclZuWjJkdCsrZmMzTXpNZ0R3K1BqNDkrK2ZVc3VkYWVzckV3RTNHdHJhOVBUMCtXWmR1TzdBbUVwQUVBRE1NeHRlY2tYc2Y5UEpoY2xSMEJZQ2dDeVo4K2VYYjE2OWRxMWE2amtwNW1aMmFwVnE0WVBIeTdudzR1S2lsQUhvMW1tRGFxdXJrWWxTeWpUb21FWVptSmlFaFlXNXVUa2xKYVdabU5qTTJ6WU1IU0p6OExDd3QzZC9hdW5tRDhaR28xMjlPalJmLzc1eDhMQ0FvM3VmUGZ1M2FaTm15NWZ2bXhxYW5ycDBpVktibDFGUmNXU0pVdnUzNysvZnYzNnByOTZxMWF0VnE5ZXZXYk5Hc2xwcDVBVEowNmNPM2VPc25MS2xDbEhqeDRsRnB0eUdWd2dFSEE0SERzN08yTEFUbUZoNGFsVHA0ZzBCdzZIWTJCZ2dDWkVSMEpEUTRsaExMdDM3NDZMaTdPMnRrNU1URVNaQzcvOTloczVqQ1VRQ0E0ZlBxeXNySXpqT0kvSFc3SmtTVUpDZ3BHUlVZTVN1eHBFeHB1SlVHYUx6OHpNMU5QVEkzb2d0YlcxOGcvWDJyRmpCNXAzS1RVMWRjMmFOYU5Iano1NDhHQlZWZFZYQjkzY3ZIbnozTGx6aFlXRmVYbDU2TTFVVTFNYk1XS0VsNWZYbENsVFVEQW9OemYzNXMyYnljbkoxNjlmSjlmbjJyaHhJMHBicTY2dXhqRE0zTnpjemMzdHEwMTk5T2dSbWdOUnhqWlhybHh4Y25KaXNWZ3JWcXh3ZDNkdlVEZXNWNjllaVltSjVEVXhNVEdMRmkycWIzc2xKU1Z5UERjb0tJaWNhRFpreUJCSFI4Yy8vL3h6MDZaTmFQUVRuOCtuaERMUllDVUdneUZqR2o2MEswcFdNY3ZPems1TlRmWHc4S0RUNllHQmdmdjM3MDlMUzBQUkt6NmZuNWFXUnNubTQzQTRMVHFJVC82ZDFzbkppUmhJZStuU0paU1FLS2Z2WWE4TENRblp0bTJiaDRkSHg0NGRIUndjTGwyNjlOZGZmeTFac3NUS3lxcGR1M2JkdTNjblJ4OVFlMWFzV0NIakpZNGNPWktXbGtaWlNSNWRoV0hZM0xsem14aVc2dE9uRDNsT0EwUlpXWm5MNVJKcGJ1aHpDUThQSjJiTDVmRjRVa09pellYUDU5KzlleGNGSTVEeTh2Sjc5KzcxN2R0WHNuSVRpOFVpeHNTRmhvYW1wYVhKS09FdkVvbDY5KzR0R1NFNmRPZ1FPZnFNRW5uOC9mMHBueG9GdW1aMjc5NjlmdjM2UFh2MnJLaW95TnpjbkRMd0hMVktYVjFkNmc5cm93OFhTa3BLNU9NWStxMXMzYm8xSlNFZFJlc1lESWJVTVlOc05odDlCWWpQR2oxUHYzNzlpRzNRSUQ1eUNxR05qWTJQancrNmJXUmtoSzVlb0hNOHFlTGo0MSsvZnIxdTNUb2ltVmRaV2RuRHd5TTRPSmd5QUQ4N081dkJZRkN5VXdtYk4yOXV4QVVxaFlPd0ZBQ2dJYlQxYWIxR2lqTCtkMVZLbFBkVS9ERWZOK2o4dFljQjhIMFJDb1h5ajJlUlIxNWVYbFJVVkV4TURLb01oV0hZMkxGalY2eFlJUmxkUXFPOTZxdVZnTW9EZCszYXRSRVZQZEJKRWpsSDQvcjE2M3crMzlEUVVPcG9LUjBkblNWTGxyeDU4NGJGWXFHWVZQdjI3UmN0V3RURUt0US9xRjY5ZXFGM3FieTgzTmZYRjUzWHVyaTQyTnZiVTBxQTUrZm56NTA3TnpjMzE5N2VubnhadFlrc0xTMGxDNHR3dVZ3L1B6OVRVMVBKNURYeStEdWlhSGRUdXMwMk5qYkVpV3hLU2dvbEs2RkRodzdrU21RcEtTbkV1VFdxenhvZUhoNFJFV0ZzYk55bFN4ZEsyOURBamFTa0pITno4eFVyVnR5OWUzZlhybDB0RjVOQ2NTVURBd09wMDRlSlJLSWxTNWFRQzdFSkJJTG56NStUTTI3a0QwdkZ4OGVIaDRjdlc3Wk1UMDhQclhGMmRtYXhXSzlmdnlaZnpKZksxTlRVemMydGZmdjJ3NFlONjlXcjE0QUJBM3IyN0VrSkxIYnQyclZyMTY1b2VvU1BIei9tNU9RVUZ4ZC8rdlNKNkN1aUEwNTl0WTBwek16TUpDUFVoUEx5Y2xkWDE0c1hMMnBwYVowK2ZmcWJGZmd0RUFzQUFDQUFTVVJCVkpPU3djbkpLU1ltNXNPSER6VTFOZXJxNmx3dWx6TG5BT29yWHJ4NGtVaFhxWTlrUFJlVWxZQ0NyZjM2OVdPeFdPZk9uZHV3WVFPYVJZdk5abE9TVFdwcWF1cWIycXhaeUwvVGtpT3E5Ky9mTHlzclE3ZFpMQllSbm1PeFdGd3VsMWdrUnIwcGRxK3JycTdldW5YcnhZc1hVV0pMV0ZqWW5UdDNNQXhidDI0ZG04MSs4K2FOdXJxNnFxb3FKYjMzcTI3ZXZFbGU5UEx5T25Ub1VFWkdSclBQeENlWjRPbm01dGExYTlmUm8wZWpZTVRGaXhmWHJsMTcrL1p0NGtyRzdkdTNVZUc1bHBDU2t1TGs1S1NwcVVrT1N4MDllcFRENFVpdHRvYUtBQkJmb3M2ZE8wc2R5SVpJampwVVZsWjJkM2UvZlBteXRiVTFjYWFSbkp3Y0d4dTdkdTFhNGhpSURxcTdkdTBpUDNiMzd0MnFxcXJ1N3U1Mzd0eEJtWGZrZ203TjRxdUhDd1RGc3VVWmYwcUd2bVZyMTY3dDJMRmplbnA2Y0hDd2s1TlRodzRka3BPVEl5SWlIQjBkS1U5WVYxZW5yS3lNQnVNVFpzeVlVVkpTSW1NYTZJY1BIeW9wS1VrbUw0ZUZoWkd2OUlqRjR0cmFXZ2FEUWNsT0pSTGlLS01zZnhRUWxnSUFOQXh0OUd3aUxJVmhtT2plQmJyTk5vVzJDSUFHbzFUa2FSd3VsL3Y0OGVQazVPVGs1R1Iwb29PcVBzMmNPZFBHeGdaVkdhK29xQ2d0TGRYUTBGQlNVcUxUNmUvZnZ6OTgrREJSZzV6aTgrZlBvYUdoNk54Rm5nWVVGaFlxS1NtaC9uTnljaktsN0JTUHh6dDU4aVNHWWIvOTlodjVVU3dXNi9Ianh3a0pDUWtKQ1doNFM1czJiUVlOR3BTUWtGQlVWTFIwNmRMV3JWc1BIejU4MkxCaHZYdjNOakV4K2JGcUV6UkZYbDVlWUdCZ2FHZ29sOHNkUDM2OGg0ZUhpWW1KbDVmWDhPSERpWlArcUtpb3paczNWMVZWSFR4NFVFWWFTQ1BNbkRrVDNYajQ4R0ZpWXVLMmJkdlFHQ1UvUDc5Qmd3YWhzOHlRa0pBcFU2Wm9hVW1aQWhXZE5DdWtSTDJYbHhlVHlleldyWnVKaVluVWFNNllNV1BVMWRXUEh6L3U1ZVgxN3QyN3ZYdjNMbCsrUENzcnEzMzc5dVFDVDAzMy92Mzc2T2hvOUU1cWFtcEtGZ3lTV2wvcHhZc1hYQzZYS0hxQ0FnVHlaQW14MmV6Tm16ZnI2dXB1M3J3WmxZUkRVTjNvcjA2cTBMWnRXeUpxTUhUb1VEVGdWelpIUjBkSFIwZnlHbFI4Ujhia1pYSzZldlhxMXExYlAzLytQR25TcEFNSERzZ1pjYURnY0RoMzc5NGxyeUZYYVdrRUpwTjU4ZUpGUFQwOWxOUEI0WEFvdytqNjl1MzcxYXI1Ym01dWFXbHBsSzlHVVZIUnhZc1gxNnhaZ3didWpSZ3hvbS9mdnNIQndXdlhycVhUNldnTTFLUkpreWovWFV1RTdCdTMweExZYkRZUkxFdFBUNmNNL1pZY0NhN1l2ZTdwMDZkMzd0elpzbVdMbjUvZmpCa3owRDliVmxhMmVQSGlEeDgrSkNZbVNwMVQ0bnRXVmxibTV1Wm1hR2g0L2ZwMUxTMnQxTlJVRlJVVjhxd1JFeVpNYUlseTdPWGw1UjRlSHVmT25jTnhuSnhibEptWmlVcmRCUVVGVFowNnRYZnYzdVJIb2NPVTFQbnY1TUZrTXZ2Mjdldm01alo4K0hBaUdTMGhJYUZObXpZdUxpN2t4Q3VoVUNnVUNzbEJjQnFONXVycWFtWm10bmJ0MnNyS3lzbVRKemQ3a1Blcmh3dmt3WU1INkVKVWc1NGNqWUZkc0dCQnAwNmRZbUppZ29PRGYvMzExd0VEQnRqWTJMeDQ4U0lwS2VuYXRXdm9WNk9vcU9qZ3dZTjM3OTVOU2txaS9JOExGeTVjdG13Wm5VNlBpb3FTK2lxdXJxNUxsaXlSL0lCdTNicEZYZ3dMQzF1L2ZyMi92NzlrQWRERml4ZW5wcVkyNkYvN2ZrQllDZ0RRTUxTdWczQ0RUdUtQLzZCRllWb3NmZG9HVEtVRkx5RUMwT3gwZFhVYk5OeXBvcUtDa3Z1UWtwS3lldlZxNHZJMWc4RVlQbno0ckZtenhvMGJSMzdtdkx3OHFjRUx5VlFSTklFTGk4WFMxdGF1cjNJUWhadWJHMlhvQ3BvVkdOME9EQXdzS2lwU1VWR1pNMmRPVmxiV2l4Y3ZYcjkrL2Z6NTg1eWNIR0pTcDRFREIxcGJXMCtlUEZsSlNhbWlvdUxTcFV2WHIxL1B6YzI5ZnYwNjZ1d3htY3oyN2R1M2E5ZnVqei8ra0QxQjIwOGdQRHo4NU1tVEZoWVdXN1pzUVhsRE5UVTFTVWxKeDQ4ZnYzcjFxcGFXMXZidDI5RmtTV2ZPbkNGSE1ab1JtdnRNVTFQVDJ0cWFNdDExU2txS282UGpybDI3Tm0zYXRIVHBVa3JjQk5Vc2s3OE1VRE9hTldzV2VaSEZZbVZsWlpIZkh4ekhmL25sbDVTVWxEWnQya1JHUm80WU1RTERzSDM3OWlVbEplWG01aEpYM2JPeXN1TGk0b1lNR1lJMmtGOWhZV0YrZm41NWVUbEtza0F2blptWktlZElXRFE0Z2p6U2xzdmx5ak5UWjFWVjFmdjM3MzE5ZmZYMDlNaGhLUnFOMXFDSlBsRVBxaytmUHNTTTRKTDRmTDZEZzRQa2JKdW9GSjJNSENqWlJDSlJVRkJRVkZSVVNrcUtycTd1MGFOSDVUejRTSldmbjkvczh5U1FFMTVxYW1vb2I2eVdsdFpYSjF6SGNWeERRNE44V09aeXVSczNibVF5bVdnV1M2RlErUG56NXdrVEpodzZkQ2c2T25yTW1ERm56cHd4TURBZ0pxa2tYbDB5eTFWUk95MmhzcklTUmRiUWhBa0hEeDVFNiszdDdjdkt5czZmUDQ4V2EydHJKYnZvMzM2dk16YzNmL0RnZ2E2dTd2VHAwMCtjT0lGYVhsNWVibWhvZU9iTUdha0I5eGJTNkErT29uWHIxc0hCd1hQbXpMRzB0UFQzOTc5OCtiSzV1VGtsd2JZWjhmbDhzVmdjRWhLeWE5ZXU4dkx5SGoxNkhEcDBpTWh5L2ZUcGs1MmRYVjFkM2JwMTY0S0NnbWJObW5YOStuWGlkMFFnRUR4NjlLaHIxNjVOS1pFMlpzd1lkM2QzTnpjM1BwL3Y3dTZlbFpVVkh4OXZiMjlQR1F4SXA5T2x6dk03WXNRSUF3T0R5c3JLbUppWVBYdjJiTnUyclhscjFjcytYS0FCb2JkdTNUSXpNNU9hU0NWRFZsWVdnOEdRak5lcnFLajQrL3RQbVRKbDhlTEZucDZlZ1lHQjU4NmRFd2dFNDhhTisvRGhBeVZiU3A3ZmhhLytpRmRWVmUzYnQwOWZYMTlxQ1B2ejU4OHRPbWkwUlVGWUNnRFFZTFF4dHNKTGUvKzNJT0FMSDE2aFc4eFhjSnNBYUlpZ29LQW16c1JuWm1abVltTHk5dTNiVWFOR1RaZ3d3Y0xDUXVvcDlTKy8vS0txcWlyOGYwcEtTaDA3ZGx5MGFCRTU1UjdCY2J4VHAwNUpTVWtiTjI0a1Y5NmxiRU0rSytyU3BRc1JsbUl5bVQxNzluUnpjeVBPRHR1MmJZdGhtSjJkblo2ZTNzMmJONGxhcWt3bWMrREFnV1BHakxHMHRDUS9tNDZPenNxVksxZXVYUG4yN2R2RXhNUzB0TFMwdExTcXFxcjgvSHl4V0V3NXUvb3BiZHEwYWRLa1NlUnVvYnE2ZWxoWTJNU0pFMjFzYkdwcmEzazgzdEtsUzkzYzNKb3l1M1o5YW1wcWR1N2NlZWJNbWY3OSs1ODhlVkl5bjI3WXNHR0ppWW5idDI5M2NYRTVmdnk0cDZjbnVkN3cvZnYzY1J4dm9ibnRaQk9MeFhsNWVZOGVQWHJ5NU1uang0K3pzN09OalkxUnFSZWhVQmdSRWJGdjN6NVUvbWJ3NE1GRUp6QTNON2RUcDA3a1BzbUZDeGY4L2YwcEZUUmtLeW9xV3I1OE9TcWdwcW1wT1czYXREbHo1cUQ1cDlxMWF5ZDFJQU9hbjRoWXJLcXF1bkRoUXE5ZXZjZ2p0bGdzRnJuL1VGbFpTUjRqaHRJUzBVc2NPblJJZHVvbG04Mm1WQm1YTEI2UEdCc2J5M2dxTHBjcjJjMFRDQVRYcjEvdjBxVkw0d1lyVlZkWEwxKytQRDQrSHZXaTdlenNtaEtUUWtja29zWTJHWGttMEVhcnJLd1VDb1dOS0pOZlhsNU95WEk2Zi83ODNidDMwUTVUWGw1ZVZsWkdST3IvL3Z2dmx5OWZWbFZWclZ1M2puTHBvcWFtUmpLNVR5RTdMVmxWVlJXYVVDODhQSnk4WGxWVkZlVXdvcHcxVzF0Ykx5OHZ5VXNMMzM2djA5WFYvZno1YzBwS1NrMU5EZnI2Zi83OHVhNnVycUtpZ2x4Z3ZxVTE0b09yajdtNStZVUxGK3pzN05DNE9SbGh2aWFxcmExOTgrWk5iVzJ0dmIyOXNyS3lzN1B6aGcwYmlIVG1mLzc1eDhiR0pqOC9mL1hxMWU3dTd2MzY5VnUxYXRYdnYvOGVIUjJOZmszaTQrUEx5OHNwMmRPTnNHN2RPblYxOVczYnRqMTQ4SURGWWhrYUdxS2hyMTlWVjFkbloyZVhrNU1USEJ4OC92eDVIeCtmN096czA2ZFBON0U5VWtrOVhKU1ZsUzFkdWxRb0ZFb05tY21BQ25nTkdEQkFhaGJ0NE1HRHo1MDdaMmRuTjNUb1VCMGRuWFhyMWkxYXRLaWhnd1RsVkZsWnVXREJnc0xDd3VEZ1lLa0h3MCtmUGpXaUJNUjNBc0pTQUlBR293K3lGRVlIWUJ3V1doUW1oOVBIenNYd2V1c21BdkQ5UVBuYkRTVjU4a3FqMGRCMDNiSVQwVFUwTkNSTHNkWm4yN1p0M2J0M3ArU2VrR2xyYTVPN3VDNHVMaTR1TGdLQlFDZ1VNcGxNeXVYSzJiTm5DNFZDbEx4Z2EydWJuWjNkb1VPSGZ2MzZtWnFheXU3YW1aaVltSmlZb01saVNrcEtjbk56ZFhSMFd1N3k3L2VEd1dDUVkxSjFkWFYzN3R3NWQrNWNVVkdSU0NSQ3hlQmJLTzZUbUpqbzZPajQ3dDI3cFV1WGVucDZFa1BoVUpsWTRzM3YwYU5IWkdUazVjdVhYVnhjNXMrZlAyblNKQjhmSDBORHcvZnYzNk1yd0UyNVRNcmxjdEZrUTZqL1E3bFhMQmFUUnhJUjNmaVVsSlFGQ3hhZ21leDBkWFhOek16bXpwMDdhdFFvRm9zVkZoWVdGQlNVbjUvZnAwK2ZpeGN2eHNYRkhUOSszTS9QYjhPR0RXdzIrKzNidDVSRXdrZVBIbWxvYURTbzRJaUJnVUZPVHM3Z3dZTVhMVnIwMjIrL2tXTkoydHJhVXZ2YkFvR0EzTU0vZlBnd2g4TWhGMVF1TFMzTno4OG5Ud0ZXVUZDQTBtb0lSQlVWWXI2ayt2enp6ejh0VjBYcjl1M2JwYVdsc3VkMXFrOTVlZm1jT1hPZVBYdTJlUEZpZTN2N09YUG1IRGh3NFBIanh3NE9EaU5Iam16RTk5M1cxcmF5c3JKQlZZRjRQQjY1OHlhN0doY2FXRWRzLy9MbFMxUlA3YXRRV0lxSTRPdnE2czZhTlNza0pLUk5telp0MjdZMU5EUTBNREF3TUREUTE5ZS9ldlZxZm41K1FFQ0FucDRlcGNiMnExZXZCQUtCWks2RVFuWmFBb3ZGS2lrcCtXcm1adWZPblFVQ2diZTM5OVNwVTVzK0tMc3BlOTNuejU5WHJseUpaczJiT1hNbStnUTFOVFdMaW9wR2p4NjlZTUVDVlZWVmdVQ0FLakFTeUdYWG0wc2pQamdaaGc0ZE9ucjBhSlJpdkc3ZHV2bno1OCtZTWNQVTFGVE9WQ0IwblAvcXdHRWZIeDkwWkI0NWN1VEJnd2ZKMTRwQ1EwTlJ0cldkbloySGh3ZEtZbjMzN3AyWGw1ZU5qVTFNVEl5dXJ1NkpFeWNveWExOFBwK2M1a25CNS9QclN5b2ZPWExrb0VHRDBIZEtRMFBEMGRIUndzTEMxTlMwZS9mdTlaMWRsSmVYTDEyNjlQNzkrOTdlM21qODV1Yk5tOGVQSDAvWnJLNnVycjZrdWFZY0xqQU1lL0xreVpvMWExRFlUcDRaSkNuUFZsVlZKWFY2NHZUMDlPam9hQ3NycThqSXlJVUxGNWFWbGIxNTg2YTR1Smg0YWJGWWpFcmdrYUVmMDlyYVd2U2JpejVXSG85SC9BUVRXclZxUmV4RjhmSHhXN1pzS1NnbzJMRmpoOVJTRDRXRmhmLzg4NCs1dVhtRC9ydnZCNFNsQUFBTngxQ2lENThwakQvenY4V3FUNkwwSkZyZkgvVTRDRURqb0hTa1pvVGp1SXlZVkgwWURFWjk1NDVFbjVuQllGQ21KWkpUdTNidEdsZGw1Z2NsRm91enM3TWZQbng0Nzk2OWhJUUVOcHZOWURCbXpKaXhidDI2L3YzN3Q5Q0xDb1ZDRHcrUDJ0cmEwTkJRbEVhM2FkT20wdEpTSnBPSnp2dE5URXpJMi8vKysrOFdGaFk3ZHV4SVNVbEJlVnV1cnE1Q29aQXkzWFZEeWI2S25wU1VSTm5oVVFwTXIxNjlKazZjT0hUbzBPSERoM2Z2M2gzSDhmTHljaGNYbCtqb2FBNkgwNk5IajRDQUFCc2JHeHpIUjQ0Y21aT1Q0Kzd1bnBhV3h1UHhlRHdldWFoMlhWM2Q4K2ZQcDA2ZDJxQ3AzNWhNNW9NSEQ2UitFNnVxcXE1ZHV5YTVucGpDRFAxVGZuNStuVHAxc3JhMlBuSGlSR0ppb3BLU1VscGFHcC9QSjUvWjkrclZDeFY5UTlhdVhZdnFqTWhETW9IbzJyVnJodzRka3R6eTNidDNNdXAyUy9iQmVEemU3dDI3NlhSNjQycWNmZmp3NGRtelp6WTJObi8rK1NlTlJvdUppWEYzZHc4SkNVbE1UTlRVMUJ3d1lJQ1JrUkZLRGlJNlJRS0JnTXZsb3BLNnZyNitsQ2VVV21LWm9yaTRtRng5akVhamtmT3owTlI0eEtLWGwxZHBhYW15c2pLTlJpc3JLME45ZnFMZTA1bzFhK3JMTzVOVVdWbEpWRm15c3JJNmQrNGM2clZTR0JvYVdscGE4bmc4YjI5dkRRME5ORStmcnE2dXNySXltdDZlMGk5VnlFNkxaa3Q4L3Z5NVFDQklUazdtOC9tREJnMjZmLzkrVGs0T2g4T3ByYTFsczltMXRiVm9jZUhDaGJXMXRSd09SeUFRNU9mbm56eDVrbHd1L2R2dmRhMWJ0eTRzTEp3N2Q2Njl2WDJYTGwzUXZBcDkrdlM1ZmZ2MnJsMjdybDY5T252MjdJeU1ERXBGSkJtcXFxb2tFL1RRWGhRWUdFaEphMTI4ZURHcXZkaTREMDZxMnRyYWlJaUlnd2NQdm52M3p0cmEydExTOHErLy92THo4L1B6ODlQVDB4czRjR0MvZnYwNmR1ellybDA3U2doczI3WnR6NTgvVjFkWHA5Rm82ZW5wNkZnaCs3WG16cDE3OHVUSlAvNzRZOVdxVmNTMzhzV0xGNTZlbmdrSkNVd20wODNOalp5NDVPam9tSk9UYytuU0pWdGJXM3Q3Ky9qNCtJRURCNUtIWGhZVkZjbU9hWkkvQ0tGUW1KMmRmZS9ldmV2WHI2ZW1waW9ySzIvWXNHSEVpQkhoNGVHM2J0MGlTcnkxYjk5ZVgxKy9UWnMyclZ1M1ZsWldWbEpTTWpRMEhEdDI3TUtGQzR1S2lyeTh2TkFleUdReVVaMU5WSitiVHFlM2F0V3FvS0RnbjMvK2tTeTFqalQ2Y1BINTgyY3ZMeTgwb0hYYnRtM0VWSHB5RWdxRjN0N2VOQnB0M3J4NWFBMmEwTkRQeisvRml4Y29FWGpZc0dIbTV1YXBxYW0rdnI1Ly8vMTNkSFMwZ1lIQmdBRURoZzhmYm1WbFZkK2JUS2xlNStQalEwemJSMGhMU3pNd01MaDU4MlpRVUZCS1NvcU9qazV3Y0RBUmsvTHo4M3YxNnBXbXBxYXFxaXFQeDR1SmlSR0x4VVNkeWg4T2hLVUFBSTFCSDIwalREaVBpWVJvVVpRY0RtRXBBTUNQNjhHREIyNXVicTlmdjBZWDhCa014dENoUTJmTW1ERno1c3lXbnBxUVRxZWZPM2VPeVdRUzVlcHJhMnRqWW1MUXhFL1RwMCtYVE1uUjBkSHg5L2V2cXFyUzBOQkFzMEFPSFRxMGlhTXp0bS9mVGd5MnlzM04zYjkvUC9uZW5qMTcvdkhISDhUaTRjT0gwYW01cHFibTBhTkh5VnVpYnZ5RUNST1dMVnRHN21Bb0t5dUhoWVVkUEhnd05EUzB2THg4M2JwMW8wZVBKdTU5L3Z3NUpWQWxwL3Fpd3dVRkJmV05leUpFUjBmak9IN2t5QkZWVlZVbEphWFkyRmloVU5pcVZTc2JHNXZGaXhjVG16R1pUUEt3aUFaTmQ2aWlva0pKSUVLanR5U2xwYVdoM3FtY3dzUERYNzkrdlhMbHlzYkZ4M3YxNm5YNDhHRmJXMXVVWmFtcnEzdjQ4T0VOR3paY3VYSWxNVEV4TnpjM09UbFpLQlJLZmV6MDZkUGxUTHA1OCthTnA2Y255aXJOejg5Lzl1d1pPVCtDd1dDUXUyRkJRVUhrZm1aaFlTRjVZRnJyMXEyM2J0MUtsQUFMRGc2V3pPbVRoNHdDUnJkdTNmcnc0Y1BpeFl2UlY2bGR1M1pQbmp4QmI0S3VycTZ6c3pNbERVRWhPeTE2Wi96OS9kSC9zbURCZ2tXTEZybTZ1Z1lIQjVPMzBkRFEwTkhSS1NvcTB0YldOakF3K09XWFg2S2pvMzE4Zk9iT25Vc2VpdmlOOXpvY3grL2R1MWRiVzN2dzRNRTJiZHFFaFlVWkdSblI2WFE2bmU3dDdXMXZiMy82OUdrVEV4Tml5RGxTVUZCUTM4eGlMQmFMaUc2UXFhbXBVZDRRRE1PbVRadUdqckdOL3VESTh2THlmSHg4YnQ2OFdWVlZoYjQrOCtmUFIvSDlwMCtmUmtaR0ppUWszTHg1RTgwU09IMzZkRXBZU2sxTmpUZ1VxS21wVFp3NGNjMmFOYkpmc1V1WExrK2VQQ0dueEFZR0JycTZ1cUl5a1gvOTlaZGtNdTlmZi8yRkFqMm9HYzdPenVSNzlmWDE5KzdkaTlWang0NGR4TzNjM056eDQ4ZWpySi9ldlh1N3Vibk5uejhmL1RKT25EaFJLQlNtcDZjL2YvNDhPenM3UHorL3VMZzRMUzBORGFQRE1HelhybDBHQmdaS1NrcG56cHlSV2c0cEt5c0xwYkdycUtpWW01dHYyYkpGYW5zYWZiaFFVVkZKUzB2cjNyMzdnUU1IdmxxS1R0S25UNStLaW9ybXpwMUwvQW9rSlNXaEN3d0RCdzVjdkhqeGxDbFRVRWhSVTFQVDFkVjEyYkpsRVJFUmNYRnh0MjdkR2pCZ1FPdldyY252WkVPaGFSQmV2bnlwb2FHeGZ2MTZlM3Q3OGdrSmo4ZUxqSXhFeWN0ME90M0V4Q1FnSUlCU0ZPOEhncU9MSGdBQTBGQ0NzenRGTDc1Y2IyVCtjUTQzYUliNkVRQ1FmZnIwU2RGTkFDMm9vYlhueFpuSi9CTmJNUXpEZTQ1Z0x2dXpHVnZDNC9GKysrMDNkWFgxdm4zN21wbVpqUmd4b2lVS1NNbFBKQktKUkNJNTM1elRwMCtQSHorKzBmWE9yMTI3Wm1kbmQrUEdEYUowYmtwS3l0U3BVMCtjT0RGOStuUTBaTVBBd09EeTVjdkVRK2JPblp1Ym15dGpjdkdHOHZQejI3Tm5UMDVPVHJPODdVdVdMQ2tzTEpTYUVTTVFDTnEyYmJ0cjE2NzE2OWZ6ZUx3Yk4yNlFSME9JeGVMR2xlQ2x2R01OMWJkdjM1RWpSOHFZaG96TDViWnYzLzZQUC80Zyt1ZDFkWFdPam81Ly92bG5zMDlvUlNZVUN0RXdZYUZRaVBaSnNWaXNxcXFxcXFvYUVoSmliMjlQM20wa1ZWZFhtNWlZb0Y2VHFxcnE0TUdEZlh4OFVQYmZ4NDhmT1J5TzdMSlRmRDYvdHJhMnJxNk9UcWUzZEhRWU9YLysvSnc1YzhqZk96UjhWV29ZVGlFN0xiRlNLQlFTWXkxemNuSUtDd3UxU1NTSFlhYW1wb3BFb21IRGhoRjd1S0wyT3JGWWJHWm1WbEZSMGFaTkczZDNkL0tJcW4zNzlzWEZ4VkhlaEZldlhsbFlXQ1FsSlJFVklWSFNFSGxOZ3pUeGc1czllemFiemI1eTVjcHZ2LzFXVVZFeGYvNzhSWXNXU1gycWlvcUtyS3lzM054Y0N3c0x5WEtCeEhkS1NVbXBjWWVkeXNwS0J3ZUhlZlBteVJpVnh1VnlWVlJVU2twSzl1L2YvOWRmZnhIckxTMHR5OHZMWlJ6RFI0NGN5V0F3RWhNVDBlS1pNMmRvTk5xb1VhUGtuNEdSeldaek9Cd2RIUjBHZ3lFUUNHVC9uSkgzWjBsTlBGeVVsNWRyYVdrMXVoWkJmSHk4cWFrcGNkMG9MeS92MUtsVHk1Y3Y3OWl4bzR4SFZWWldxcXVyTitnTVI2cjA5UFNNakl3cFU2YlV0N3NLaFVJK242K2twRVNwNVBERGdiQVVBS0NSeFArODR2dXZKaGJwUTZmVGJhUmZ6Z0tnMFNBczlYUDdmc0pTQUlBV0loYUxSU0xSZjZFK0hXZ2lEb2ZENS9PLzVaUjhUY0huODV0ZXF3c0FnUHpZUVRVQWdBTGhuZnJpUmw5bWRSR20zY0M0MUtwK0FBQUFBUGd2dzNFY1lsSkFIbXBxYWo5S1RBb043MVYwRXdENGVVQllDZ0RRZUhSelVzVVRBVitZVkcvaFRBQUFBQUFBQUFBQWdBTENVZ0NBeHFQMUg0K3BmeW0rS0V3NGg5VlNKemNGQUFBQUFBQUFBQUNrZ3JBVUFLQUphSFRHZU5Ja3dUeXU4TTRaUmJZSEFBQUFBQUFBQU1DUEE4SlNBSUFtb1EzL0RWUC9NdUdGTU9rU1ZsMnUwQmFCbjByanBxY0JBQUFBQUFBQS9CQWdMQVVBYUJvR2syNjU3TXVpZ0NlTVA2M0k5b0NmQzRTbGZtNE5Mb1JNLy85cCswU2lsbWdQQUFBQUFBRDR4aUFzQlFCb0t2clFhWmh1TzJKUitQQUtWdmxKb1MwQ1B3K1l2K2tuUnFQUkdoeDIxTlQ3M3cxV2FVczBDUUFBQUFBQWZHTVFsZ0lBTkJtTnppQW5UQWtGZ3B2SEZka2U4Qk9Cc05SUHJCR3phK082aHVpR3VQeDlDN1FJQUFBQUFBQjhheENXQWdBMEE5ckFTYmllTWJFb2VoS0RsWlVvdEVYZ0o2R3NyS3pvSm9DVzBwZ1BWMWtOYjJ1Q1lSaFd4eEU5dTkwU3JRSUFBQUFBQU44U2hLVUFBTTBCcDlGL1hmbGxVU3dXeEJ4VlpIdkF6MEpaV1psR2c1K3FueENPNDQyTE9kSUdXYUVid3R1bm1ydFJBQUFBQUFEZ1c0TnpmUUJBODZEMXM4QU51eEtMb2hkM3hDVnZGTm9pOEpOUVYxZFhkQk5BODlQUTBHaGNQWHY2Z0lub2h2aGp2aUI4ZjNPM0N3QUFBQUFBZkZNUWxnSUFOQnZHNU5Ya1JjR052eFhYRnZEelVGWldocUY4UHhrbWs2bWlvdExJQjJ2cjA4Y3ZSamRGS1ZjRm9idkZJbUZ6Tmc0QUFBQUFBSHhERUpZQ0FEUWJ2T2R3M0xnWHNTak9laWgrbDZuUUZvR2ZBWTdqV2xwYUVKbjZhYUFQdENuUFFQOTE1ZjhxVEdHWUtDMld2MmUyOE01WmNkRnJqRjNaVEcwRUFBQUFBQURmQ0Y1WFY2Zm9OZ0FBZmg3aXQ4LzVBZXVJUmJ5ektYTmRnRUpiQkg0ZUhBNm5wcVpHMGEwQVRVS24wN1cxdFpzK3dhSzRxbFFRL0VlRFJncmoraDNGbndxYStMb0FBQUFBQUQ4SHZIMFA1c1pnUmJjQ2cyd3BBRUF6dzAzNjA3b05KaGJGK1M5RTZmY1UyaUx3ODFCVFU5UFYxVlZTVWxKMFEwQWpxYWlvNk9ycU5qMG1oV0VZcnFYSDNQQTNQbmh5YzdRTEFBQUFBQUFvREdSTEFRQ2FtZmg5THQ5bjhaZGxMWDJsYldFWUUwWmdnV1lqRm91NVhDNlh5eFVLaFNLUlNOSE5BZldpMCtrMEdvMU9weXNwS1Nrckt6ZXV4dmxYVkpVS0gwVUpzeDloMVdVWXV4S3I0OVMzSVdSTEFRQUFBQUFRdnA5c0tRaExBUUNhbnpEeW9QQitCTEZJdDVoUG43SldvUzBDQUFBQUFBQUFBUERkZ1VGOEFJRG1SLzkxRmFhbVNTd0tFOFBFcGU4VTJpSUFBQUFBQUFBQUFOOGRDRXNCQUZxQVNpdkd0UFZmRmtWQ2ZwaVhJdHNEQUFBQUFBQUFBT0Q3QTJFcEFFQ0xvQTJaZ25mbytXVzVJRjJVRnF2SUJnRUFBQUFBQUFBQStNNUFXQW9BMEZJWXM3ZVJGd1ZYRDJOY3R1S2FBd0FBQUFBQUFBRGcrd0poS1FCQVM4RU51OUpIV1g5WjVyQ0VNWUdLYkJBQUFBQUFBQUFBZ084SmhLVUFBQzJJYnJYeVg3WFBIMXdXRjJZcHRFVUFBQUFBQUFBQUFMNFhFSllDQUxRa1N1MXpEQk5jOE1iRVlzVTFDQUFBQUFBQUFBREE5d0xDVWdDQWxrV3BmUzcrOEZiNDRMSkNXd1FBQUFBQUFBQUE0THNBWVNrQVFJdWoxRDRYUmdkZ2xSOFYxeHdBQUFBQUFBQUFBTjhGQ0VzQkFGb2NidGlWYmpIL3l6S1B5enU3RXhPTEZOa21BQUFBQUFBQUFBQ0tCbUVwQU1DM1FMZGNnUnQyK2JKY2tDNjhjMWFSRFFJQUFBQUFBQUFBb0dnUWxnSUFmQk1NSm1QaGJvek9JRllJYndhTGk3SVYyaVlBQUFBQUFBQUFBSW9FWVNrQXdEZUM2M2VrVzYzNHNpd1M4cy91d1BoMWltd1RBQUFBQUFBQUFBREZnYkFVQU9EYm9ZK2RqM1hzODJXNXJFUVk1YWZJQmdFQUFBQUFBQUFBVUJ3SVN3RUF2aUVjVjFyb2dTbXBFQ3VFRHlMRnIxTVYyaVlBQUFBQUFBQUFBSW9CWVNrQXdMZWxiVUNmdG9HOGdoL2lqbkZZaW1zUUFBQUFBQUFBQUFERmdMQVVBT0Jib3crZmlYYzMrN0xNcmhKYzhGSmtnd0FBQUFBQUFBQUFLQUtFcFFBQUNzQ2M3NGFwYWhDTG9veGtZY3BWaGJZSUFBQUFBQUFBQU1DM0JtRXBBSUFpdE5KbTJMcVFWd2l2K1dKbHhZcHJFQUFBQUFBQUFBQ0FidzNDVWdBQXhhRDFIazBmT3UzTE1vL0xQN2tONDljcHNrMEFBQUFBQUFBQUFMNGhDRXNCQUJTRy92dG0zTEFMc1NqKzhGWnd6ZzBUaXhYYUtBQUFBQUFBQUFBQTN3aUVwUUFBaWtObk1PMzJZNnJxeEFwUlJwTHc1bkdGdGdrQUFBQUFBQUFBd0RjQ1lTa0FnRUxwdEdVdTNFMWVJYng5U3BSK1QzRU5BZ0FBQUFBQUFBRHdqVUJZQ2dDZ1lIaDNNL3JFcGVRMWd2Tzd4TVU1aW1zUkFBQUFBQUFBQUlCdkFjSlNBQURGbzA5YWhuY2Y4bVdaWDhjL3ZnbGpWeXF5VFFBQUFBQUFBQUFBV2hpRXBRQUEzd0VjWnk3Y2pXbTIrYkttdXB3Zi9BY21GQ2l5VlFBQUFBQUFBQUFBV2hLRXBRQUEzd2RWRGFiZFBveEdKMWFJMzJYeUwrNVJhSnNBQUFBQUFBQUFBTFFnQ0VzQkFMNFhlUHNlOUptTzVEWGl0RmhSWXFqaVdnUUFBQUFBQUFBQW9BVkJXQW9BOEIyaGovaU5OblE2ZVkwZ3lsLzA0bzdpV2dRQUFBQUFBQUFBb0tWQVdBb0E4SDFoV1A5QjZ6T0d2RVp3ZnBjNE4wMXhMUUlBQUFBQUFBQUEwQ0lnTEFVQStNN2dOTVlDRDh5NDE1YzFJaUgveEJaeGNZNGlXd1VBQUFBQUFBQUFvTGxCV0FvQThQMWhNSldXKzJDdGpiNnM0WEY1Z1E1WVdiRWlXd1VBQUFBQUFBQUFvRmxCV0FvQThGMVMwMVJhN1l1cGFSSXI4Rm9XNytoNmpQVlpvYzBDQUFBQUFBQUFBTkJzSUN3RkFCQVowUUFBSUFCSlJFRlVBUGhlNmJSbHJ2d0xZeXAvV1ZQNWlYZDBBMVpicmNoV0FRQUFBQUFBQUFCb0poQ1dBZ0I4di9EMnZ6QVhlV0U0L21WVjZUdCtrQlBHcjFOa3N3QUFBQUFBQUFBQU5BY0lTd0VBdm10NHorR01XWCtRMTRqZlpmSlBiY2RFUXNVMUNnQUFBQUFBQUFCQU00Q3dGQURnZTBjYk5vTStiaUY1amZoMXF1Q01LeVlVS0s1UkFBQUFBQUFBQUFDYUNzSlNBSUFmQUgzeWFwcnBlUElhVWZvOS92Rk5tSUNudUVZQkFBQUFBQUFBQUdnU0NFc0JBSDRNalBsdXRENWp5R3ZFYjU3d2owR2RLUUFBQUFBQUFBRDRVVUZZQ2dEd2c2RFJHWXM4YWYwbmtOZUozejdqQmRwalhMYmltZ1VBQUFBQUFBQUFvSkVnTEFVQStISFE2SXo1dS9DQmx2OWFXWkRPRDFpSGNWZ0theFVBQUFBQUFBQUFnRWFCc0JRQTRJZUM0OHk1TzJobTA4anJ4Q1Z2K0VmV1lqWGxpbXNXQUFBQUFBQUFBSUFHdyt2cW9Dd0xBT0RISTRnOEtMb2Y4YTlWdXUyVTFnVmdXbm9LYXhNQUFBQUFBQUFBZ0lhQWJDa0F3QStKOFpzVHpYenV2MWFWbC9EOFZtRVZIeFRXSmdBQUFBQUFBQUFBRFFGaEtRREFqNG94YlQxOW90Mi9WbFYrNVBtdEVwZStVMWliQUFBQUFBQUFBQURJRFFieEFRQitiS0s3SVlMclIvNjFTbFdEdVhRdmJ0SmZZVzBDQUFBQUFBQUFBQ0FIQ0VzQkFINTRvdnNSZ3NpRC8xcUYwNWl6dCtGRHBpaXNUUUFBQUFBQUFBQUF2Z2JDVWdDQW40SG94UjFCaURzbUZKQlgwb2IveHZqTkVhUFJGZGN1QUFBQUFBQUFBQUQxZ3JBVUFPQW5JWDZYeVF2YWhOZXl5Q3R4ay83TUpYc3dOVTNGdFFzQUFBQUFBQUFBZ0hRUWxnSUEvRVFxUC9IL2RxQ1dQTmRweTF4eEVOZnZxTEJXQVFBQUFBQUFBQUNRQnNKU0FJQ2ZTeDJIZjJxNytNMlRmNjFVVW1VdTNJMzNISzZ3VmdFQUFBQUFBQUFBa0FCaEtRREFUMGNzRWx6ekZ5VmQrTmRLSEdkTVdVTWJPMTloclFJQUFBQUFBQUFBOEc4UWxnSUEvSnpFajZQNUYvZGlZaEY1SlczZ0pNWnNaNHpCVkZ5N0FBQUFBQUFBQUFEOEQ0U2xBQUEvTGZIYjUvd1RXekF1bTd3U2IydkNYT0tOdGVtZ3VIWUJBQUFBQUFBQUFNQWdMQVVBK05sOUx1SUZPV0ZseGY5YXlWQmlURnRQR3psTFlhMENBQUFBQUFBQUFBQmhLUURBejQvTDVwL1lJbjc3bkxJYTd6cUl1Y0FkVTlkUlVMTUFBQUFBQUFBQTRMOE93bElBZ1A4QWtWQVlkMElZZjRaU2FrcXNxcW0wd0EzL1paamlXZ1lBQUFBQUFBQUEvMTBRbGdJQS9GZUkzMlh5ejdoaWxSOHA2Mm5EWmpCbU9HQk1aUVcxQ3dBQUFBQUFBQUQrb3lBc0JRRDRMNm5qOE1QL0ZEK0xvNjV2MDU2NWNEZHUxRjB4clFJQUFBQUFBQUNBL3lRSVN3RUEvbk5Fcis0S0xuaFRadWpEYUhUNnJ5dnBZK2RoT0UxaExRTUFBQUFBQUFDQS94SUlTd0VBL3BNcVAvTFB1WW4vZVVWWmpYZnV4NXpuaHVtMFZWQ3pBQUFBQUFBQUFPQS9CTUpTQUlEL0tyRkllT2VzOEdZd0poTCthejFUbVQ1cEdkM2NGcVBSRmRZMkFBQUFBQUFBQVBnUGdMRXFBSUQvS3B4R0g3K1k2WEFjMDIzM3IvWDhPbUYwQU45bmtmaGRwc0xhQmdBQW9PSDgvZjE3OXV5Wm5wNHVZNXVQSHovNitQaUlSQ0laMjhoUVZWWGw2K3ZMNS9NYjI4YW1tamh4NHRDaFE5RnROemUzaXhjdmZyT1hGb3ZGUGo0K3NiR3g4bXg4N05peFpjdVdTYjByTlRYVjNOeThxS2hJeHNOWHJGZ3hac3dZcVhlRmhvWXVYTGhRTEJiTDErcC9xYXVyaTR5TUpLOFJDQVNYTDE5dTlQN1FJUGZ2MzkrNWMrZTdkKy9rMmZqOSsvZm9SbEZSVVcxdGJTTmVqc1ZpWGI1OHVYR1BwU2d2THk4dkwyLzY4OGhESkJKSlRadGdzOW15MjFCVlZTWGozc3pNekpDUWtOemMzRVkzTENZbTV0R2pSNDE0WUhWMXRiKy9mMUpTRW9aaEpTVWxUNTgrbGZPQno1OC9wK3l1QVB5c0dJcHVBQUFBS0JKdTFGMXA4MWxCNUVIUjQyanlldkhIZi9pK0syaG0weGpUMW1HcUdvcHJJQUFBTkJXWHl4VUlCSEp1cktxcVNxZi9MMWMwTURDd2NXbjFEZzRPNU1WdDI3WWxKQ1NrcHFaU052dmxsMThHRGh3WUdocjYrdlZyT3AzZXRXdFg4cjAzYjk2VTNjOVVVbEthT1hNbWVRMmJ6UzR0TFpVZE0vTDM5ejk2OUdoMWRmV3VYYnNhOGovOWo0K1BUMEJBd1B2MzcvZnMyU043eThURVJEYWJMWHNic3RhdFd4UHhKaGs0SEE2SHcwRjkzY3VYTHg4NWNpUXpNOVBOelEzSGNmbGZxM0dFUXVHZVBYdHNiVzJ0ckt5K3V2SHIxNjlSUDF4UzY5YXRNek16RHgwNjVPUGpVOS9EYTJ0cjY0dW5QSC8rL01hTkcwRkJRU3RYcnBTOHQ2aW9TQ2dVU3E3WDFkWFYwTkM0Y2VQR2loVXJ5c3JLbGk5Zmp0WjdlWG41K2ZscGFtcE9tRERocS8rVW5LcXFxZ29MQzkrOWU1ZVhsL2Ztelp1TWpBd1ZGWlhvNk9qTXpNeUFnQUJMUzB0alkrTVRKMDdvNit0UG5UcTF2di9SMHRMeXhJa1R3NGNQSHpkdW5KbVoyZW5UcDRrdnBqekVZdkdhTld0dTNyenA3ZTB0OVkxcWtHblRwbWxyYTBkSFIzOTF5OERBd0k4ZnFWTWVTNldqbzJOdmJ5KzUvc0dEQjNQbnpqMSsvTGlscFNWNS9jNmRPNk9pb25KeWNxUStXM0Z4OGErLy9qcHg0a1F2THk4VkZSWEt2WFYxZFlzWEw4N1B6L2YyOXFZY1p3aGhZV0huenAwTEN3dFRWMWRIZTJCSlNVbVhMbDJJRGRhdVhUdGx5aFF6TXpPMHlHYXpQM3o0UU42Z1BtdzJlOWV1WGN1WEx4ODllclNQajgrWk0yZFdybHpwN096Y3FsVXJHWThTQ29XclY2OHVLaW9hTUdCQXAwNmR2dm9xQVB6UUlDd0ZBUGpQVTFKaHpIRVc5Umt0dU9DTmNWamtlMFNQb25qcGljeVpHL0dCbHZVL0hnQUF2bXVMRmkyNmMrZU9uQnVmT0hGaSt2VHA2SFpnWUNDTDlhK2pZblYxTlkxR0kzcFRIQTVIS0JScWFGQmo5NVN3VkdWbEpaSDZRY1pnTUZEb1llL2V2WEZ4Y1Z1MmJGbTNiaDJEOGIrelV3OFBqOWV2WDh0b3FxYW01c3laTTkrL2Y2K3NyS3lycTB1NVZ5d1dTdzFQYk4yNjljNmRPekV4TVJzMmJORFMwcUxjaStPNDdNNy85dTNiNzl5NUV4UVVOR3JVcUNsVHBzalkwdDNkWFRJMVF5UVNjYmxjWldWbHlWY1pOV3BVU0VpSWpDZWswTkRRaUk2T3RyR3g4ZmYzRndxRnUzZnZsdit4c2wyNmRFbHFSZzlLS2NySXlLZ3ZuR1JzYkd4all5TzV2clMwTkNNamc3eW1mLy8rVVZGUlU2ZE9KVWZUZXZmdXJhZW45OVhtdWJpNFJFVkZlWHQ3VDVzMnpkRFFrSEx2dUhIanBPYlU3Tm16WjhXS0ZUTm56b3lOalhWeGNlblNwWXVGaGNXZE8zZjgvUHlXTGwzYUxER3B5c3BLS3l1cjkrL2ZVOEtSQmdZR1BYcjA0SEs1Nkp2QzVYSzVYRzVRVU5DYk4yODJiOTY4YmRzMnlhZTZldlVxanVORGhnelIxZFhkdEdtVGk0dkwxcTFiRHh3NFVGRlJJUmxPYmRPbXpZNGRPeWdyZCs3Y2VmUG16UjQ5ZXBpWW1OeStmWnR5YjdkdTNUcDI3Q2o1dXRldVhlTnl1WkxycTZ1ckJRS0IxTlE4VFUxTmNwank3Tm16T1RrNXFxcXEwdDZoTDdoY3JwR1JrZFN3VkV4TURJL0hHelJva094bm9ORFMwaG8wYU5EcDA2ZlQwdEtDZzRNcDBTSS9QNy84L1B4aHc0WjVlSGlZbTV2Lzhzc3Zrcy9BWnJOVFVsS1dMMTkrL3Z4NU9wMXVaMmVYbFpWMTU4NGRkR3dSQ29Wc05odEZyTkRHdHJhMldWbFpTVWxKa2pzaEJRcVRvY1BSdm4zN3RMVzFmWDE5Yjk2OG1aaVlLQ015UmFmVHZiMjlaOCtlN2VMaWN2NzgrUWE5R3dEOGNDQXNCUUFBR0laaHRONmpsWnpEQlRHQm9vZVJHSGxvQUlmRkQvSEFIMTVsMnJwZ3JZMFUyVVFBQUdnc09wM3U3T3dzZTV1TWpJekxseStUMXp4Ly9weXlqYm01ZWJ0MjdVSkRROUhpOHVYTFg3eDQ4Zmp4NDhhMVNsMWRIV1UyQlFjSEJ3UUVlSHA2WHJseUpTZ29DS1V6T0RrNW9makN4NDhmLy9ycnJ5NWR1aEFaTG9peXNqS0dZVU9IRGgwNWNpVFJKRUprWktUc0pCR3BYZE91WGJ1bXBLUVFpLzcrL3BMNVluMzc5aTBzTEh6OCtIRjJkamJsTG10cmE2SzNMelVVK096WnM0a1RKMTY0Y0dIVXFGRXkyaVluWTJQamE5ZXV6Wnc1MDhMQ291blBSb2lNakV4T1RxN3Yzc3pNelA5ajc4N2pvZHIveDRHZm1iR1RuZXlGa2l5NWtTaHR0QkVxS3JUb2trcHBrZmFGZHRvM0xTcXB0QWhYSVV2cGhsSWlaQ2tSaVVna3NpOHpZMmJPNzQvMzUzZSs1elBEcEc3ci9ieWVmOXpIekRsbnpweHpacmpPcTlmeTVzMmJIbGVOR1RPbXg3QlVSa2JHb2tXTGVKZHpiVXdPaVhKaE1CaEUxWjZRa05DR0RSc3lNaktFaFlXSkdBcUZRa0hmaDlqWVdCYUxkZno0OFl5TWpJaUlDTFIyNHNTSnhLNE9Iejc4K3ZYcjV1Wm1kS1lXRmhZQkFRRzluZXdYa1phVzF0TFNHakJnZ0xxNnVvQ0F3SVVMRitiUG43OW56eDVKU1VtMEFRcExNWmxNRVJHUitQajRPWFBtSEQ1OCtPM2J0NEdCZ1VKQ1FzUisyR3oyclZ1M3BrMmJwcWlvaUdHWXA2Zm55NWN2TDErK1BIejRjRXRMUzY2dk9vZkQwZFRVNUFwTDdkdTNMeWdvQ01Pd1Y2OWV1Ymk0OEI3cXpwMDdWNjVjeWJ0OHg0NGRuejU5NGwyT3dzZnIxNi9uWFRWbzBDQ3U3TGxSbzBiZHZuMmIvN1dhTzNjdTc0OFBpaWJmdVhQSDB0SlNYbDZlL3g2NFNFaElYTHAwNmRpeFkvNysvaTR1TGhrWkdVU0FPeVVsNWVEQmc0c1dMZHF4WThlRUNSUGMzZDNqNCtONUE5a2VIaDdQbnorL2Z2MzZ0bTNiOXUvZnYzYnRXanM3dTJYTGxvV0hoMU9wMUxkdjMrSTRycVNraE9vckZ5NWNXRkJRY09qUW9jL0dwREFNRXhNVFE1ODdpc1g3K2ZsWldWbVZsNWVqbUZSWldSbWZORFJaV1ZsUlVkRVRKMDcwdUhicTFLbTZ1cnBmZEtFQStEVkJXQW9BQVA0L0VYRUJ4M1g0U0R0V2hEOWUrMTkvYytNVkJjeUQ4NmlqWndsTWRzUEVKSC9lSVlML3dIR2N4V0p4L3IrZmZUamdmd3VWU2hVUUVCQVFFUGdCWlZQZkNvMUc0OHBnNG5YcjFpMnVzQlJLQ2lBMzhVRS9jZTN0N2VncGk4WENjWng0aWhBSkJURXhNZWhPcktxcWlraTFFQkVSSVVJUDR1TGlLS3hBcFZKWHJseHBibTUrK3ZScGRPT0hZZGlzV2JQUWd6VnIxcUJvd3RpeFl6RU1lLzc4K2JCaHcvcDQ0bnYyN0ZGVlZVWFpHVUZCUVk2T2pqMG1pU0JuenB4QjBRckMwYU5IVzF0YnFkUWVtckdlT1hPRy9CVEhjUnpIVFV4TTBQNU5UVTByS2lwNmV5T3Uya09Dckt3c3FsRTZmLzU4ZlgxOWo5czBORFF3R0F4L2YzOWl5WlFwVXpJeU1qSXlNdEFlbGk5ZjN0djc5bEZ2U1Zzc0ZrdEpTUW5sWi9YMjJzYkd4cHMzYjZLQUNNb0p3akRNMk5nNFBEd2N3N0RjM0Z4alkyUHk5aHdPSnlNanc4TENBc013UGgrcm9hRWhidzRVK2V1cW9LQlFYRnlNWWRqUW9VTlJDbytZbUppaG9TRjUrN0t5TXZSVElDd3NmT0hDaFFzWExxQ0FDL280UER3OEhCMGQrM0I1K0NFdTNZc1hMeTVjdUNBckswdkVwTkFYSHVVWW9rckdtSmlZK2ZQbng4Ykd1cnU3aytzMzQrUGozNzkvSHhnWWlHSVpiVzF0dTNmdm5qQmh3dlRwMHdVRUJENSsvRWgrUndzTEMvUlRobkE0bkczYnRnVUhCNXVabVIwNGNJQXJLYSsxdGRYTnpZM0paRTZaTXFYSDQ4L0x5K3R4dVlXRlJSK0wrTkFKb3MrQ0Q2NWZHb1RrNU9SMzc5N3QyN2V2c0xDUXF4cTNvYUdCeFdMeEhxR0tpa3IvL3YzUll4OGZIMDFOVFdWbFpTSW05ZXJWcXlWTGx1anI2Ky9jdVZOTVRDd29LR2pHakJrdUxpNjNidDBpZmxNUjl1L2ZuNXViR3hJU01uZnVYRk5UMDNYcjFoMDhlREE0T05qVDB4TUYzOUczS3lBZ29MaTRPRFEwMU1iR2huaHRVbExTa2lWTCtKeHllSGc0VjZPb2JkdTJUWjA2MWQ3ZW5uK3FZMHhNVEV4TVRJK3JsSldWSVN3Ri9oMGdMQVVBQVArRm9qWkVjTzFsenVPL1dIZUNNU2Fwc1FXYnhYa1V3Y3hKRUppNGtEckdDUk1RL0psSCtUK3NzN096cTZ1cng5b2NBSDRrbEoyQi9PeGorWTZHRGgySzdxSUp4Y1hGWEkxT3VKNDJORFNnQjJ2WHJpWFhBSHA1ZWFHNENSR1c2dGV2SC9rZVcxOWZmOXUyYmRuWjJYUTZuYmpmeTgzTnZYNzl1b3VMQzRwSmhZYUdybHUzTGl3c3JMZjdhaTRUSmt4QWQ1SXJWcXdvTEN4Y3MyWk5iL2s0S016QkZaWkNMY1o1VTdGNGhZV0ZjVlVrR1JrWmJkbXloV3V6OHZMeXJWdTM3dGl4QXgwVldXQmdJSkUvOHRkZmYvVld3TmpWMVlYaitMbHo1M3BjTzNEZ3dIOGVsa0xxNnVwZXZIaEJYb0lDbExXMXRieEZZV1ptWmlnVnFLNnVqbnpXNkhGNGVQaWtTWk9lUEhseThPREJQWHYya0kvd3hJa1RKMCtlMU5EUWNIZDNSOEcrL2Z2M296QWloOFBSME5EQU1NelgxOWZSMGJHM1FBYUMzajBqSStQZHUzY29BdFhaMlVrVW5lRTRucCtmcjZpb1NBU0o2dXZyOC9QelI0d1lRVVEwZnNBUE1qcEk0Z2RLVWxMeXI3Lyt5cy9QNStvcGR1N2NPV2xwYWRUeFBUNCtmdW5TcGVmUG4rOUx5S3k5dlgzRmloVUpDUW1qUm8yNmNlTUdWOWlGeldiUG16ZXZ1Ym41cjcvKzB0SFI2VzBuZCs3Y2FXdHI0MXJZV3hHZmpJek01TW1UdVJibTUrZWpuMWIrMU5YVmVSZGV2bnhaUTBOanlwUXArdnI2UFVabWVkL096OCtQSEhNbngzeXpzN1BuejUvZnIxKy9HemR1b0pTbEVTTkduRDE3ZHRHaVJRNE9EcUdob1NvcS96WDBSbFJVTkRnNHVLNnV6c2pJQ01Pd2RldldpWXFLTGxpd0FEWGF4ekRzM3IxN0kwZU8zTDkvdjRlSHh4OS8vRUYrTFp2Tjd1enNuRGh4WW85OW9LNWV2YXFpb2tMTzJrUDA5ZlZ0YlczZnZuMzd1YXYxbjdmZ2lqUHlkdEVDNERjRllTa0FBT0JCb1ZMSE9nc1pUV1JGSCtXOGVQaGZxN3JhV2ZGbnNNYzNCYVo1VW9kUHdYNmZYSWwvQVRhYjNkTFMwdmZPelFCOFZ6aU9veDR4QWdJQ1VsSlNYOVNOK1BkaWEydUxRZ1lZaG0zWXNFRldWcGFJT3h3N2R1ek5temRFN2t4NGVIaFVWQlR4d3B5Y0hCVElXTDkrZlhKeU1rcHo0SEE0MWRYVk5UVTF0YlcxalkyTnFCem0vZnYzMWRYVlJQVlEvLzc5VVZpcXZiMTk1Y3FWL2Z2M0o3SUpuSnljQWdNRHQyelpNbmJzV1A3OWE2U2xwWTJNakZDc1lkdTJiYWllYTlXcVZhdFdyZXB4K3l0WHJnd1lNT0FiaHJ6bDVPVEdqQmxETHVWVFVGQXdOVFhGTUd6NDhPSGk0dUxrZmx2anhvMExEdzhud2xKLy8vMTNiN3Uxc0xCb2JXM2xDaGg5RCtucDZUMVdRVDU4K1BEaHc0ZGNDMU5UVTFGcTBwQWhROUE5OXJadDIrN2N1WU9HanFGUGF2VG8wZmIyOWp0MzdqUXlNaG85ZWpUS1pEbDQ4T0Q0OGVOZFhWM1Jma3hNVEZDSUlTb3FxcUdoWWRteVplaHk5YkZwOTVVclYxQkdENTFPeDNHY0tEckRjZnpXclZ2cTZ1cEVoREV4TVhIaHdvVyt2cjdmcEpvU0lUZmtSdkhXN094c2NoOHVGR2RKVEV6a3luaEtUMDlYVWxLYVAzOCsrdWl6c3JJVUZCUytOQm16ckt4c3dZSUZaV1ZsTmpZMjU4NmRRMUVZTWg4Zm4rVGs1RE5uenZBLzVYMzc5dkZHU1hvcjRoczJiQmh2bkdqWXNHRjhtdGtqdnI2K05UVTFYQXRMUzB1VGtwSW1UWnBFcFZMUG56OVAxTStXbHBadTM3NWRUVTJ0c2JHUnhXSXRXclJvd29RSnhLc0dEUnBFcDlPWExWdTJlUEZpOHFuRnhNU3NYTGxTWGw0K0tpcUt5TUZFN2R1UEh6L3U0K016YWRLa1U2ZE9XVmxaa1k5QlYxZVh5RCtpMFdqbzE4V0ZDeGZTMDlPSERoMTYvZnIxMk5oWUh4K2YzaEtqNXMrZjMyUGdPekV4VVZ0Yis4Q0JBejIraWh4QTdPcnFXcng0c2JXMU5mRkRnZXphdGV2cDA2ZVhMbDBpQXFrQS9KdEFXQW9BQUhvaEtTL3dad0JlOHJRN2NqL1c4bDkvUVdMTmRheXczWlFITndRYzExRUdHdmE2Qi9EdDBPbDBydGJMQVB3aVdDeldwMCtmcEtTay9xMXBVNnFxcXNSTm9KaVltS3lzTFBIMDJyVnJOVFUxeE5QMDlIVHlDNG51TGVqS3lNbkpvZXdBcmtGZGVYbDU2dXJxNDhlUFYxTlRVMWRYVjFOVFEzVndqWTJObnA2ZXBhV2xrWkdSa3BLU2RYVjE5ZlgxSHo5K0hETm16UFhyMTQ4ZE84YS9XNWFWbFpXVmxSV0x4Zkx4OGJsNjlTb0s2S0E3ZjdKWHIxNEZCZ1pLU1VscGFHanMyclhySDErdC85RFIwVkZWVlcxcmF5UGZuNXVibTgrZVBSczlUa2hJU0UxTkpWWVpHQmlvcTZ0enBWQmR2MzQ5THkvdjBLRkRYQkdLVDU4KzFkYldrcHZhZlBqd0lUZzRlT1BHamQvOFN4Z1dGc2EvK2ZSZmYvM2w2K3RMUEtWU3FlZ2VHMVZSU1VoSWNEaWNwcVltdE5iWDE1ZEtwU29xS243NjlJbk5aaTlkdWxSUlVmSGd3WU5vNUNLTlJqTXpNME9wUTNsNWVTd1dhOTI2ZGNTZVQ1NDgrZjc5ZTVSTFJVaE5UWTJJaUZpMGFCR2FqNFlhS3FGWXFyUzBOTkVvV2xGUmNmZnUzZnhyclA2NW16ZHZ4c2ZIazVka1ptYVNXNVVoZi8vOU4yL1kwY2pJYVA3OCtSd09aKy9ldlYvMzdqSXlNc0xDd2x1M2JpMG9LRUJaWmozeTh2SkNlWXNJYnordnRMUTAzbGQ5VVJHZmhJVEU4T0hEK1c4aktTbkpHNWJhdDI4ZlVUSk16cmRLU1VtUmtwSWFQMzc4blR0M0RBd015c3ZMdWE3U3ExZXZzckt5RWhJU1ZxMWF0WFhyMW82T2ppMWJ0a1JHUmc0YU5DZ3FLa3BOVFkzcmplYlBueThuSjdkMDZWSW5KeWM3T3p0dmIyK2l2Rzdnd0lIa1BtZ3RMUzM3OXUyN2NPR0N0cloyUWtKQ2RYWDErdlhyZCs3Y0dSb2F1bmZ2WHE1WmdmeXZDVGtIRGRYODhsWUhkM1oyTGxpd0lDMHRUVkZSa1Nzc3BhMnRIUlFVTkhIaXhDdFhybkJWd2dMd0x3QmhLUUFBNEljeXhFeG9jemo3VVNRNzVTcEcvNi9aT25qTjYrNVR5eWhEUnduWXJhVDBoOW05M3hHRHdZQ1lGUGpGdGJTMFNFcEsvaXRMS3REd09QUVl4M0h5VXc2SGc3TEcwTk8rcEJxdFdMR2l1N3RiUlVWRlZWWDErdlhyRVJFUitmbjVSSzVaZFhWMS8vNzlCUVVGVWJ3ak5UV1ZScU10WDc2OHNiR1IzT0lLTlNOM2NuTHFiZFk3OHVIRGgyWExscVducHdjRUJKU1ZsVjI4ZUhITW1ESHIxNjhub2p4UlVWR1hMMTlXVUZDNGZ2MjZscGJXVjEyZW5xR0FDSXZGT252MkxMRlFURXlNU0pQeDhQQndkblltVmlrcEtlM1lzWU5ySjQ4ZVBZcUtpbUt4V01lT0hTTkhwcGhNNXVIRGg0bUFWME5EZzRPRHcrdlhyK1hsNWI5VkJSOUJVRkNRZjZpTGFPTFRtM2Z2M25FRnRtSmpZOGxQaVJJMmZYMTkzandzd3RPblQ5UFMwdmJ1M1V0K3g5VFUxS2lvS0tJTkdlSDkrL2NHQmdaY0M5dmIyNGxXM00rZlAwZWRqSWlaZzliVzFyeHRzTC9JMmJObmlYemVvcUtpYWRPbUxWKytmTk9tVGNRR0RBWmp5SkFocnE2dXZMMkUwSTlBU0VqSXk1Y3ZlUk9kK2tKT1RpNDVPVmxBUU1ETnpZMUdvL0hPNXVOU1VsTENWWjE2OCtaTnJvcGRRa3RMQzVQSlJPRmRYakl5TW5aMmRzVFRqSXdNUG5FeEJFM2lJeS9KeWNtSmk0dmozWkxKWkVaRlJkblkyS0RQM2NiR3h0Zlh0NzYrbmp5MFVWZFhOems1MmQzZFBUQXdNRE16YytiTW1aR1JrZE9tVFRNMU5VVjVlVDBLRHcvMzlmVWROR2hRZFhYMTVjdVhVYWJTcUZHakZpMWF4T0Z3c3JPelkySml3c1BEMjlyYVJvNGNHUm9hS2lrcHFhZW5sNUNRRUJvYXVuUG56dm56NTArZVBQbllzV1BrVkN3Nm5jNVZiU29tSmthbFVxV2twSWpnTEtyTjNMdDNMOUV2RDJscmE1cy9mLzZUSjA4V0xWckVtMWUxWU1FQ0RRME5OemMzZTN2N3dNQkEzdTg4QUw4MUNFc0JBTURuQ0FyVHJGeHA1ak5ZOTBJNFQ2SXh6bi9kZCtIRkdkMnZNcW5EckdoVDNDbjlOWC9lVWY2YjhXOHBBc0F2QXZYR0prL1UrbmNnbWtNalJVVkZYTmtIdk1rSWZKQXpOVkNYN3VibVpwUkkxZHJhT212V0xDVWxwZWpvYUNxVjZ1enNIQnNiS3lzcnE2U2twS1NrSkNRa2hQcjdLaWtwbFpXVjJkdmJuejkvL3VEQmc3MjkwYWRQbnl3dExUczdPeTlkdW1Sblo0Zmp1SkNRMElFREIxSlRVd01DQWhnTXhyNTkreDQvZmp4dTNMaVRKMDl5M1NGL0svWDE5ZVJ1TWhNblRpVDZUL243KzVPbmxhV2twUENHMkU2ZE90WGMzSHp0MmpVSkNRbXU5SkJyMTY2NXVia1pHaHJXMXRZNk9UbTlmdjNheDhmbm04ZWtlSWZsZlNrT2gxTlhWOGMxM3Y3WnMyZkd4c2E4Uldyazd1QmtIUjBkNHVMaVk4ZU92WHYzYmtGQkFUbklsWjJkTFNnb1NBNDlEQjA2dEtPam83T3pNelEwbEFpN29Na1lUVTFObXpkdlJrdFFDUFg4K2ZORVNOVEF3T0FmaHFYSVVXbFV0eWdnSUVDdXo1S1FrQkFYRjYrdnJ5Y1c1dWJtYnQrKy9lalJvem82T3UvZnYvZjM5eDgvZmp5TlJ2dTZJazBpWUVlajBiZ0c3YUVHNnVUMlo0bUppVnhocWVQSGozTmxNcEl4bWN6ZU9uTVBIanlZSEpZYU9IRGdaNHN1TDErK1RBNkJkWGQzKy9qNERCbzBpSGVHU1ZSVVZHTmo0NHdaTSs3ZXZZdGFSL242K2w2NWNvV2NTWWVhZjkrK2ZYdlRwazNOemMxTGxpelIwOU1iTTJaTVhsNGV1Ujg4RnlNam82U2tKQnFOUnFWUzdlM3RVVklZV3RYYzNMeHk1Y3FLaWdwRlJjWHQyN2N2WExpd3ViblozTng4K2ZMbGYvNzVwNXViMjhTSkUzMThmQ29xS29ndkxUcHk4dTgzSkNrcHljVEVSRjVldnF5c2pGaDQrdlRwTjIvZW9FbUxTRmxabWF1cjYrdlhyejA5UFcxc2JNckt5Z1lQSGt6ZVQwcEtDb29rTGw2ODJOUFRzN0t5Y3UzYXRmd3ZNZ0MvRVFoTEFRQkEzNGhKQ3N6MHdjYTdzT0xQY0FyK2UrdzNqbk1La2prRnlSUTlDNEhKN2hSMTdrYTI0Si9vNk9pQUJ1ZmdkOUhlM3Y0UDcyeS9FemFiM2R1SWNjTExseTk3WEc1alkvUG5uMytpeDVHUmthS2lvdE9tVGV1eGwxWmtaQ1R2TEQvaUFLNWV2WnFmbjE5Y1hKeVltSWdXb2lZcHRiVzFjbkp5T0k2dldMSGl6WnMzcTFhdFFyVXQwdExTeEphb3daQ0tpZ29xSTFKUVVJaU1qQ1QzbCtFbEp5ZTNaODhlSXlNamRIZEhvVkQyN3QycnA2Zm43ZTA5YWRJa2RBOS84T0JCZDNkM1BrMThtRXhtY25MeVoxTS9VR0lVNzBKbFpXVWlHUWRwYVdtNWZ2MjZucDdlcVZPbitNeXpRd1FFQkVKQ1FteHRiYytlUFR0bHloVFVBeHZETUNrcEtVRkJRUzh2cnpObnpyaTZ1dGJVMU96YnQrODdWYWp0M2J1WC82aXY1T1Jrb25TTzBOWFYxZERRME5yYXFxZW5KeUFnVUZoWVNLekt6TXc4ZXZTb2o0L1B0bTNiZXRzbm04M3U3dTV1YVdsWnUzWnRWbFpXWTJOalVWRVJhc3VWa1pGQmhLWG9kSHBCUWNHSUVTUFFoRHNrSUNEZytmUG5KMCtlWEx0MkxkRjhlc1dLRmFqSE52RnhvTjVTRVJFUjM3QzNGSi9US1M4dnI2MnRIVGR1bkpxYTJ2djM3OUh5VDU4K0xWcTBxSzZ1RGcwWnpNakk2Tzd1UG5qd0lHK24vSDhPOVZiajZzclA1ZEdqUjkva3ZaU1ZsVC83YlV4SlNTRTZxYUVFdXVMaTRyaTRPSzcyVlNneFVFZEhaOUtrU1Nnc3BhQ2dZRzF0ZmVyVUtYZDNkNjVmdGtKQ1FzZU9IV094V0JRS0JYMnN3NGNQLzJ3NVlZOWtaV1hQbno5ZlZWVTFiZG8wbEx6WjJ0cGFWbGJXMGZHZnJIbDFkWFhVL294SWJVUC9malozN2x3aXZweVJrWEgvL24yMGdhcXFhbk56YzJkbnA1aVlXRVpHUms1T2pxMnQ3WkFoUTlDV2QrN2M4Zkx5YW05djM3MTc5K3pac3cwTkRhMnNyTGlDaGdjUEhzelB6OC9LeW9xUGo1ODllM1pBUUVCOWZmMitmZnUrNHV3QStBVkJXQW9BQUw2RWpMS0E2eDU4d3J6dVcwZXdkOXp6ai9HaTlPNmlkSXEyc2NCa044b2dmczA0UUIvaE9ONWJUUUVBdnlBV2k4VmdNSDdCSmxOc05wdi9EUExldkhqeFFraElDS1YrRkJZV3hzWEZtWmlZV0ZsWm9WczFMbVBHakNIU2x4b2FHaTVkdWxSYVdscFVWRlJXVnNabXMzMThmQVFGQmNudGs5QW9ycXFxS24xOS9ZMGJOOTY1YzJmMTZ0Vm83dFZuY1RVcTd0SHMyYk54SEsrb3FDZ3NMTXdQSStjaUFBQWdBRWxFUVZUS3lucnk1RWxCUVFHR1lhTkdqZXJxNnNyUHo5K3laVXRFUklTK3ZyNk9qbzZ5c3JLaW9xS1ltSmk0dURpNnNlenU3cWJUNlRvNk9uM3BJRk5jWEV6TXA5dTFhMWRJU0VoZnpvTFhuRGx6eU8yb3hNWEZyMSsvL3V6Wk14U1R5czNOUlhmQ2UvZnU5ZkR3c0xLeWtwQ1F1SDc5T20vYjZXL2xqei8rTURjMzU3TUJtbnhIeU12TDI3OS8vK1BIanhrTUJvVkNNVEl5c3JhMkp1Zis3Tml4UTFoWWVPellzYndKUVpLU2tnOGZQcng2OVdweGNUR3FETDE5Ky9hSUVTTlF2ZEt3WWNORVJVVXpNek9KUEtDY25Cd21remwrL0hqeVRsQTlvNUNRMEtwVnE0aW0rRUpDUXFnait3L0FaclBmdm4yTFdrb2xKaWFtcHFhV2xwWXltY3hCZ3dabFptWU9HalFvSlNXRnpXWXpHQXgzZC9mcTZ1clRwMCtqSzJ4dGJlM3I2NnV0cmYxampyTTNOMi9lM0xselp4ODNQbjc4T085MHVkcmFXbkx0YW84cUt5dkpUOGVORytmaDRURnExQ2l1elM1ZnZseFZWWFhtekJseTdOakx5eXNoSWVIdzRjTUJBUUc4ZS81c1ZXa2Z0YmEycHFhbUVvMjNVRUJLV2xxYTJDQWtKS1NxcW1yNzl1MG9Sby9DVWdzV0xDQ0tVdGxzOXYzNzk5R1hFUDJ1cTZpbzBOUFQyN3QzTDFlVjVjV0xGM0VjRHdzTFF6L0ljK2JNQ1E4UFQwOVBKN0szN3Q2OW01T1RnK3I0VUhOOUJ3Y0hybEdBQVB6V0lDd0ZBQUJmaktJK1ZNajdBbDcwbUJWM0dxK3Y0bHFMdjhudGZwT0xxUThWbk94RzBmdnUvd3o3Nzhaa01ya2F5Z0R3aTZQVDZiOWdXRXBJU0lpWUVkYWJ1TGc0OHBRNmIyOXZybFl2ZERxOXU3dTdvS0NBK0VmKzNsaFpXZTNmdi8vQWdRTVVDbVhJa0NGS1Nrb05EUTEzN3R6UjFkVWxGem1pNkU5UlVkSGR1M2ZEd3NKY1hGekl0MnBoWVdIa2ZJcm01bVlXaTdWOSszWml5ZVRKazN1YlE1K1VsSFR0MnJWMzc5NjllZk1HRFJFVEV4TWJQWHEwdjcrL3JhMHRxam9zS3l0TFNrcDYvUGh4Zkh3OFNsZEIxcXhaZzNwNG94YkY0OGVQNSszNnhDc3JLMHRWVlJVVkE4NmFOYXUzSEkxVHAwNlZsNWNmUFhxMHQvMmcyMWN5dE51OHZMeURCdytpVnRuS3lzb3pac3lJaTR1TGlZbHhjbkw2ZmpFcEZOcmpiY3hNeHBVbVZsdGIrL0Rody9Ianh6YzFOYjE5K3pZaUl1TEZpeGVXbHBaY3IzSjBkT1RkbFoyZG5ZbUpTVU5EZzcyOWZYNStQcFBKek1uSkllSVJBZ0lDaG9hR3o1NDlJN1pIUmFCY1lTazBnazFQVDQvOG1acWFtdktmMi9oTm5EOS9QalEwdEx5OHZMdTdHeTE1OSs2ZGpvNk9vNk9qdnI0Kytrb01HellzSVNFaE56ZlgzOS8veVpNbkd6WnNJRnFNU1VoSWZJOHlURUlmcDRWMmRuYlcxdGF1V2JPRy84UzM4dkx5NE9CZ1lsZ2VXV1ZsSlovcVdxU2pvME5GUllWNHFxaW95SnY0VTFGUkVSQVFvS1dseGZWdE1UTXpzN0t5Q2c0T25qeDVNdGRYeTgvUHI2dXJ5OC9QVDBwS2F2bnk1Wi90MFg3MjdObHAwNmIxdUNvL1AvL2F0V3REaGd4Qkh3cktzeU4rRnRMUzByWnUzYXFscGVYajQ0TmlWYWh0UDZwSFJ0QS9xcUdDVFQwOVBSUzh6c3JLZXZyMHFhZW5KN2xvOStMRmk3VzF0VG82T3VqcGxpMWJZbU5qTjI3Y21KU1VKQ0VoMGRuWjZlZm5KeUVoUWFUUktTa3BQWGp3NEJmOEh3MEFYdzNDVWdBQThKVW9lbU1FaDQ3bTVOMW5wMXpGUDVSenIzNVgzSDF4RTBWQmd6Wm1OdFhFR2hNUjcza3ZnQzgrWFNFQStEWDFXTXoxYzUwN2Q2Njd1MXRDUXFLeHNYSDkrdlUrUGo1RTVraHJhK3VLRlN2V3JGbGpZbUxpNE9CZ1pXVkZwQVBZMk5pUXU0QkhSVVVWRnhkN2VYbVI3N3N3REt1cnF6dC8vcnlhbXBxN3V6dXhVRk5UVTE1ZVBpNHV6dERRVUVKQ1l0bXlaWW1KaWNPR0RlTTZNRlZWVlhsNSthTkhqektaek9YTGwrL2V2WnVjRTNILy9uMVV0b013bWN5MnRqWnlseXRGUmNYZXdsSkdSa1k3ZHV4UVUxTXpOemZYMDlNYlBuejQwS0ZEdWRJb0JnMGFOR2pRSUZUZVZWZFhWMXBhK3Y3OSs0OGZQeTVldkJodFVGMWRqV0VZK2VhWmo1RWpSNkpoY0toTGtZR0JRWGQzTjI4QjhwNDllMHhOVGFkTW1jSzdoOTRhazZGaGZQZnUzUk1VRkZ5NGNDSEt0VUdUNmFxcnEwTkNRdVRrNURadTNOaVhnL3dLSzFhczRKKy9rNTZlVG00ZFpXRmhVVlJVSkNzcnUyN2R1cmR2MzZMcmpHWU92bnYzYnRHaVJWT21UTm13WVFQYW1NVml6WjgvWDBGQkFkVXpTa3BLcXFtcG9kam9nZ1VMU2twS3VPb3IvL2pqajZ5c3JPcnFhaFJZZlBUb2theXNMRmMvOVl5TURCU0JOVEl5SWkrM3RyYmV0bTNicDArZjBOUGk0bUtVQUVoc0lDa3B5ZnNWL1NKVUt2WGp4NC9tNXVhR2hvYjkrdlU3Y09DQXA2Y25WMHdUcGRMTW56Ky9zYkZ4NjlhdFA2dzlVRnRiV3grL3ljaXNXYlBJaVkzTGx5L3YxNjhmT2RqMCtQSGo0T0RnSGw5cmJtNU83cHZXbzdsejU1S0R6dVNJRDhKbXM3Mjh2RG82T2s2Y09NR2JBT1h2N3o5dTNEaFBUOC9rNUdSeUpEY3VMcTZ0clExbFVYVjFkZkgyMkNMVTFOU0Vob2J5K1hXOWN1WEsrUGg0ZjM5L2EydHJUVTNOa3BJU2xMN240dUtTa1pIaDZ1cXFxS2dZRVJGQi9NSkUzenB5STNZMHFnVTFuMEpmcmRqWTJQVDBkQTBORGE0cG92MzY5ZXZYcngveFZGVlZkZHUyYmI2K3ZzdVdMYnQ2OWVybXpac3JLaXFPSERsQ0RoUkNUQXI4eTBCWUNnQUEvZ0VLbFdvOGhXbzhoZlB5RWZ0K0tNNWIxbGRmeFlvK2lpV2VwWTZ3RVJnN0I1UG4vbWR3d0IveGI4NEEvQzdZYkRhTzQzemFGZjE0TWpJeXFNYkUyZGs1THkrdnU3dWJtS2oxNE1HRHUzZnZwcWFtbmpselp2cjA2ZVNlemRiVzF0YlcxdWh4UmthR3Y3Ly93b1VMZCsvZVRkNHpnOEdZTVdNR2hVSTVmZm8wVVc5QzRDM0o0WUlLblpoTTVwWXRXN2dhR0tNTUF2SlRjbStwejFKU1VrSTdSNEdBMnRyYXo3N0V4OGZIeDhlSHZBUlZtUkg5aWI3VXFsV3JvcUtpZUpkWFZGVDAyQ1RleU1nb09UbVp2Q1ExTmZYVXFWTVBIejRVRWhMeThQQll2WHExcXFxcWhZVUZ1dDBWRlJVTkN3dXp0YlU5ZVBCZ1dWblowYU5IeWQyMXZ4VkxTMHYrUlh3TUJvTWNscEtTa3VMYVFGUlUxTkRRa0U2bnIxNjlXa3BLNnNTSkUrZ0xpZEtMUG43OGVPTEVpVDVXMktITjh2UHoxZFRVT2pzN3M3T3paOHlZd1JYT09IVG9FSVZDd1hGODc5NjlSRGtWaWdMNCsvdVRBNTBZaHFHME9NVE16S3lQMzY3ZXVMdTdFekhORnk5ZThBNVRJMHJNR2hzYkR4dzQ0T0hoZ1JiZXZYdlh6TXlNdUN6ZlhFdEx5NGNQSDdTMXRUa2NEdi9jdDk3azV1WnFhdkliNnBLWm1ZbnlpZHJhMnRoc2RtUmtKUDhkMXRiV2RuUjBvTTAwTkRSNHYyTWJObXpJenM3MjlQVDg0NDgvbXB1YjBkOERPSTZqeDRxS2luNStmdHUzYjdlM3Q0K0lpRUQ1bXlVbEpkWFYxYzdPemtSNFYwSkNndmNYQzVLZG5SMGFHdHJiNGVFNFRxUFI5dS9mYjIxdGpSby9wYVNrWUJoMjc5NjlWNjllUlVWRlNVcEt4c1RFa0x2T3ZYcjFhdURBZ2VUdmYyTmpvNGlJQ0RvWWVYbjVZY09HM2JsemgwYWpYYjkrSFhWRHE2K3ZsNVdWN1RHTHpkUFQ4OUdqUjNmdjNwMDZkV3B1YnU3TW1UT0pCbjhBL0N0QldBb0FBTDRCcXY1WXF2NVl2RFNiZGY4eVhwN1B2WnJSeVVtL3lVeS9TUms4Z2pabURsVnZORWI1bXI4TC93ZEJzM1B3TytKd09IMnNsL2xoR0F5R3E2dHJYbDdlaUJFanpwMDdSeXlmUG4zNjVjdVhseTVkdW1qUm9tM2J0bkhGWlFqSGp4L25jRGh4Y1hFZEhSMVRwa3l4c3JLU2taRjUvLzc5MHFWTGMzSnlkdXpZd1J1VDRxK2xwV1hQbmoyWEwxOUdOOG5rcXNDblQ1K0doSVJzMnJTcGowMTJ4TVhGeWRFMFhwMmRuUVlHQm01dWJyMXQwTjNkN2UzdHpadWJtWitmajlLZytuSVlQWktVbEF3TEMwT1BBd01EaTRxS2lKNDdtemR2RmhZVzNyVnJGM3BLSkJDaDcwOTBkUFRKa3ljTEN3c0ZCUVVYTFZxMFpzMmFIbE5kWkdWbEV4TVQzZDNkYjkyNjllelpzeU5Iam5DMWdTOHVMcjUzNzU2cHFTbDVWdDBYbVRkdkh2OW1QVDJXY2ZHcXFhblIwdEo2OWVxVnJhM3QzTGx6WjgrZW5abVo2ZWZuTjNmdTNMNFhJUm9ZR0tBUWlaMmRYWHA2ZW5kM045ZHJZMk5qMDlMU25KeWNJaU1qTlRVMWlWSktsSXB5NU1nUjRvS25wYVZ0MkxBaEtDakkyTmdZTGVHcTh2dUtTOGYvcDU3QllCdzRjQURsaFZFb0ZQSW50V2JObWhFalJseTdkcTJQYi9TbElpTWpPUnpPbzBlUHhvd1pzMm5UcHVuVHAxTW9GR0ZoWVdWbDViN1VOckpZckpxYUdxTGpmbzh1WExnUUV4TkRQT1VkU05janRObk1tVE81d2xJN2R1eTRjdVdLbVptWm41L2ZwazJieUhGUFZQc21LU2xaWGw1ZVZGUVVIaDd1Nk9pWW01c3JMQ3lNbXJ1aG1Yci9CSjFPWDdwMDZhVkxsMHhNVERJek03VzF0UXNMQ3pNeU11YlBuLy9nd1lQTm16ZEhSVVd0VzdlTy9DUFowTkJRWEZ3OFk4WU04bjVldlhxbHJLeU1Iak9aVFBRbFhMWnNHUkd2UDNUb1VGeGNYRUZCQVcrYUpJVkNPWFRvME9QSGozTnpjeVVsSmZmdjMvOFBUd3FBWHh5RXBRQUE0SnVoNkpnSzZwaGlWUys3a3k3aUpabThHK0N2YzFpdmN6QVpKUUVMUjZyWmRFeTBYMCs3QWY4SEdrdUIzOUd2RnBicTZ1cGF2SGp4bzBlUERBd013c0xDaU5GUmlLMnQ3YTFidHhZc1dPRHY3Ly8yN2RzalI0N3doaUVpSWlKS1NrcGlZMk5qWTJOdjNyeEpwVkpIamh4WldscmEyTmdZRUJEdzJXSHdaSFE2L2ZMbHk4ZVBIMjlvYUxDMnR0NjFhOWZreVpPRGdvS0lBZlBGeGNXM2J0MzY4ODgvK1lTbEdBeEdiVzB0blU3WDFkVkYxVmo4YVdob09EazU4VGtrYjI5dnJvVXNGaXMrUGw1Ylc1dC9oeDMrQkFRRWlQdnRHemR1aUlpSUVFOGxKU1c1bnFJbTM4akpreWVMaW9ybXo1Ky9idDA2L25NQVpXUmsvdnJyTDE5ZjM1Q1FrTm16WjArZVBEazBOSlM0eTQySWlEaDE2bFI0ZVBoWG44S2ZmLzVKcnVYazlmVHAwNzdzWDB0TEt5UWs1Tk9uVDJGaFlaY3ZYMFpwZHdNR0RQaWkrKzBoUTRiNCt2cWlFc2prNUdRcWxjclZXcWl4c1ZGV1Z0YmIyN3ZIYkozKy9mc1RueWFxeVZKV1Z1N3RhL2JQTHgwQngvR1ltSmg5Ky9hVmw1ZFBuRGh4eVpJbExpNHUvdjcrS0Ird3NiR3hvYUVCOVI3NnVwMXpMVUg5czRtbjBkSFJ1M2J0a3BXVlhiVnExY21USnowOFBQVDE5VGR0MmpSdDJqVGVydk1vMXFtdnIwK3VFWXVOamUzcTZycDE2MVpIUjRlZG5aMmxwYVdvcUtpa3BDUTV3MnYvL3Yza3huQW9FUFBreVJOeTlJM0Q0UlFYRit2cjYzTzlJM21RSXRMUzBtSm9hQmdXRmlZaUl1TGs1SVI2ZTkrOGVmUDU4K2Nvc0lpKzRhaSt6OExDQWgxdFltS2ltSmdZL3dHZG45WFIwZUhzN0p5ZW52N2h3d2RWVlZWdGJlM096azV2YjI4YWpiWjY5ZXFSSTBkNmUzdnYzNytmbkdlSExoR0h3NWt3WWNMVHAwOGpJeU5sWkdRcUtpcGV2WHExY09GQ1ZNM241dWFXbnA2T0RuTERoZzBvc2JHa3BFUlVWSlEzSnRYZDNSMFpHYmwzNzk2T2pnNHRMYTN5OG5KTFM4dWRPM2ZPbkRuemwvby9Dd0RmRUlTbEFBRGdXOVBRRjF4eUJLK3ZZajhNNStRbVlVdzY5d1pOSDFqeFo3QzdGNmg2RnJRUk5oUmRjNHdLZjJjQThPL3hTMVh3VlZaV3VybTV2WGp4UWw5Zi85YXRXMXdqMVJFek03UEV4TVJaczJaZHYzNjlycTR1SkNTRTkwWnh5SkFoR3pkdWRIRnhPWGp3WUhoNE9GRWlkK0hDaFhmdjNsbGJXNXVibTMvMmxpazVPZG5iMi92RGh3OXFhbW9YTGx5WU9YTW1LbjA2Y2VMRXpaczMwY0MxTjIvZW9KeUkwdExTang4LzF0ZlgxOWZYZi96NHNhbXBxYVdsWmNLRUNiVzF0YWhERUcvVlcwMU5EWEhMK2cvZHYzKy92cjZlM0REcmg2RlNxWUdCZ1dKaVl1U215QWlkVHErcnEwUGRhZ2lDZ29JSERoeVlNV1BHMnJWcng0MGJSejc5ckt5c2Z2MzY4Yzl6NFcvcTFLbjhpL2d3RE9zeGR0TmpaMEQwMlRVM040dUlpQmdiRzZlbnB3OGZQdHpaMmRuVjFaWG85OHpuNVVKQ1FtdldyRUdQazVPVFRVMU51YjdQQ3hZc2tKZVhSL2Y4MWRYVlJNaXlvNlBqUzc4Vi8vRFNvY0Z0VkNxMXViblowZEh4K2ZQblNrcEtwMDZkY25GeHdURE0xZFgxNnRXcklTRWhIaDRlejU4L3h6Q01TTnI2SWppT056UTBFQ2s1Q01wQTVIQTQ5Ky9mUDNYcTFKTW5UNlNscGE5ZXZXcG1admJubjM4ZVAzNzgvUG56Q3hjdU5ETXpDd2dJNE9yQWhlTFV0cmEyNkhGbloyZG9hS2kvdjcrZW5wNmhvZUc5ZS9jaUl5UEZ4TVFtVHB4b2IyOGZHUmxKL0tLUWw1ZVhsNWRIajJ0cWFpNWV2SGpseXBYR3hzYlEwRkJpYitmUG45KzZkYXVHaG9hdHJhMmRuZDNJa1NONysxVjU4T0RCdHJZMlZCQm5ZV0dCa2pFTEN3dExTMHZKUDVJMEd1MzQ4ZVBvY1hWMTlkT25UKzN0N2NtNWt5d1c2L1hyMXoyK0Jlb2N4NlcrdnI2eHNaRkdvd1VHQnFMeEJkWFYxWjZlbmdVRkJkdTJiZFBXMXRiUzBrcEpTVGwrL0RpRHdkaXhZd2VLNExOWXJKQ1FFQWtKaVJrelpsUlZWYUhhUUFxRk1tYk1tQzFidGhRVUZDeGJ0dXoxNjljclY2NVVVVkhadW5YcmdnVUxRa0pDaElXRkN3c0x1UnIyMTliV1JrVkZCUWNIMTlUVXlNbkpuVDU5MnRuWk9UbzZlc3VXTFo2ZW5udjM3blYzZDdlMXRmM3A0eG9CK09ZZ0xBVUFBTjhGUlVGRFlQWkd6RzRGSnp1ZTlmZ205dWs5OXhZc0p1ZDVLdWQ1S2lZdVJSMCttV1ppVFZFZjJ2TytBQURncXp4NDhHRHAwcVdOalkzbTV1YlhybDBqVHpmbk1uanc0SmlZbUprelo5Ni9mMy9tekpsaFlXRUtDZ3BzTnJ1MnRyYXFxcXE0dUJpVnNaU1ZsYUhPMDh1WEw5ZlgxNzk5KzNaTVRFeFFVRkJRVUpDc3JPeWtTWk5zYkd3bVRackVWUm5VM055TUlsYW9GYlNYbDVlSGh3ZVJqckY2OWVxb3FLaTFhOWVxcUtpTUdqV3FzTEJ3MEtCQmREcWRYRHhGcFZLVmxaWFYxTlRVMU5RbVRweUlIcUFzbnN1WEwwZEhSNHVKaVhWMWRUMSsvRmhZV0pnM3ZhaXFxb3BQc3h2ZUhuWk1KblBQbmowMEdnMGxPL3dBbloyZDVDUTFydDdiaXhZdDZ1enNGQlVWTFM0dWJtNXU3akZPTkhyMDZMUzBOSEx3aGNGZzVPZm4yOW5aZlZGRXBxbXBDV1h4RkJVVm9hUWhsT1hSRzFUcWVPM2FOVVZGUlJUR09ubnlwSkNRVUd4c0xPcEZuWjJkblplWGw1K2YvK1RKaytycWFqRXhNU2NuSng4ZkgxVlYxWktTa2xPblRsMjRjQ0VvS01qTXpHelRwazAwR2kwMk5wYkJZRHgrL0JqbHlEQVlqTUdEQi9kNHhhcXFxc2lmOWNTSkV5OWR1bVJ2Yi8vKy9Yc013elp0MmtUZW5taVUxaGRmZCtrd0RGdTdkbTFYVjVlWW1CaWFFamhnd0FCcGFXa0hCNGNaTTJZc1hicVUrTG5ZczJkUGJtN3VwazJiTWpNejM3NTlLeUFnUUxUQitxeTdkKy9HeE1TSWlZbFJxZFFYTDE0ME5qYmEyTmdRYTF0Ylc1OCtmZnIzMzMvZnZYc1hSV2x0YlczMzd0MkxQZ3RKU2NudDI3ZDdlSGpzM0xrek9qcDYwcVJKOCtiTjgvWDFSWTI2T1J3TzZrSlZWVlZWVWxLU2xaV1ZscGJXMmRrNVpjcVV3TUJBZVhsNUZvdjErUEhqNk9qb2hJU0V1TGc0VVZIUktWT216Sm8xYTlLa1NVSkNRbDFkWFVsSlNWRlJVZmZ2MzJleFdFT0hEdlgxOWJXeXNpS096ZHJhbXNGZzNMcDFDLzNHVUZkWGQzUjBuRE5uanE2dUx0YzVDZ2tKY1kxVytLem82R2cwcUlHOHNMNisvck1kN2docGFXbW9HOVNsUzVjbVQ1NWNVVkZ4K2ZMbHk1Y3ZkM1IwTEYrK0hCVTRVeWlVVTZkT05UWTJCZ1VGUFhqd1lOT21UZGJXMWhjdlhpd3RMZlgwOUpTUWtORFQwM3YvL24xWFY1ZUlpSWlJaUVoNGVQaWFOV3RFUlVXRGdvTG16Sm1EL3AzZzNMbHpmL3p4aDZTa1pFdExDd3BMdlhuekpqazUrZTdkdTQ4ZVBjSnhYRjVlM3MvUHo4UERBd1ZZSFJ3Y0prK2VIQndjSEJRVXRIdjM3dDI3ZHc4Wk1tVDA2TkhHeHNhVEprMGlOMWtINFBjRllTa0FBUGllUk1TcFk1MkZ4ampoSlU5WmovN3FzYklQNjJqaFBJN2lQSTZpS0doUVI5alFUS2Roa3ZJLzRWQUJBUDh1WldWbHpzN09iRFo3eG93WnAwK2Y1dCtBQ1pWWm9jaFVYbDdlMmJObi9mejg3T3pzc3JPejBWcGhZV0dVMkdKdmIwOWs4ZWpxNm03Y3VQSFZxMWUzYnQyS2pvNk9qSXk4Zi85K1ZsWVd1djNlczJmUDQ4ZVBjUnpQeTh0RGxUdUtpb3JvZHAxTVNrcnE0c1dMam82T00yZk9IRDE2OUtOSGo1WXRXelpnd0lDQWdBQnBhV2wxZFhWVlZWVlZWZFhlVXJGRVJVV0p1SW15c3JLdnJ5OTVwaFh5N05rejhzeTF6NHFLaWlvcEtWbTZkS21Ta2xMZlgvVVZnb09EbnoxNzF0SFI4ZUxGQzZLTWtSZktmRUdmZ29XRkJWZmplUUpYRENVL1A1L0paQks1S24zVTNOeDg0c1FKOUZoTVRPem16WnVmZlltWW1OaU5HemZRWXhzYkcvUVNSVVZGMUdqODhlUEgvdjcrVWxKU28wYU4yckJoZzUyZEhkRVdlc2lRSVNkUG50eTBhZE9KRXlmQ3c4TmxaV1UvZnZ5SWdtTDkrL2RIZ1FBYWplYmc0TkNYSStlcURqdDY5Q2pSOG95M1NKTy9yN3QwS0hFbU9qcWF4V0lKQ1FsTm5UcDE5dXpacVBrOTEyWVNFaExSMGRHclZxMUN3WlRWcTFmM3ZkKzVpSWpJelpzM1VabWVuSnljZzRNREtpanI2T2lZUG4zNjgrZlAwU3BaV1ZsM2QzZDNkM2ZlOGtCVlZkWGc0T0M1YytlaXRrMFBIanpJeXNyaWNEaWpSNDkrOSs0ZHNkbUFBUU9jbloxZFhGeUlXWWNDQWdJVEpreVlNR0hDNGNPSGs1S1N3c0xDNHVMaWJ0KysvZVRKRXpxZGJtZG5oN0xTcGsyYjV1Ym14cHRvcHFHaHNXclZxbFdyVnBXV2xvYUhoMGRHUnA0NGNlTEVpUk9QSHovbWpVeDlxY0xDUWhxTk5tblNKUEpDV1ZuWk0yZk85TGg5V1ZrWlZ5R2VzYkd4dWJuNXVuWHJMQzB0M2QzZDQrTGkwSytVa3lkUFRwOCtuZGhNVkZRMEtpcHE5KzdkWjg2Y2NYTnpNelUxUFh6NHNJNk96cFl0VzlBR3dzTENSTXg5eXBRcEN4Y3VYTDE2TlRIbHdOL2ZmK1RJa1dmT25LbW9xTEMydG5aeWNzclB6MGVIVGFWU3g0MGJ0MkRCQWx0Ylc2NmZaUWtKQ1I4Zm4rWExsOGZIeDRlRmhhV25wNWVVbE55NWMyZnExS24vOExvQjhJdWc5TEZQSVFBQWdHL2dVdzNyVVNRbkp4R2pkL0RaaXFJMVhNRFVoakxNRWhNVzQ3UFovNEtQSHovKzdFTUE0SXZKeXNyeTd4TDl3MFJHUnRiVTFCQjFUMzN4NXMyYlc3ZHVyVisvbmtLaFpHUmszTHQzYi9EZ3dicTZ1Z1lHQnAvTkhNbkx5MnR2Yng4N2RpeDZldm55NWRPblQrTTRycWlvdUgzN2R2NjFZTVhGeFR0Mzdzekt5dExTMHJweDR3Wkt2ZWtqSE1jNUhFNXZQYWNORFEwdExDeUlYdU84NkhTNm1wcmFoZzBiaVB3YUJvUGg0K056Nk5BaDNtTEd2bHUyYkZsS1Nnb2FHOStiNjlldkh6dDJqTVZpYVdob0hEcDBpTno2bmRlWGpsRTdlZkxrdm4zN1NrdEx2OGVFdnI3cjdPeXNyS3pVMWRYbFg5emExdGFHNG9sc05wdEtwZjZUU2xnV2kxVlJVYUdpb3NMbjQwdE1URnk0Y0dGTVRNeVlNV040MS83elM5ZkhjWnkxdGJWTUpuUEFnQUhraFJVVkZRd0dnMytraHNQaFVDZ1VycmRBVGJMTnpNd3NMUzFOVFUwLysxdUlUcWNmTzNaTVIwY0gxYzgrZlBqdzBhTkhLaW9xV2xwYSt2cjZmVW5EZWZmdVhVWkdocE9URTQ3alM1WXNNVE16bXpWclZvK1Z3cnpZYkhaU1VsSmVYdDYyYmR1SWhWWldWbXBxYWxldVhPSGRmdDI2ZFhGeGNYeCtvRkJuc2I2OGRXK0lUNjJvcU1qUHo4L1IwWEgyN05ua05sdGtyMSsvUG43OCtLcFZxM1IxZFRzNk92N0o3NHFnb0NCeGNmRnAwNllSaFpEOE5UVTFwYVNrcUttcDlUM0pEb0JmSElTbEFBRGdoK3RtY0Y0OFpPY2s0cStmWVRpbjE4MEVCQ21EVEdnRzQ2Z0dZekdKZi9TWDF1L3I5d3BMVlZaV1JrVkZ1Ymk0b0o0VTN4eWFqVTM4b3pxTzQzZnUzSms0Y1dKdmZ6VDNSWDE5Zlh4OHZKdWIyeGZkQkNZbko5ZlgxOXZZMkJCWkR6VTFOWGZ2M2xWUlVmbWlTaGt1SEE2bnE2dUxScVAxbHRkVFdWbEpwVkpWVlZXL2JzYjVEL1ByaEtVQUFBQUFBSDV4Tks2aENRQUFBTDQ3bWdCRldadG1ZazBiN1VDUmtNRmJQMkh0VFQxc3h1RmdEZFdjb25UMmd4dWNvblNzN1JORlJKd2krV1hkRm41M3FHdnNkK1h0N1IwVUZDUXZMMC91SWVyZzRCQVdGbVpzYk56SGY3cEVObS9lSEJNVFUxcGFpaG81ZjNPRmhZVzJ0cmJvdnhpRzdkMjc5K2pSbzExZFhUMythMzlmdExlMzI5allwS2FtS2lzcmY5RWNxTzNidDRlSGh6czRPQkF4c2hjdlhtemV2TG1scFlWclFqWVhITWRmdm54SnA5T0plRlpMUzR1d3NEQUtpaFVVRkZoYld4Y1VGQkE3cWFpb2tKS1NJa0ptVzdaczJidDNMNDFHTXpVMS9icFQvakZFUlVWLzhjQVpBQUFBQU1BdkF2NW1BZ0NBbjBkQ2hqcGhudUQ2cTRJK2w2aGpuVEdKWGx0TDROVWw3S1NRN21QdXpMME9yRnRIOE5Jc2pNMzZzY2Y2cjFWVlZWVldWdGJTMGtKZStQcjE2N0t5c3E2dXJyN3ZKeWtwS1MwdFRVUkVaT2ZPbmQvaE1ESFVvb1hENFJETmJseGRYVVZFUks1Y3VmTDA2ZE92MjZHRWhBUnF3aG9ZR1BoRkovdWxtcHViRXhNVHQyelpNbmJzV0NjbnA1Q1FFTFE4TnpkMyt2VHB2ZlgrcUtxcW1qdDM3dno1ODF0Ylc5RVNOTExxRjQ5SkFRQUFBQUNBdm9NTWN3QUErUGtvcWpvQ3FqcVkvUXE4Tkp1ZGM0ZFRtSWF4ZXBpTmpXRVkxdnlSOCtRVzU4a3RURWlFTW5BWWRiQUpWZHVZb2pZRW8zNW1ManY0cmlvcks3ZHYzNDVhZFhCTkF1SWpOemVYWEsxMjdOZ3hOUGFlakVhajdkcTFDejFPUzB2RE1NelIwUkU5SFRodzRNcVZLdzhmUHV6cjZ4c1RFOU5iWTR1SWlBZytTV2VDZ29Lb2xHLzc5dTFEaC9ZNkMzTDY5T2xmbERpR1FsRUZCUVY1ZVhuWjJka0ZCUVdvOVEvS0pDSUduOG5MeTNkMmRwNCtmVnBmWDMvQ2hBbmtsOVBwOURWcjFyUzJ0bXByYTB0S1NxS0wzTlRVSkN3c2JHaG8rRVZIQWdBQUFBQUFmbGtRbGdJQWdGOEdsVWJSTlJmUU5jZVlYWnhYVDltRmFmaXJES3l6dGVlTm1YUzhOSXRkbXNYR01FeEVuS0pwUkJzOGdxSTluS0l5R1BzSG5XTEJWK2pvNkZpelprMWJXeHVHWVVwS1NnTUhEdVMvZlU1T0RvdkZvdEZvWEhWZWQrL2VKVTlCUXFoVUtncExWVlZWRlJRVWFHdHJhMnBxRW1HbVdiTm1SVWRIbTVpWWtBTlBBZ0lDNUc1VFFVRkJmV25SbFpDUWtKQ1EwTnRhVTFQVHZvU2wydHJhb3FLaTh2UHo4L0x5S2lvcWlPVVVDa1ZQVDIva3lKR2pSNDgyTlRVbERrOURROFBYMTNmTGxpMmJOMisrZGVzV2VWZDc5dXg1OWVxVmtaRVIwVzBBUmVWR2p4NzkxYjIwY25KeUZpNWNPR3ZXckQxNzluemRIZ0FBQUFBQXdMY0ZZU2tBQVBqMUNJbFNoMDJnRHB1QTRSeTg0am43UlJxbjZCSDJxYWJYN2VrZGVQRVRWdkVURE1NdzBYNlVnUVpVVFNPcXBoRkZYUmNUK016a0xQQVAwZWwwTHkrdmtwS1NnUU1Idm52M3JxMnR6Y2ZIcDdkMEhpYVQ2ZWZueDJLeE1Bd0xDQWpnbW11MmUvZnV6czVPNG1sUlVkSHAwNmZGeFA0empURW1KZ1pOU2VNdFlYdno1azFrWkNUeGRPYk1tUUVCQVZ6YnJGeTVraGh0MXQzZDNkWFZKU0FnUU95Y3JMVzFsYzFtUzBwS2tvZWFxYW1wY1RnY0ZIcERFNVJRUEE0VlA2S1VLd3pEWHI1OGliTEdNQXdURnhjM01EQXdNaklhUG56NEgzLzhRVFNUU2tsSitmdnZ2MTFjWEl5TWpEQU1tekZqeHRPblQ3VzB0SlNVbElqd0dZN2pVbEpTNnVycXAwK2ZKb0pROSs3ZHd6Qk1XMXU3dUxpWTk3RGw1ZVUvT3pjS0hZTzB0RFQvelFBQUFBQUF3QThEWVNrQUFMOS9UaFFBQUJtaVNVUkJWUGlGVWFnVXJUOEV0UDdBWnF6R1A1UnpYajdpdkh5TVZ4WHhlMGxYRzE2Y3dTN09ZR01ZUmhQQTFIU3Bta1kwcldHVWdjTXdNY2tmZCtTL3BBOGZQaVFrSkhoNGVIemR5MHRMUytYazVPVGsvcS9yUEoxT1g3MTZkWFoyOW9BQkE2NWV2WnFZbUxodjN6NFBENDhqUjQ2TUhUdVc2K1VWRlJVYk5td29LaW9TRkJUY3ZYdTN2YjA5MXdaY2s1NmJtcG93REZOV1ZrWmhvTmpZV0F6REJnOGVqR2FvSTRXRmhVd21jOWl3WWVTNWIxeXp4cEZKa3licDZPaWd4OG5KeWF0V3JiSzB0RHg5K2pUdmxyYTJ0aFVWRmZIeDhWcGFXbHluejlYSzNkblpHVDJ3c0xCd2QzZkhNRXhHUm1iNjlPbDZlbnI2K3ZvREJ3N3NzZTEzVVZGUmJHeXNpSWlJam80T2lrTjVlbnFpUWVOMWRYVVloakVZaktxcUttZG41K25UcDdlMXRUR1pUQ1VscGJxNnV0emNYQXpETGx5NGNPSENCZDdkZW5sNXJWeTVrbmM1S3BiY3NXUEh6Smt6cmF5c01BeFRVRkJJU1VtNWVmT21uSnpjN3QyN2Uzd0pBQUFBQUFENE1TQXNCUUFBdndlS2toWk5TWXMyOFUrc3M1WHpPb2RUa3NVcHo4TWFxdm05aHMzQ0tnczVsWVdjQjlmUkhpZ2EraFNaL3BUK21oUmxMWXFDeG84NytsOEFnOEdZUG4xNmUzdjdzR0hEdnE1bjlwNDlld29LQ3J5OXZWRmc2OU9uVHl0WHJpd29LRkJVVkF3T0RwYVRrM04xZGUzbzZBZ01ERnkrZlBuaXhZdTl2THhRUGhTVHlieDQ4ZUs1YytjWURJYTh2UHlSSTBkNlBJRDI5dmFNakl6Smt5ZWpweWhrbzZhbWhpcnNhbXRyMFFnOEV4TVQ0aVdUSmsycXFha0pDZ29pSnVKOVA4TEN3b01HRFVLUHE2dXI2WFQ2Z0FFRFVKNlVxcW9xZXFDbHBiVnAweWIrK3lrb0tNQXd6TkRRTUNjbkJ3V2t1T1RsNVpIN2MrbnI2Ly8xMTEvWHIxL0hjWHpRb0VIR3hzYkVxcXFxcXN6TVRGbFoyVW1USnVucjYvZjJqcm01dVcvZXZEbHk1QWpxclg3aXhBblUzMTFWVlJYSGNRb1V2UUlBQUFBQS9Ed1FsZ0lBZ04rTm1DVFZ5SXBxWklWaEdOYnlFUy9OWnBYbTRHVTVXRnNqLzlmaEg4cnhEK1gvOTF4QWlOSi9JTlpmazZxc1RWWFNvaWhwWWpKSzMvdllmeUpoWVdGTFM4dTR1TGp3OFBDdkNFdFZWVlU5ZS9ZTXd6Qk5UVTBVYVZxNGNHRkZSWVdHaGtad2NEQUtIbUVZdG16WnN2NzkrKy9hdGV2OCtmTi8vLzMzbWpWcm1wdWJ6NTA3VjFOVGc2Skl1M2J0NmkyRXRIVHAwdWZQbnlja0pLQjBKNVE2TkhEZ1FCekhlOHdQK2lLRmhZVStQajdvTVdwRTlmVHBVMXRiVzk0dHE2dXIwWWtRcFhuaTR1S1JrWkVEQmd5NGZmczJXckpnd1lMYzNOelRwMDhUR1ZWVlZWVW9vNnF1cnE1Ly8vNjlIY2F6Wjg4eU16TXhERE0zTisvczdIUnljaUpXZFhaMkppUWs0RGl1cUtoSWJuK3VvcUxTMGRHQnFoU2RuWjNuejU5UHJMcHk1VXBtWnVZZmYvekJmL3JoNHNXTDU4eVo4K0xGaStQSGp4Y1ZGYkZZckkwYk53NGZQdHpBd0FCaVVnQUFBQUFBUHhlRXBRQUE0SGNtcFVneHRSVTB0Y1V3RFA5WWliL080YnpPNGJ6Snc3cmFQdjlhRmhOL1g0cTlMMlZqR0JzdEVSYkQrZytrS21sUmxiVXBTbG9VWlMxTVF2YTduOElQNU9qb0dCY1hkLy8rL2NiR1JsblpMenMxMU5wSlVWRngvUGp4R0lZSkNRbHQzcno1N05temdZR0I1TEkrRE1NY0hCd01EQXcyYk5oUVdscnE3ZTJORm1wcWFtN1pzbVhNbURGODNzTGUzajQvUC8vU3BVc295SUxTbzNSMWRSTVRFOHZLeXI3cWpQOFBtODBtMnFJem1Vd013MWdzVm84VCt0REl2SzZ1THJRWmFydisyZjJycTZ2cjYrdS9mUGx5MnJScE9qbzZSRWlMcksydHJhU2tCTU93S1ZPbXFLaW9ZQmhHaEpPcXE2dFhybHlKNHpoS3VSb3dZSUNEZ3dQUkJPck1tVE90cmEyb0RKTzhRL1JVVlZYMXM0Y25KU1gxNmRPbm9xSWlTMHZMQnc4ZXBLV2x6WnMzajl3OEN3QUFBQUFBL0JRUWxnSUFnSDhKaXVJQWl1SUFxc1VzRE9mZ2RXL3hxaUxPMnhkNFZSRmVWNEhoZUo5MndlakVxb280VlVVY1lvbVFDQ1lwVDVHVXAwakpZLzNrcUZJS21LUThSVXFCSWltSFNTcGdRaUxmOFh5K2c1RWpSNnFycTc5Nzl5NDZPdnFMT2t6aE9JNWFPODJlUFp1SVpZd2RPNWEzZ1JTZFRuLzgrSEYwZEhSNWVUbDVlVzF0YlVSRVJIMTkvWWdSSTlUVjFYdDhGd2NIaDFPblRzWEV4S3hZc1VKQlFhR3dzQkJsUzYxZXZacEdvNm1wcVZWV1Z0THBkSElzQ2NWeE9qczd5ZDNUeGNURWVKT0FqSXlNSGp4NGdCNmozbElXRmhaOGVrdUZob1p5OVpiaWowS2hIRDE2ZE8vZXZUazVPYWhNcjBleXNyTFRwazBqOHJhUW5Kd2NiMi92cHFhbUdUTm14TWJHNXVibVptWm1Ycmx5NWZEaHd5WW1KcFdWbGVmUG4wZGJvcVF6QW9yY29RZ1hmOW5aMlg1K2Znb0tDZ2NQSGp4eTVFaDRlUGpXclZzUEh6N2M5eE1FQUFBQUFBRGZBNFNsQUFEZ1g0ZENwU2hwVVpTMHFDUHRNRFNuNzEweHAvSWxwN0lRcnl6RU9sdS9ZRmRNT3RaUWpUZFVvN0FXaDJ1dGtPaC9nbFlTMHBpNE5LV2ZMUEVBRTVlaVNNaGc0ci9XeURNS2hlTGc0QkFZR0JnWkdibG8wYUsrRjNCbFptYlcxdGJTYUxRNWMrYjB1RUZsWldWMmRuWnFhbXBHUmdhZFRrZkQ2V3hzYk9iT25WdFhWeGNhR2xwWVdKaWNuSnljbkl4bXh1bnI2MnRxYW1wcWFpb3JLNk1SY25KeWNpSWlJdlBtelR0OSt2U1ZLMWVjblowYkd4dWxwYVd6c3JMcTZ1cG16WnIxNGNPSHlzcktKVXVXOEw0NzBZNEtlZmp3NFdkbjBuMFA2dXJxNTg2ZFEyRXl2S2RJcUtDZ0lOZnd3YzdPVG5TK0ZBcmwwS0ZEcXFxcXNiR3h4c2JHcHFhbUowK2VkSE56Vzc5K2ZVdExDNVBKMU5QVEt5b3FRc2xXaEZldlhoRmxsZnhwYUdpWW1wck9temRQWEZ4ODNicDFoWVdGWEJjTkFBQUFBQUQ4RkJDV0FnQ0FmenNSY2NyZ0ViVEJJNGlDSmRSa0NxOTdpOWVVY1Q1V1l2VlZYN2xuWmhmVzhBNXZlTWN2RitzLzhTbVovMFNzSktReG1nQkdwVkdvTkl4R3c2Z0NHSldHMFFRb1ZCcE9wV0pVR2tZVndHZzBDcFdHVVdtWWdCRFc3L1AxV1Y5azVzeVpnWUdCNzk2OWUvYnMyWWdSSS9yNHFyQ3dNQXpESms2Y1NIUk5hbXhzTEM0dWZ2WHFWVkZSVVU1T1RuMTlQVnBPb1ZCTVRFeXNyYTJ0cmEySjRqNWJXOXNYTDE3Y3ZYdjMzcjE3NzkrL2IyaG9lUGp3NGNPSEQ0bjl1N201YmR5NEVjT3dlZlBtQlFjSFIwUkVvSXdxVTFOVGJXMXRNVEd4RlN0VytQbjU5WEVTWDQ4RmRMeGV2bnk1YnQwNjN1V28xWG9mbFphV0ZoVVZjVTNvRXhNVDY4dHJVMU5UL2YzOWEycHFaR1JrRGgwNk5IcjA2UHo4ZkxScStmTGxPam82R3pac09IRGd3TFp0MjR5TmpROGNPT0RnNEZCZVh0N2MzSXlLKzFwYld5c3JLekVNR3paczJHZmZxMy8vL2lFaEllZ3hhcFhWOTNNRUFBQUFBQURmRDRTbEFBRGdmdzdLcGZxLzUyd1dYbCtGZnlqSFAxVGdkUldjRHhWWVF6V0djNmRHZmFXT0ZyeWpCY1BlOXEyTWtNZkc2Rzl6R1ArZmtwS1NzYkZ4Ym01dVRFeE1IOE5TVlZWVktTa3BxTTgzc2ZEOCtmTlhybHdobnNySnlabWJtNXVibTQ4Yk4wNUJRZUg0OGVQMjl2Wno1c3docXRVTURRME5EUTFSdzZtY25KeXNyS3puejUrajFraUtpb29yVnF4QW04bkl5RXlmUGowcUt1cllzV01ZaG8wZVBkckN3bUxyMXExS1N2L3BSdjhWay9oUTRoSnZmNmlQSHovZXVYT25iNWZ0dnpRM043ZTN0Nk1MMHR6Y3JLQ2dnTUpTNU92RFI3OSsvWUtDZ2pBTVMwdExxNm1wc2JLeTJyVnJsNXljSElQQkVCSVNVbEZSa1plWFIwSEFTNWN1aFlhR09qazV1Ymk0MEdpMElVT0dQSHYyTERjMzE4cktpcGpvcDZtcFNiU2crblZ3WGp4a2YzejdZOTZMSWl5Q00rZy81cjBBQUFEOGRpaFM4bFR6R1QvN0tBRGdCOEpTQUFEd1A0OG13QjJvNHJDeGxvOTQ4MGU4NlFQZVZJYzNmY0NiNjdEbWozaHpIVWJ2b1VuMjcyWGF0R201dWJuMzd0M3o5ZlVWRWZsOGU2eHIxNjdoT0s2dnIwOE9ZM2w1ZVpXV2xtcHFhaG9ZR0JnWkdYRzFZWHIzN2wxemM3T1VsQlR2M25SMGRIUjBkT2JObTRmeWZWNi9maTBtSmlZdUxrNXM4T2VmZjBaRlJiVzB0RkNwMUVtVEpna0tDam82T3Y2VDgyVXdHRndwVkJRS2hVcWxUcGd3b2NmbVN2UG16YXVzck9TdGNIejc5bTFFUk1UVHAwOUxTa3BRcUt1NXVWbFNVbkxFaUJFNGpsTW9sTnpjM0w0Y0R4RkYyclJwMDRnUkk0aHBnTzd1N3UzdDdjZVBIemN3TUVCTGpJeU1qaDQ5U3J4dzFLaFJ6NTQ5Ky92dnYxRllDc1VLaHc4Zi91V1g1THZqdkhpQVBVLzVNZTlGVVJ5QWY2ejhNZThGQUFEZ3QwTlIwNFd3RlBqRlFWZ0tBQUFBRHlvTmsxR215Q2hUTkkyNFZ6Rzc4RTgxV0dzRDNsaUx3bFY0Y3ozVzJZSjN0V0ZkYlJqek44amFtREpsU2tCQVFIdDcrLzM3OSszczdQaHYzTnJhR2gwZGpXSFl3b1VMeWNzbEpTVXZYcnpZMWRXRk9razFOVFdSMTFaWFY2UHBiMXpMeVNnVWlyUzBORG4xQ2RIVzFoNHpac3pqeDQ5SGpCakJOZVB2NjNSMWRXRVlSZzdBV1ZsWm9YN3FQYnAxNjFhUHk5KzhlUk1hR29vZVU2bFVEb2R6OU9qUnlaTW5jODJ6NHhPY2FtbHBzYlMwSko2aTBCanE0SjZXbHBhZm42K2lvcUttcHNZMUg1Q0kyWTBkTy9iVXFWTXBLU2tNQmtOUVVCQ0ZwYVpNbWRLSGF3QUFBQUFBQUg1UkVKWUNBQUR3SllSRUtjcmFtTEoycjkzQzI1dndyalpLVnh2ZTBZcDN0V0pkN1hobks5N1pobmUxVXJyYThLNTJqTVhFdWhsNE54UHJabUFzQnNicXhoaWRQL0lNNU9YbFRVMU5uejU5R2hNVDg5bXcxTTJiTnpzNk9sUlVWR3hzYkhqWGhvU0VuRGx6cHJmWCt2bjVvWVpRUFZKVFU3dDM3MTZQcXpRME5GQ1JIWnZONWdyNnRMUzBFSDJzTUF4anM5a1lobjM2OUluRlloRUw1ZVRraUpLOXRyYTI3dTV1RkNPN2ZmdjIxYXRYK1o4djd3bEtTa3FpeDZxcXFpWW1KbFpXVmhNblR0eTZkV3R1YnE2T2pnN1g0WEhGdjdpZ0FCbmh3SUVETjI3Y0lDK3BxYWtaUFhvMDE2dlMwOU5SaWFLaG9lSEFnUVBmdm4wYkhSMHRMUzFkWDE4dkxTMDlhdFNvTHpxakg0TnFPSUhXZitDUGVTOG80Z01BQU1BSFJVcitaeDhDQUo4QllTa0FBQURmbElRTVJVSUd3ekFLaHZWMTBCM0M3TUpZM1ZnM0ErdG00Q3dVdE9yK1RzZG9ZMlBUM053OFk4Ym5jOW81SEk2NHVMaTd1enU1cHpoQlVWRlJYMStmYTJGbloyZEZSUVdOUnRQVjFlMXhuKzN0N1pXVmxlVE81Vnd2ajR1TFEwVno4Zkh4WEFlNWN1VkszcGRNbno2ZC9KUThpUS8xTHhjWEZ4Y1JFV2xwYVNrdkwyZXoyVXdtRThNd1VWSFIzczZhd1dCd09CeDArc1JDWFYzZEw0MXE4YWVycTR1U3B3b0xDK3ZyNnpVMU5RY08vSzlRVG1wcUtvVkNJVi81V2JObUhUbHk1T0xGaTZoQTBzYkdwby85M1g4d3F1RjRtc0RFbjMwVUFBQUFBQUMvQVFoTEFRQUErRFVJaVdKQy93bVUvRjg4NjB1bXd2V2RvNk9qazVOVFg3YjA4UENZTTJlT2tKQlFqMnVkbkp4NDl4TWNISHpzMkxHUkkwY1NvOSs0SkNVbCtmajRFRmxJWEtLam85dmEycVNscFp1Ym04K2RPMmRuWjBmT1NCbzJiQmc1bnBXZG5jMWtNczNNekhxYnhJZG0xYUc1ZnE2dXJxNnVyblE2M2NYRnBiUzBkT0hDaGQ3ZTNyd0hrSkNRc0czYk5pYVR1VzdkdXEvb0pyNW8wYUxlVnFHOExjS2NPWFBtekpsVFZWVTFjK1pNVVZIUjgrZlBxNnIrMytERmE5ZXVwYWFtMnRuWmtjOTM5dXpad2NIQjFkWFYxZFhWZ29LQ0hoNGVYM3A0QUFBQUFBRGdsd0poS1FBQUFQOXpla3g5NmsxdjhhTWV0Ylcxb1FsOVJDZHZYbzJOamIzdGxzRmdYTGh3QWNPdzA2ZFByMXExNnUzYnQ0bUppZmIyOXNRR0d6WnM0SjNFZC9UbzBkNG04UlVYRjZOeGRjUVNFUkdSa3lkUExsaXc0Tnk1YzgzTnpiNit2a1RZaThQaG5EeDU4dHk1Y3hRS1pmZnUzYk5ueis3N2lSUFFnTHcrd25GOHg0NGRkRHJkMnRxNmYvLyt4UEwzNzk4SEJnYlNhRFF2THkveTlsSlNVcTZ1cnFkUG44WXd6TUhCUVVWRjVTdU9FQUFBQUFBQS9EcTR4MFVEQUFBQTRLdnQyclhyMDZkUDZ1cnFYSVYxWkNnc0pTc3J5N3NxTEN5c3JxN095c3BxK1BEaEN4WXN3RERzM0xsejVFcTZMNFVha0JzYUdwSVhxcXVyWDdwMFNWbFpPU0lpd3NYRjVkV3JWeGlHUFgvKzNNbko2ZHk1YzlMUzBpZFBudnk2bUJTR1ljOTZkLy8rZmE2TkdReUdycTZ1aUlqSTNidDNyYTJ0cjF5NTB0blpXVjlmdjNqeDR2YjJkbTl2N3dFREJwQzNwOVBwRHg0OFFJOExDd3U1bWxVQkFBQUFBSURmRG9TbEFBQUFnRytBdytIczNyMDdNVEdSUXFFRUJBVHdTY2hDWVNsNWVlNFdwQTBORFdmUG5zVXdiTVdLRlJpR3ViaTRpSXFLbHBlWEp5VWxmZDBodGJXMTVlVGtZQmcyY3VSSXJsVmFXbHJoNGVFbUppWXZYNzZjTTJmT2tpVkxYRnhjaW9xS0xDMHRiOSsrYldWbDlYWHYrS1ZFUkVRMmJkcDA3OTQ5TnplM3hzYkcvZnYzVzFsWkxWaXdvTEt5Y3NhTUdZc1hMeVp2ekdLeDFxOWYvL0xsU3hxTkppQWdVRlJVdEg3OWV0UW5Dd0FBQUFBQS9LWWdMQVVBQU9EZmo4MW1kL1FDNVNJeG1VenlRdlFxQm9QUjQwdm9kTzdCWng4K2ZQRHc4QWdQRDhjd2JQZnUzZVE2TzE2RmhZVkV2eWV5ZmZ2MnRiVzF6Wnc1YytqUW9SaUdTVXRMT3pvNm9zN2Z4RFpOVFUwZlNOQWt2dnI2K2cvL0RRM21pNCtQNys3dVZsWlcxdFBUNHowTUdSa1pOemMzU1VsSk5wdWRucDZPaGdNdVhMaXd4elN1NzBwZVhuN2p4bzEzN3R6UjFOUnNiVzE5OSs0ZGhtRTBHcTJxcW9yWWhzbGsrdmo0cEtTa1VDaVUvZnYzYjkyNkZWMFpMeSt2MXRiV0gzekFBQUFBQUFEZ1c2RXdHSXlmZlF3QUFBQkF6ejUrbzVibmp4NDk4dlQwL0NhN3dqRE0yTmo0MnJWcjZIRnpjL1BWcTFjdlhicEVwOU9GaFlYMzdObGpaMmVIVnJGWXJOZXZYMHRMUy9mcjEwOU1USXhLcGJhMnRsNjdkdTNVcVZNb3BFTHVwblQzN3QyMWE5Y3FLaXJHeHNhaU1YT294VkpXVnRiTW1UTXBGTXFTSlV0UThLZ3Y0dVBqMWRUVTdPenNxcXVydmJ5OHlQUDdXbHRiczdPelUxTlRVMU5UbTVxYVVGVEl4TVFrTlRVVlpSN0p5Y21OR2pYSzNOeGNYMTlmUzB1TGFLRE9ZckhZYkxhd3NIQnpjN09kblYxall5UFhLYURnRjU4QmZ4aUdkWFYxU1V0TFAzbnloTHlRVHFjbkppYUdoSVJVVkZRSUNncU9IVHMyTFMyTnhXSlJxZFRaczJmdjNMbnowNmRQM3Q3ZXFDQnh6NTQ5czJiTndqRHMrUEhqNTgrZnh6Qk1RMFBqOE9IREJnWUdmYnc0UDRDc3JPd1g5UzhEQUFBQUFQaWZCWDh6QVFBQStQY1RFaEtTazVQN1ZudVRscGJHY1R3bkorZjI3ZHNKQ1Frb2VXcjQ4T0U3ZCs0Y1BIZ3dzUm1OUm5OMWRlM3M3RVJQQlFVRmlWRjBycTZ1NUlBT2htRURCZ3dRRlJYZHRXc1hFWlBDTUV4VlZkWEJ3WUc4MmZEaHcvdlNnbDFNVE96czJiUFYxZFVpSWlMT3pzN0Z4Y1VGQlFVbEpTWDUrZm1scGFVNGpxUE5qSTJOWjgrZVBXM2FOQ0Vob2FhbXByLysraXMrUHI2c3JDdytQajQrUGg0ZHM1cWFtb3FLeW9ZTkc2U2twQ3d0TFVWRVJMcTd1OWxzdHFLaW9xS2lJdTliS3lrcDlYWlViRGFibkFEVjJ0cWFrNU9Ua3BKeS8vNTlsUEZrYm02K1pjdVd3WU1IVjFaV0hqOStQQ2twYWNpUUlabVptVnUyYkttcnE2TlNxWDUrZmlnbWhXSFltalZyQkFRRXpwdzVVMVZWNWVMaTR1WGx4ZFVmSFFBQUFBQUEvUG9nTEFVQUFPRGZ6OHpNN05HalI5OXdoeXdXNjlpeFkvbjUrUmlHNmVqb2VIcDZXbHRiVXlnVThqWVVDbVhZc0dIWjJkbW8xSzY3dTF0SVNFaERROFBaMmRuWjJabHJoME9IRG8yTWpOVFcxdWIvdm12WHJ1VmZJVWhBNGFGRml4WXBLQ2drSlNVRkJBU2c1WUtDZ3NiR3h1UEdqWnM2ZFNwNWtwMk1qTXpTcFV1WExsMWFYbDcrOE9GRDFLUzhwYVdsb3FJQ3gzRnRiVzBhalNZdExkM2MzSXhHKy9uNStYR2RMNUtRa05EYklUVTFOVmxZV0JCUHZieThVQUlValVhenRMUjBkM2NmTVdJRVdqVmd3SUJqeDQ2VmxKU0lpNHZiMjlzekdBd0ZCWVVqUjQ0UUd5QXJWNjRjT0hEZ2poMDd1cnE2ZEhWMSszSlpBQUFBQUFEQUx3V0srQUFBQVB5NnZsVVIzL2RRWFYwZEhCeHNiMi9QRlN2aHhXYXp1N3U3T1J5T3FLaG9qNkdjNytUR2pSdXpaODhXRkJSa3NWZzdkKzVVVjFjZk5teVlrWkdSbUpoWUgvZFFVMU5UVmxZbUl5TkR6UEpqczlrVUNvVksvUWE5S1I4OWVoUVNFbUpsWlRWMTZsU3UzREd5NU9UazY5ZXZIeng0a0xkSlBQTDI3ZHUvLy81N3laSWwvL3lRdmhVbzRnTUFBQUFBNkNNSVN3RUFBUGgxL2NwaEtRQjZBMkVwQUFBQUFJQStna2w4QUFBQUFBQUFBQUFBQU9BbmdMQVVBQUFBQUFBQUFBQUFBUGdKSUN3RkFBQUFBQUFBQUFBQUFINENDRXNCQUFBQUFBQUFBQUFBZ0o4QXdsSUFBQUFBQUFBQUFBQUE0Q2VBc0JRQUFBQUFBQUFBQUFBQStBa2dMQVVBQUFBQUFBQUFBQUFBZmdJSVN3RUFBUGgxVWFudy95bncrNEh2TFFBQUFBQkFIOEdmVFFBQUFINWRGQXJsWng4Q0FGOE13bElBQUFBQUFIMEVmellCQUFENGRRa0lDUHpzUXdEZ3l3Z0tDdjdzUXdBQUFBQUErRzFBV0FvQUFNQ3ZDKzd3d1c5SFdGajRaeDhDQUFBQUFNQnZBOEpTQUFBQWZsMGlJaUwvcjcxN3lYRVFCb0FvS0J1ay9QQWk5NzlsTmhFS0lqbkNERE9MdHBXcUUvUU85SVJOZWdJY0kwc0JBUHllTEFWQXYycXR5aFFET1oxTzB6U2xWd0FBREVPV0FxQnJ5N0s0K0p3aGxGSmFhK2tWQUFBamthVUE2RnF0OVg2L0sxUDByN1htSDN3QUFJZDRlUUtnZC9NOEsxTjA3bnE5T25BS0FIQlVXZGMxdlFFQWZ2Wit2eCtQaDhjV0hXcXRYUzZYOUFvQWdQSElVZ0NNWk51MjUvTzVydXUrNytrdGZMdFN5dmw4dnQxdXp1NEJBUHlOTEFYQWtGNnYxNzd2MjdhbGgvQmRTaW0xMW5tZXAybHlzQlFBNEo5a0tRQUFBQUFDZkhNT0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DQUxBVUFBQUJBZ0N3RkFBQUFRSUFzQlFBQUFFQ0FMQVVBQUFCQWdDd0ZBQUFBUUlBc0JRQUFBRUNBTEFVQUFBQkFnQ3dGQUFBQVFJQXNCUUFBQUVEQUIwMEVHcVB6Ri90Z0FBQUFBRWxGVGtTdVFtQ0MiLAoJIlRoZW1lIiA6ICIiLAoJIlR5cGUiIDogIm1pbmQiLAoJIlVzZXJJZCIgOiAiNDYxNzY2MTA1IiwKCSJWZXJzaW9uIiA6ICIzOCIKfQo="/>
    </extobj>
  </extobjs>
</s:customData>
</file>

<file path=customXml/itemProps255.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693</Words>
  <Application>WPS 表格</Application>
  <PresentationFormat>宽屏</PresentationFormat>
  <Paragraphs>88</Paragraphs>
  <Slides>14</Slides>
  <Notes>5</Notes>
  <HiddenSlides>0</HiddenSlides>
  <MMClips>2</MMClips>
  <ScaleCrop>false</ScaleCrop>
  <HeadingPairs>
    <vt:vector size="6" baseType="variant">
      <vt:variant>
        <vt:lpstr>已用的字体</vt:lpstr>
      </vt:variant>
      <vt:variant>
        <vt:i4>42</vt:i4>
      </vt:variant>
      <vt:variant>
        <vt:lpstr>主题</vt:lpstr>
      </vt:variant>
      <vt:variant>
        <vt:i4>4</vt:i4>
      </vt:variant>
      <vt:variant>
        <vt:lpstr>幻灯片标题</vt:lpstr>
      </vt:variant>
      <vt:variant>
        <vt:i4>14</vt:i4>
      </vt:variant>
    </vt:vector>
  </HeadingPairs>
  <TitlesOfParts>
    <vt:vector size="60" baseType="lpstr">
      <vt:lpstr>Arial</vt:lpstr>
      <vt:lpstr>宋体</vt:lpstr>
      <vt:lpstr>Wingdings</vt:lpstr>
      <vt:lpstr>思源黑体 CN Bold</vt:lpstr>
      <vt:lpstr>汉仪中黑 简</vt:lpstr>
      <vt:lpstr>汉仪中黑KW</vt:lpstr>
      <vt:lpstr>汉仪大黑简</vt:lpstr>
      <vt:lpstr>微软雅黑</vt:lpstr>
      <vt:lpstr>汉仪旗黑</vt:lpstr>
      <vt:lpstr>Segoe UI</vt:lpstr>
      <vt:lpstr>苹方-简</vt:lpstr>
      <vt:lpstr>Wingdings</vt:lpstr>
      <vt:lpstr>思源黑体 CN Light</vt:lpstr>
      <vt:lpstr>微软雅黑 Light</vt:lpstr>
      <vt:lpstr>思源宋体 CN Heavy</vt:lpstr>
      <vt:lpstr>汉仪书宋二KW</vt:lpstr>
      <vt:lpstr>宋体</vt:lpstr>
      <vt:lpstr>Arial Unicode MS</vt:lpstr>
      <vt:lpstr>等线</vt:lpstr>
      <vt:lpstr>汉仪中等线KW</vt:lpstr>
      <vt:lpstr>Calibri</vt:lpstr>
      <vt:lpstr>Helvetica Neue</vt:lpstr>
      <vt:lpstr>方正大黑体_GBK</vt:lpstr>
      <vt:lpstr>思源黑体 CN Bold</vt:lpstr>
      <vt:lpstr>思源黑体 CN Regular</vt:lpstr>
      <vt:lpstr>Noto Sans S Chinese Black</vt:lpstr>
      <vt:lpstr>黑体</vt:lpstr>
      <vt:lpstr>Noto Sans S Chinese Bold</vt:lpstr>
      <vt:lpstr>Noto Sans S Chinese Light</vt:lpstr>
      <vt:lpstr>Times New Roman</vt:lpstr>
      <vt:lpstr>等线 Light</vt:lpstr>
      <vt:lpstr>冬青黑体简体中文</vt:lpstr>
      <vt:lpstr>Noto Sans S Chinese Black</vt:lpstr>
      <vt:lpstr>Noto Sans S Chinese Bold</vt:lpstr>
      <vt:lpstr>Noto Sans S Chinese Light</vt:lpstr>
      <vt:lpstr>微软雅黑</vt:lpstr>
      <vt:lpstr>微软雅黑 Light</vt:lpstr>
      <vt:lpstr>思源黑体 CN Bold</vt:lpstr>
      <vt:lpstr>思源黑体 CN Light</vt:lpstr>
      <vt:lpstr>思源黑体 CN Regular</vt:lpstr>
      <vt:lpstr>汉仪中黑 简</vt:lpstr>
      <vt:lpstr>黑体</vt:lpstr>
      <vt:lpstr>2_Office 主题​​</vt:lpstr>
      <vt:lpstr>1_Office 主题​​</vt:lpstr>
      <vt:lpstr>3_Office 主题​​</vt:lpstr>
      <vt:lpstr>4_Office 主题​​</vt:lpstr>
      <vt:lpstr>PowerPoint 演示文稿</vt:lpstr>
      <vt:lpstr>我有在用ERP或生产软件 车间管理还需要小工单嘛</vt:lpstr>
      <vt:lpstr>生产数据滞后是关键</vt:lpstr>
      <vt:lpstr>1排产</vt:lpstr>
      <vt:lpstr>       2生产进度</vt:lpstr>
      <vt:lpstr>PowerPoint 演示文稿</vt:lpstr>
      <vt:lpstr>4数据流转</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凤梅 李</dc:creator>
  <cp:lastModifiedBy>小极科技&amp;吴虎生</cp:lastModifiedBy>
  <cp:revision>46</cp:revision>
  <dcterms:created xsi:type="dcterms:W3CDTF">2025-12-05T05:32:17Z</dcterms:created>
  <dcterms:modified xsi:type="dcterms:W3CDTF">2025-12-05T05:32:17Z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91B8FB5D2C8745AA808B6B4D8BF12B1B_12</vt:lpwstr>
  </property>
  <property fmtid="{D5CDD505-2E9C-101B-9397-08002B2CF9AE}" pid="3" name="KSOProductBuildVer">
    <vt:lpwstr>2052-7.5.1.8994</vt:lpwstr>
  </property>
</Properties>
</file>