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01.svg" ContentType="image/svg+xml"/>
  <Override PartName="/ppt/media/image104.svg" ContentType="image/svg+xml"/>
  <Override PartName="/ppt/media/image106.svg" ContentType="image/svg+xml"/>
  <Override PartName="/ppt/media/image108.svg" ContentType="image/svg+xml"/>
  <Override PartName="/ppt/media/image111.svg" ContentType="image/svg+xml"/>
  <Override PartName="/ppt/media/image113.svg" ContentType="image/svg+xml"/>
  <Override PartName="/ppt/media/image115.svg" ContentType="image/svg+xml"/>
  <Override PartName="/ppt/media/image117.svg" ContentType="image/svg+xml"/>
  <Override PartName="/ppt/media/image119.svg" ContentType="image/svg+xml"/>
  <Override PartName="/ppt/media/image12.svg" ContentType="image/svg+xml"/>
  <Override PartName="/ppt/media/image121.svg" ContentType="image/svg+xml"/>
  <Override PartName="/ppt/media/image123.svg" ContentType="image/svg+xml"/>
  <Override PartName="/ppt/media/image125.svg" ContentType="image/svg+xml"/>
  <Override PartName="/ppt/media/image129.svg" ContentType="image/svg+xml"/>
  <Override PartName="/ppt/media/image13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1.svg" ContentType="image/svg+xml"/>
  <Override PartName="/ppt/media/image73.svg" ContentType="image/svg+xml"/>
  <Override PartName="/ppt/media/image75.svg" ContentType="image/svg+xml"/>
  <Override PartName="/ppt/media/image77.svg" ContentType="image/svg+xml"/>
  <Override PartName="/ppt/media/image79.svg" ContentType="image/svg+xml"/>
  <Override PartName="/ppt/media/image8.svg" ContentType="image/svg+xml"/>
  <Override PartName="/ppt/media/image81.svg" ContentType="image/svg+xml"/>
  <Override PartName="/ppt/media/image83.svg" ContentType="image/svg+xml"/>
  <Override PartName="/ppt/media/image85.svg" ContentType="image/svg+xml"/>
  <Override PartName="/ppt/media/image87.svg" ContentType="image/svg+xml"/>
  <Override PartName="/ppt/media/image89.svg" ContentType="image/svg+xml"/>
  <Override PartName="/ppt/media/image92.svg" ContentType="image/svg+xml"/>
  <Override PartName="/ppt/media/image94.svg" ContentType="image/svg+xml"/>
  <Override PartName="/ppt/media/image97.svg" ContentType="image/svg+xml"/>
  <Override PartName="/ppt/media/image9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今天我将为大家介绍我们的“辉煌Q5+小工单系统解决方案”，这是一套旨在帮助企业迈向数字化透明工厂的完整方案。我们将从系统架构、未来规划、团队服务和行业案例四个方面，全面展示这套方案的价值与实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汇报将围绕四个核心部分展开。首先，我们会介绍系统的整体架构与核心定位，建立对方案的初步认知。接着，我们将展示产品的未来发展蓝图，让大家看到我们持续进化的决心。然后，我们会详细说明我们的服务体系，为方案的成功落地提供保障。最后，我们将通过具体的行业案例，来验证方案的实际价值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这是我们系统的总体架构图。整个系统分为三层：顶层是大家熟悉的辉煌Q5 ERP，它作为数据中枢，记录所有业务结果。中层是我们的核心——小工单系统，它负责生产过程的管控和执行。底层则是多样化的报工终端，如手机、PDA等，作为智能触手深入车间现场。三者结合，形成了一个从ERP到车间，再回到ERP的完整数据闭环，真正实现了管理的精细化和透明化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了解了系统架构后，我们来看一下具体的业务流程是如何运转的。整个流程从顶层的销售订单开始，经过销售单、派工单，流转到我们的小工单系统。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在小工单系统中，我们会进行任务的拆解、分配和领料。随后，在生产现场，工人可以通过多种方式进行报工，实时记录生产数据。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最后，生产完成后，数据会回传至ERP，完成整个入库流程。这实现了从订单到入库的全链路贯通和数据闭环。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除了与ERP深度集成，我们的小工单系统也支持独立使用模式。在这种模式下，用户可以直接在系统内创建工单、分配任务、打印单据，并由工人进行报工。同时，系统依然提供强大的数据监控与分析能力，包括生产进度跟踪、工人工资自动核算、生产效率分析，以及通过数据大屏实时掌握排产、生产和异常情况，为企业提供灵活、高效的生产管理解决方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的核心解决之道，是从传统的“结果记录”模式，升级为“过程管控”模式。正如这张对比表所示，仅有辉煌Q5时，我们更多的是事后记录数据，生产进度模糊，成本核算滞后。而当辉煌Q5与小工单系统结合后，我们能够实时掌握生产动态，清晰看到每一个环节的进度，成本核算也变得精准高效。小工单系统成功补齐了生产管理中的“过程黑洞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不仅提供当前的解决方案，更着眼于未来。这是我们的产品发展蓝图。目前，我们正在开发第一版，核心是实现工单状态的可视化和一键转排产。接下来，我们规划中的第二版将进一步深化业务与财务的一体化，比如实现报工自动关联物料出入库、数据回写工票等。我们的目标是让产品与您的企业共同成长，持续为您创造价值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一个好的方案离不开可靠的服务保障。我们向您承诺，我们的服务将是极简、快速且可靠的。极简，体现在操作上，工人可以轻松上手；快速，体现在落地速度上，一周即可上线；可靠，体现在我们的持续服务上，专属客服随时为您保驾护航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接下来，我们看几个具体的行业应用案例。首先是机加工行业。在这个行业，工序复杂、图纸管理和设备利用率是关键。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我们的小工单系统可以帮助企业实现工序拆分和图纸的电子化下发，并通过设备报工，实时掌握设备状态。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最终实现计件工资的自动统计，大大提升了管理效率，解决了数据孤岛和人工核算效率低下的问题。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再来看电子装配行业。这个行业对追溯和效率要求极高。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我们的系统可以实现产线任务的精准分配，通过序列号进行全程追溯，并支持移动质检，让质量问题无处遁形。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同时，人员的工作效率也能通过数据化的方式得到体现，为管理决策提供依据。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是注塑行业。这个行业的痛点在于换模频繁、模具管理复杂以及成本核算困难。我们的系统可以帮助企业记录设备状态，优化换模流程，同时将报工数据与原料消耗关联起来，实现精准的成本核算，帮助企业降本增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总结一下，无论您身处哪个行业，我们的解决方案都能为您带来四大通用价值：管理移动化，让您随时随地掌握生产动态；效率透明化，用数据说话；流程规范化，提升管理水平并助力验厂；以及规模可扩展性，支持企业未来的发展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我的介绍到此结束，感谢大家的聆听。现在是问答环节，欢迎大家提问。我们坚信，管家婆辉煌Q5+小工单系统，将与您一同奔赴数字化透明工厂的美好未来。谢谢！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9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9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9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9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9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9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9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10.svg"/><Relationship Id="rId7" Type="http://schemas.openxmlformats.org/officeDocument/2006/relationships/image" Target="../media/image9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18.svg"/><Relationship Id="rId7" Type="http://schemas.openxmlformats.org/officeDocument/2006/relationships/image" Target="../media/image17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26.svg"/><Relationship Id="rId7" Type="http://schemas.openxmlformats.org/officeDocument/2006/relationships/image" Target="../media/image25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0" Type="http://schemas.openxmlformats.org/officeDocument/2006/relationships/notesSlide" Target="../notesSlides/notesSlide4.xml"/><Relationship Id="rId2" Type="http://schemas.openxmlformats.org/officeDocument/2006/relationships/image" Target="../media/image20.svg"/><Relationship Id="rId19" Type="http://schemas.openxmlformats.org/officeDocument/2006/relationships/slideLayout" Target="../slideLayouts/slideLayout12.xml"/><Relationship Id="rId18" Type="http://schemas.openxmlformats.org/officeDocument/2006/relationships/image" Target="../media/image36.svg"/><Relationship Id="rId17" Type="http://schemas.openxmlformats.org/officeDocument/2006/relationships/image" Target="../media/image35.png"/><Relationship Id="rId16" Type="http://schemas.openxmlformats.org/officeDocument/2006/relationships/image" Target="../media/image34.svg"/><Relationship Id="rId15" Type="http://schemas.openxmlformats.org/officeDocument/2006/relationships/image" Target="../media/image33.png"/><Relationship Id="rId14" Type="http://schemas.openxmlformats.org/officeDocument/2006/relationships/image" Target="../media/image32.svg"/><Relationship Id="rId13" Type="http://schemas.openxmlformats.org/officeDocument/2006/relationships/image" Target="../media/image31.png"/><Relationship Id="rId12" Type="http://schemas.openxmlformats.org/officeDocument/2006/relationships/image" Target="../media/image30.svg"/><Relationship Id="rId11" Type="http://schemas.openxmlformats.org/officeDocument/2006/relationships/image" Target="../media/image29.png"/><Relationship Id="rId10" Type="http://schemas.openxmlformats.org/officeDocument/2006/relationships/image" Target="../media/image28.svg"/><Relationship Id="rId1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png"/><Relationship Id="rId8" Type="http://schemas.openxmlformats.org/officeDocument/2006/relationships/image" Target="../media/image44.svg"/><Relationship Id="rId7" Type="http://schemas.openxmlformats.org/officeDocument/2006/relationships/image" Target="../media/image43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Relationship Id="rId3" Type="http://schemas.openxmlformats.org/officeDocument/2006/relationships/image" Target="../media/image39.png"/><Relationship Id="rId20" Type="http://schemas.openxmlformats.org/officeDocument/2006/relationships/notesSlide" Target="../notesSlides/notesSlide5.xml"/><Relationship Id="rId2" Type="http://schemas.openxmlformats.org/officeDocument/2006/relationships/image" Target="../media/image38.svg"/><Relationship Id="rId19" Type="http://schemas.openxmlformats.org/officeDocument/2006/relationships/slideLayout" Target="../slideLayouts/slideLayout12.xml"/><Relationship Id="rId18" Type="http://schemas.openxmlformats.org/officeDocument/2006/relationships/image" Target="../media/image53.svg"/><Relationship Id="rId17" Type="http://schemas.openxmlformats.org/officeDocument/2006/relationships/image" Target="../media/image52.png"/><Relationship Id="rId16" Type="http://schemas.openxmlformats.org/officeDocument/2006/relationships/image" Target="../media/image51.svg"/><Relationship Id="rId15" Type="http://schemas.openxmlformats.org/officeDocument/2006/relationships/image" Target="../media/image50.png"/><Relationship Id="rId14" Type="http://schemas.openxmlformats.org/officeDocument/2006/relationships/image" Target="../media/image49.svg"/><Relationship Id="rId13" Type="http://schemas.openxmlformats.org/officeDocument/2006/relationships/image" Target="../media/image48.png"/><Relationship Id="rId12" Type="http://schemas.openxmlformats.org/officeDocument/2006/relationships/image" Target="../media/image47.svg"/><Relationship Id="rId11" Type="http://schemas.openxmlformats.org/officeDocument/2006/relationships/image" Target="../media/image46.png"/><Relationship Id="rId10" Type="http://schemas.openxmlformats.org/officeDocument/2006/relationships/image" Target="../media/image6.svg"/><Relationship Id="rId1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png"/><Relationship Id="rId8" Type="http://schemas.openxmlformats.org/officeDocument/2006/relationships/image" Target="../media/image61.svg"/><Relationship Id="rId7" Type="http://schemas.openxmlformats.org/officeDocument/2006/relationships/image" Target="../media/image60.png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7.svg"/><Relationship Id="rId3" Type="http://schemas.openxmlformats.org/officeDocument/2006/relationships/image" Target="../media/image56.png"/><Relationship Id="rId24" Type="http://schemas.openxmlformats.org/officeDocument/2006/relationships/notesSlide" Target="../notesSlides/notesSlide6.xml"/><Relationship Id="rId23" Type="http://schemas.openxmlformats.org/officeDocument/2006/relationships/slideLayout" Target="../slideLayouts/slideLayout12.xml"/><Relationship Id="rId22" Type="http://schemas.openxmlformats.org/officeDocument/2006/relationships/image" Target="../media/image75.svg"/><Relationship Id="rId21" Type="http://schemas.openxmlformats.org/officeDocument/2006/relationships/image" Target="../media/image74.png"/><Relationship Id="rId20" Type="http://schemas.openxmlformats.org/officeDocument/2006/relationships/image" Target="../media/image73.svg"/><Relationship Id="rId2" Type="http://schemas.openxmlformats.org/officeDocument/2006/relationships/image" Target="../media/image55.svg"/><Relationship Id="rId19" Type="http://schemas.openxmlformats.org/officeDocument/2006/relationships/image" Target="../media/image72.png"/><Relationship Id="rId18" Type="http://schemas.openxmlformats.org/officeDocument/2006/relationships/image" Target="../media/image71.svg"/><Relationship Id="rId17" Type="http://schemas.openxmlformats.org/officeDocument/2006/relationships/image" Target="../media/image70.png"/><Relationship Id="rId16" Type="http://schemas.openxmlformats.org/officeDocument/2006/relationships/image" Target="../media/image69.svg"/><Relationship Id="rId15" Type="http://schemas.openxmlformats.org/officeDocument/2006/relationships/image" Target="../media/image68.png"/><Relationship Id="rId14" Type="http://schemas.openxmlformats.org/officeDocument/2006/relationships/image" Target="../media/image67.svg"/><Relationship Id="rId13" Type="http://schemas.openxmlformats.org/officeDocument/2006/relationships/image" Target="../media/image66.png"/><Relationship Id="rId12" Type="http://schemas.openxmlformats.org/officeDocument/2006/relationships/image" Target="../media/image65.svg"/><Relationship Id="rId11" Type="http://schemas.openxmlformats.org/officeDocument/2006/relationships/image" Target="../media/image64.png"/><Relationship Id="rId10" Type="http://schemas.openxmlformats.org/officeDocument/2006/relationships/image" Target="../media/image63.svg"/><Relationship Id="rId1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4.png"/><Relationship Id="rId8" Type="http://schemas.openxmlformats.org/officeDocument/2006/relationships/image" Target="../media/image83.svg"/><Relationship Id="rId7" Type="http://schemas.openxmlformats.org/officeDocument/2006/relationships/image" Target="../media/image82.png"/><Relationship Id="rId6" Type="http://schemas.openxmlformats.org/officeDocument/2006/relationships/image" Target="../media/image81.svg"/><Relationship Id="rId5" Type="http://schemas.openxmlformats.org/officeDocument/2006/relationships/image" Target="../media/image80.png"/><Relationship Id="rId4" Type="http://schemas.openxmlformats.org/officeDocument/2006/relationships/image" Target="../media/image79.svg"/><Relationship Id="rId3" Type="http://schemas.openxmlformats.org/officeDocument/2006/relationships/image" Target="../media/image78.png"/><Relationship Id="rId2" Type="http://schemas.openxmlformats.org/officeDocument/2006/relationships/image" Target="../media/image77.svg"/><Relationship Id="rId12" Type="http://schemas.openxmlformats.org/officeDocument/2006/relationships/notesSlide" Target="../notesSlides/notesSlide7.x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85.svg"/><Relationship Id="rId1" Type="http://schemas.openxmlformats.org/officeDocument/2006/relationships/image" Target="../media/image7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8.svg"/><Relationship Id="rId5" Type="http://schemas.openxmlformats.org/officeDocument/2006/relationships/image" Target="../media/image90.png"/><Relationship Id="rId4" Type="http://schemas.openxmlformats.org/officeDocument/2006/relationships/image" Target="../media/image89.svg"/><Relationship Id="rId3" Type="http://schemas.openxmlformats.org/officeDocument/2006/relationships/image" Target="../media/image88.png"/><Relationship Id="rId2" Type="http://schemas.openxmlformats.org/officeDocument/2006/relationships/image" Target="../media/image87.svg"/><Relationship Id="rId1" Type="http://schemas.openxmlformats.org/officeDocument/2006/relationships/image" Target="../media/image86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98.png"/><Relationship Id="rId8" Type="http://schemas.openxmlformats.org/officeDocument/2006/relationships/image" Target="../media/image97.svg"/><Relationship Id="rId7" Type="http://schemas.openxmlformats.org/officeDocument/2006/relationships/image" Target="../media/image96.png"/><Relationship Id="rId6" Type="http://schemas.openxmlformats.org/officeDocument/2006/relationships/image" Target="../media/image2.svg"/><Relationship Id="rId5" Type="http://schemas.openxmlformats.org/officeDocument/2006/relationships/image" Target="../media/image95.png"/><Relationship Id="rId4" Type="http://schemas.openxmlformats.org/officeDocument/2006/relationships/image" Target="../media/image94.svg"/><Relationship Id="rId3" Type="http://schemas.openxmlformats.org/officeDocument/2006/relationships/image" Target="../media/image93.png"/><Relationship Id="rId2" Type="http://schemas.openxmlformats.org/officeDocument/2006/relationships/image" Target="../media/image92.svg"/><Relationship Id="rId16" Type="http://schemas.openxmlformats.org/officeDocument/2006/relationships/notesSlide" Target="../notesSlides/notesSlide9.xml"/><Relationship Id="rId15" Type="http://schemas.openxmlformats.org/officeDocument/2006/relationships/slideLayout" Target="../slideLayouts/slideLayout12.xml"/><Relationship Id="rId14" Type="http://schemas.openxmlformats.org/officeDocument/2006/relationships/image" Target="../media/image75.svg"/><Relationship Id="rId13" Type="http://schemas.openxmlformats.org/officeDocument/2006/relationships/image" Target="../media/image102.png"/><Relationship Id="rId12" Type="http://schemas.openxmlformats.org/officeDocument/2006/relationships/image" Target="../media/image101.svg"/><Relationship Id="rId11" Type="http://schemas.openxmlformats.org/officeDocument/2006/relationships/image" Target="../media/image100.png"/><Relationship Id="rId10" Type="http://schemas.openxmlformats.org/officeDocument/2006/relationships/image" Target="../media/image99.svg"/><Relationship Id="rId1" Type="http://schemas.openxmlformats.org/officeDocument/2006/relationships/image" Target="../media/image9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0.png"/><Relationship Id="rId8" Type="http://schemas.openxmlformats.org/officeDocument/2006/relationships/image" Target="../media/image99.svg"/><Relationship Id="rId7" Type="http://schemas.openxmlformats.org/officeDocument/2006/relationships/image" Target="../media/image109.png"/><Relationship Id="rId6" Type="http://schemas.openxmlformats.org/officeDocument/2006/relationships/image" Target="../media/image108.svg"/><Relationship Id="rId5" Type="http://schemas.openxmlformats.org/officeDocument/2006/relationships/image" Target="../media/image107.png"/><Relationship Id="rId4" Type="http://schemas.openxmlformats.org/officeDocument/2006/relationships/image" Target="../media/image106.svg"/><Relationship Id="rId3" Type="http://schemas.openxmlformats.org/officeDocument/2006/relationships/image" Target="../media/image105.png"/><Relationship Id="rId2" Type="http://schemas.openxmlformats.org/officeDocument/2006/relationships/image" Target="../media/image104.svg"/><Relationship Id="rId14" Type="http://schemas.openxmlformats.org/officeDocument/2006/relationships/notesSlide" Target="../notesSlides/notesSlide10.xml"/><Relationship Id="rId13" Type="http://schemas.openxmlformats.org/officeDocument/2006/relationships/slideLayout" Target="../slideLayouts/slideLayout12.xml"/><Relationship Id="rId12" Type="http://schemas.openxmlformats.org/officeDocument/2006/relationships/image" Target="../media/image113.svg"/><Relationship Id="rId11" Type="http://schemas.openxmlformats.org/officeDocument/2006/relationships/image" Target="../media/image112.png"/><Relationship Id="rId10" Type="http://schemas.openxmlformats.org/officeDocument/2006/relationships/image" Target="../media/image111.svg"/><Relationship Id="rId1" Type="http://schemas.openxmlformats.org/officeDocument/2006/relationships/image" Target="../media/image103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2.png"/><Relationship Id="rId8" Type="http://schemas.openxmlformats.org/officeDocument/2006/relationships/image" Target="../media/image121.svg"/><Relationship Id="rId7" Type="http://schemas.openxmlformats.org/officeDocument/2006/relationships/image" Target="../media/image120.png"/><Relationship Id="rId6" Type="http://schemas.openxmlformats.org/officeDocument/2006/relationships/image" Target="../media/image119.svg"/><Relationship Id="rId5" Type="http://schemas.openxmlformats.org/officeDocument/2006/relationships/image" Target="../media/image118.png"/><Relationship Id="rId4" Type="http://schemas.openxmlformats.org/officeDocument/2006/relationships/image" Target="../media/image117.svg"/><Relationship Id="rId3" Type="http://schemas.openxmlformats.org/officeDocument/2006/relationships/image" Target="../media/image116.png"/><Relationship Id="rId2" Type="http://schemas.openxmlformats.org/officeDocument/2006/relationships/image" Target="../media/image115.svg"/><Relationship Id="rId14" Type="http://schemas.openxmlformats.org/officeDocument/2006/relationships/notesSlide" Target="../notesSlides/notesSlide11.xml"/><Relationship Id="rId13" Type="http://schemas.openxmlformats.org/officeDocument/2006/relationships/slideLayout" Target="../slideLayouts/slideLayout12.xml"/><Relationship Id="rId12" Type="http://schemas.openxmlformats.org/officeDocument/2006/relationships/image" Target="../media/image125.svg"/><Relationship Id="rId11" Type="http://schemas.openxmlformats.org/officeDocument/2006/relationships/image" Target="../media/image124.png"/><Relationship Id="rId10" Type="http://schemas.openxmlformats.org/officeDocument/2006/relationships/image" Target="../media/image123.svg"/><Relationship Id="rId1" Type="http://schemas.openxmlformats.org/officeDocument/2006/relationships/image" Target="../media/image114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49.svg"/><Relationship Id="rId7" Type="http://schemas.openxmlformats.org/officeDocument/2006/relationships/image" Target="../media/image130.png"/><Relationship Id="rId6" Type="http://schemas.openxmlformats.org/officeDocument/2006/relationships/image" Target="../media/image129.svg"/><Relationship Id="rId5" Type="http://schemas.openxmlformats.org/officeDocument/2006/relationships/image" Target="../media/image128.png"/><Relationship Id="rId4" Type="http://schemas.openxmlformats.org/officeDocument/2006/relationships/image" Target="../media/image51.svg"/><Relationship Id="rId3" Type="http://schemas.openxmlformats.org/officeDocument/2006/relationships/image" Target="../media/image127.png"/><Relationship Id="rId2" Type="http://schemas.openxmlformats.org/officeDocument/2006/relationships/image" Target="../media/image32.svg"/><Relationship Id="rId10" Type="http://schemas.openxmlformats.org/officeDocument/2006/relationships/notesSlide" Target="../notesSlides/notesSlide12.xml"/><Relationship Id="rId1" Type="http://schemas.openxmlformats.org/officeDocument/2006/relationships/image" Target="../media/image126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32.svg"/><Relationship Id="rId1" Type="http://schemas.openxmlformats.org/officeDocument/2006/relationships/image" Target="../media/image1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F172A">
                <a:alpha val="100000"/>
              </a:srgbClr>
            </a:gs>
            <a:gs pos="100000">
              <a:srgbClr val="1E3A8A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pattFill prst="lgGrid">
            <a:fgClr>
              <a:srgbClr val="FFFFFF">
                <a:alpha val="5098"/>
              </a:srgbClr>
            </a:fgClr>
            <a:bgClr>
              <a:srgbClr val="FFFFFF">
                <a:alpha val="0"/>
              </a:srgbClr>
            </a:bgClr>
          </a:patt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2286000" y="1524000"/>
            <a:ext cx="7620000" cy="3048000"/>
          </a:xfrm>
          <a:prstGeom prst="roundRect">
            <a:avLst>
              <a:gd name="adj" fmla="val 8333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93C5FD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91200" y="1778000"/>
            <a:ext cx="609600" cy="6096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3581400" y="2540000"/>
            <a:ext cx="5029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迈向数字化透明工厂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17188">
            <a:off x="4826016" y="3295650"/>
            <a:ext cx="2540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8BDF8">
                <a:alpha val="5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" name="AutoShape 7"/>
          <p:cNvSpPr/>
          <p:nvPr/>
        </p:nvSpPr>
        <p:spPr>
          <a:xfrm>
            <a:off x="3911600" y="3556000"/>
            <a:ext cx="4368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zh-CN" altLang="en-US" sz="2000" b="0" i="0" u="none" strike="noStrike">
                <a:solidFill>
                  <a:srgbClr val="BAE6FD"/>
                </a:solidFill>
                <a:latin typeface="Noto Sans SC"/>
                <a:ea typeface="Noto Sans SC"/>
                <a:cs typeface="Noto Sans SC"/>
                <a:sym typeface="Noto Sans SC"/>
              </a:rPr>
              <a:t>管家婆</a:t>
            </a:r>
            <a:r>
              <a:rPr lang="en-US" altLang="zh-CN" sz="2000" b="0" i="0" u="none" strike="noStrike">
                <a:solidFill>
                  <a:srgbClr val="BAE6FD"/>
                </a:solidFill>
                <a:latin typeface="Noto Sans SC"/>
                <a:ea typeface="Noto Sans SC"/>
                <a:cs typeface="Noto Sans SC"/>
                <a:sym typeface="Noto Sans SC"/>
              </a:rPr>
              <a:t>ERP</a:t>
            </a:r>
            <a:r>
              <a:rPr lang="en-US" sz="2000" b="0" i="0" u="none" strike="noStrike">
                <a:solidFill>
                  <a:srgbClr val="BAE6FD"/>
                </a:solidFill>
                <a:latin typeface="Noto Sans SC"/>
                <a:ea typeface="Noto Sans SC"/>
                <a:cs typeface="Noto Sans SC"/>
                <a:sym typeface="Noto Sans SC"/>
              </a:rPr>
              <a:t>+小工单系统解决方案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000" y="508000"/>
            <a:ext cx="254000" cy="254000"/>
          </a:xfrm>
          <a:prstGeom prst="roundRect">
            <a:avLst>
              <a:gd name="adj" fmla="val 0"/>
            </a:avLst>
          </a:prstGeom>
          <a:solidFill>
            <a:srgbClr val="38BD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 rot="10800000" flipV="1">
            <a:off x="11430000" y="508000"/>
            <a:ext cx="254000" cy="254000"/>
          </a:xfrm>
          <a:prstGeom prst="roundRect">
            <a:avLst>
              <a:gd name="adj" fmla="val 0"/>
            </a:avLst>
          </a:prstGeom>
          <a:solidFill>
            <a:srgbClr val="38BD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 flipV="1">
            <a:off x="508000" y="6096000"/>
            <a:ext cx="254000" cy="254000"/>
          </a:xfrm>
          <a:prstGeom prst="roundRect">
            <a:avLst>
              <a:gd name="adj" fmla="val 0"/>
            </a:avLst>
          </a:prstGeom>
          <a:solidFill>
            <a:srgbClr val="38BD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 rot="10800000">
            <a:off x="11430000" y="6096000"/>
            <a:ext cx="254000" cy="254000"/>
          </a:xfrm>
          <a:prstGeom prst="roundRect">
            <a:avLst>
              <a:gd name="adj" fmla="val 0"/>
            </a:avLst>
          </a:prstGeom>
          <a:solidFill>
            <a:srgbClr val="38BD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F172A">
                <a:alpha val="100000"/>
              </a:srgbClr>
            </a:gs>
            <a:gs pos="100000">
              <a:srgbClr val="1E3A8A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1016000"/>
            <a:ext cx="100584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议程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651000"/>
            <a:ext cx="762000" cy="50800"/>
          </a:xfrm>
          <a:prstGeom prst="roundRect">
            <a:avLst>
              <a:gd name="adj" fmla="val 0"/>
            </a:avLst>
          </a:prstGeom>
          <a:solidFill>
            <a:srgbClr val="22D3E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143500" cy="1524000"/>
          </a:xfrm>
          <a:prstGeom prst="roundRect">
            <a:avLst>
              <a:gd name="adj" fmla="val 8333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489200"/>
            <a:ext cx="609600" cy="609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778000" y="2222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01 顶层设计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778000" y="2667000"/>
            <a:ext cx="381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系统架构与核心定位，构建稳固的数字化底座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86500" y="2032000"/>
            <a:ext cx="5143500" cy="1524000"/>
          </a:xfrm>
          <a:prstGeom prst="roundRect">
            <a:avLst>
              <a:gd name="adj" fmla="val 8333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0500" y="2489200"/>
            <a:ext cx="609600" cy="609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7302500" y="2222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02 持续进化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302500" y="2667000"/>
            <a:ext cx="381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产品路线图与未来规划，保持技术领先优势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3810000"/>
            <a:ext cx="5143500" cy="1524000"/>
          </a:xfrm>
          <a:prstGeom prst="roundRect">
            <a:avLst>
              <a:gd name="adj" fmla="val 8333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267200"/>
            <a:ext cx="609600" cy="609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778000" y="4000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03 坚实后盾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778000" y="4445000"/>
            <a:ext cx="381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完善的服务体系与落地保障，确保项目成功交付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286500" y="3810000"/>
            <a:ext cx="5143500" cy="1524000"/>
          </a:xfrm>
          <a:prstGeom prst="roundRect">
            <a:avLst>
              <a:gd name="adj" fmla="val 8333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40500" y="4267200"/>
            <a:ext cx="609600" cy="609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7302500" y="4000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04 实践验证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302500" y="4445000"/>
            <a:ext cx="381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行业应用场景与价值，用数据证明方案实效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F172A">
                <a:alpha val="100000"/>
              </a:srgbClr>
            </a:gs>
            <a:gs pos="100000">
              <a:srgbClr val="1E3A8A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系统总体架构（三层定位）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86000" y="1524000"/>
            <a:ext cx="7620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38BDF8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40000" y="1841500"/>
            <a:ext cx="508000" cy="5080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3175000" y="1651000"/>
            <a:ext cx="609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8BDF8"/>
                </a:solidFill>
                <a:latin typeface="Noto Sans SC"/>
                <a:ea typeface="Noto Sans SC"/>
                <a:cs typeface="Noto Sans SC"/>
                <a:sym typeface="Noto Sans SC"/>
              </a:rPr>
              <a:t>顶层（基座）：</a:t>
            </a:r>
            <a:r>
              <a:rPr lang="zh-CN" altLang="en-US" sz="2000">
                <a:solidFill>
                  <a:srgbClr val="BAE6FD"/>
                </a:solidFill>
                <a:latin typeface="Noto Sans SC"/>
                <a:ea typeface="Noto Sans SC"/>
                <a:cs typeface="Noto Sans SC"/>
                <a:sym typeface="Noto Sans SC"/>
              </a:rPr>
              <a:t>管家婆</a:t>
            </a:r>
            <a:r>
              <a:rPr lang="en-US" altLang="zh-CN" sz="2000">
                <a:solidFill>
                  <a:srgbClr val="BAE6FD"/>
                </a:solidFill>
                <a:latin typeface="Noto Sans SC"/>
                <a:ea typeface="Noto Sans SC"/>
                <a:cs typeface="Noto Sans SC"/>
                <a:sym typeface="Noto Sans SC"/>
              </a:rPr>
              <a:t>ERP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3175000" y="2032000"/>
            <a:ext cx="609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作为数据中枢，负责所有业务数据的最终记录和管理，是系统坚实的基石。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286000" y="2921000"/>
            <a:ext cx="7620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22D3EE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40000" y="3238500"/>
            <a:ext cx="508000" cy="5080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175000" y="3048000"/>
            <a:ext cx="609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D3EE"/>
                </a:solidFill>
                <a:latin typeface="Noto Sans SC"/>
                <a:ea typeface="Noto Sans SC"/>
                <a:cs typeface="Noto Sans SC"/>
                <a:sym typeface="Noto Sans SC"/>
              </a:rPr>
              <a:t>中层（核心）：小工单系统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175000" y="3429000"/>
            <a:ext cx="609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过程管控与执行中枢，连接ERP与生产现场，实现精细化管理与调度。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286000" y="4318000"/>
            <a:ext cx="7620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A78BFA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40000" y="4635500"/>
            <a:ext cx="508000" cy="5080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3175000" y="4445000"/>
            <a:ext cx="609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78BFA"/>
                </a:solidFill>
                <a:latin typeface="Noto Sans SC"/>
                <a:ea typeface="Noto Sans SC"/>
                <a:cs typeface="Noto Sans SC"/>
                <a:sym typeface="Noto Sans SC"/>
              </a:rPr>
              <a:t>底层（触手）：多端报工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3175000" y="4826000"/>
            <a:ext cx="609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小程序、APP、PDA、工控机等多种方式，实现灵活、便捷的数据采集。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2286000" y="5715000"/>
            <a:ext cx="7620000" cy="635000"/>
          </a:xfrm>
          <a:prstGeom prst="roundRect">
            <a:avLst>
              <a:gd name="adj" fmla="val 20000"/>
            </a:avLst>
          </a:prstGeom>
          <a:solidFill>
            <a:srgbClr val="1E3A8A">
              <a:alpha val="6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2540000" y="5842000"/>
            <a:ext cx="711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核心价值：构建从ERP到车间、再回传ERP的完整数据闭环，实现管理透明化。</a:t>
            </a:r>
            <a:endParaRPr lang="en-US" sz="1100"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92800" y="2641600"/>
            <a:ext cx="406400" cy="2032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92800" y="4038600"/>
            <a:ext cx="406400" cy="203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F172A">
                <a:alpha val="100000"/>
              </a:srgbClr>
            </a:gs>
            <a:gs pos="100000">
              <a:srgbClr val="1E3A8A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10744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对接业务流程：从订单到入库的全链路贯通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397000"/>
            <a:ext cx="24765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22D3E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14500" y="1587500"/>
            <a:ext cx="508000" cy="5080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825500" y="2159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顶层触发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25500" y="2540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ERP创建销售订单与销售单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3492500" y="1397000"/>
            <a:ext cx="24765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22D3E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5000" y="1587500"/>
            <a:ext cx="508000" cy="5080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556000" y="2159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计划下达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556000" y="2540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生成派工单，明确生产任务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23000" y="1397000"/>
            <a:ext cx="24765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22D3E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75500" y="1587500"/>
            <a:ext cx="508000" cy="5080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6286500" y="2159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执行中枢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286500" y="2540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流转至小工单系统，生产核心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53500" y="1397000"/>
            <a:ext cx="24765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22D3E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06000" y="1587500"/>
            <a:ext cx="508000" cy="5080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9017000" y="2159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任务拆解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7000" y="2540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拆解派工单为具体工序任务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62000" y="3429000"/>
            <a:ext cx="24765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22D3E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14500" y="3619500"/>
            <a:ext cx="508000" cy="5080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825500" y="4191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任务分配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25500" y="4572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分配任务至产线、设备或人员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3492500" y="3429000"/>
            <a:ext cx="24765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22D3E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45000" y="3619500"/>
            <a:ext cx="508000" cy="5080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3556000" y="4191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物料准备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3556000" y="4572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根据任务需求进行领料操作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223000" y="3429000"/>
            <a:ext cx="24765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22D3E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75500" y="3619500"/>
            <a:ext cx="508000" cy="508000"/>
          </a:xfrm>
          <a:prstGeom prst="rect">
            <a:avLst/>
          </a:prstGeom>
        </p:spPr>
      </p:pic>
      <p:sp>
        <p:nvSpPr>
          <p:cNvPr id="29" name="AutoShape 29"/>
          <p:cNvSpPr/>
          <p:nvPr/>
        </p:nvSpPr>
        <p:spPr>
          <a:xfrm>
            <a:off x="6286500" y="4191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现场执行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286500" y="4572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多端报工，实时记录进度数据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953500" y="3429000"/>
            <a:ext cx="24765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22D3E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906000" y="3619500"/>
            <a:ext cx="508000" cy="508000"/>
          </a:xfrm>
          <a:prstGeom prst="rect">
            <a:avLst/>
          </a:prstGeom>
        </p:spPr>
      </p:pic>
      <p:sp>
        <p:nvSpPr>
          <p:cNvPr id="33" name="AutoShape 33"/>
          <p:cNvSpPr/>
          <p:nvPr/>
        </p:nvSpPr>
        <p:spPr>
          <a:xfrm>
            <a:off x="9017000" y="4191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完工入库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9017000" y="4572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确认完工，数据回传ERP闭环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762000" y="5461000"/>
            <a:ext cx="10668000" cy="762000"/>
          </a:xfrm>
          <a:prstGeom prst="roundRect">
            <a:avLst>
              <a:gd name="adj" fmla="val 16666"/>
            </a:avLst>
          </a:prstGeom>
          <a:solidFill>
            <a:srgbClr val="22D3EE">
              <a:alpha val="10000"/>
            </a:srgbClr>
          </a:solidFill>
          <a:ln w="12700" cap="flat" cmpd="sng">
            <a:solidFill>
              <a:srgbClr val="22D3E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16000" y="5651500"/>
            <a:ext cx="381000" cy="381000"/>
          </a:xfrm>
          <a:prstGeom prst="rect">
            <a:avLst/>
          </a:prstGeom>
        </p:spPr>
      </p:pic>
      <p:sp>
        <p:nvSpPr>
          <p:cNvPr id="37" name="AutoShape 37"/>
          <p:cNvSpPr/>
          <p:nvPr/>
        </p:nvSpPr>
        <p:spPr>
          <a:xfrm>
            <a:off x="1524000" y="5588000"/>
            <a:ext cx="965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流程价值：</a:t>
            </a:r>
            <a:r>
              <a:rPr lang="en-US" sz="16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实现从订单到入库的全链路数据贯通，打破信息孤岛，提升生产协同效率。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F172A">
                <a:alpha val="100000"/>
              </a:srgbClr>
            </a:gs>
            <a:gs pos="100000">
              <a:srgbClr val="1E3A8A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独立模式：小工单系统的灵活应用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397000"/>
            <a:ext cx="5143500" cy="3556000"/>
          </a:xfrm>
          <a:prstGeom prst="roundRect">
            <a:avLst>
              <a:gd name="adj" fmla="val 3571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016000" y="1587500"/>
            <a:ext cx="4635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D3E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核心操作流程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0955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397000" y="2057400"/>
            <a:ext cx="4254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创建工单：</a:t>
            </a: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直接在系统内创建生产任务单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6035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97000" y="2565400"/>
            <a:ext cx="4254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分配任务：</a:t>
            </a: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将任务分配给具体产线、设备或人员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31115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397000" y="3073400"/>
            <a:ext cx="4254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打印任务：</a:t>
            </a: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生成任务单据，便于现场流转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6000" y="36195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397000" y="3581400"/>
            <a:ext cx="4254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工人报工：</a:t>
            </a: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通过小程序、APP等终端上报进度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286500" y="1397000"/>
            <a:ext cx="5143500" cy="3556000"/>
          </a:xfrm>
          <a:prstGeom prst="roundRect">
            <a:avLst>
              <a:gd name="adj" fmla="val 3571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6540500" y="1587500"/>
            <a:ext cx="4635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D3EE"/>
                </a:solidFill>
                <a:latin typeface="Noto Sans SC"/>
                <a:ea typeface="Noto Sans SC"/>
                <a:cs typeface="Noto Sans SC"/>
                <a:sym typeface="Noto Sans SC"/>
              </a:rPr>
              <a:t>数据监控与分析</a:t>
            </a:r>
            <a:endParaRPr lang="en-US" sz="1100"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40500" y="20955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6921500" y="2057400"/>
            <a:ext cx="4254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生产进度：</a:t>
            </a: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实时查看工单执行进度和状态</a:t>
            </a:r>
            <a:endParaRPr lang="en-US" sz="1100"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40500" y="2603500"/>
            <a:ext cx="304800" cy="3048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6921500" y="2565400"/>
            <a:ext cx="4254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工人工资：</a:t>
            </a: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自动统计计件/计时工资，支持绩效</a:t>
            </a:r>
            <a:endParaRPr lang="en-US" sz="1100"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40500" y="3111500"/>
            <a:ext cx="304800" cy="3048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6921500" y="3073400"/>
            <a:ext cx="4254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生产效率：</a:t>
            </a: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分析设备利用率、人员效率等指标</a:t>
            </a:r>
            <a:endParaRPr lang="en-US" sz="1100"/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540500" y="3619500"/>
            <a:ext cx="304800" cy="3048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6921500" y="3581400"/>
            <a:ext cx="4254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数据大屏：</a:t>
            </a: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可视化展示排产、生产及异常预警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62000" y="5207000"/>
            <a:ext cx="10668000" cy="1016000"/>
          </a:xfrm>
          <a:prstGeom prst="roundRect">
            <a:avLst>
              <a:gd name="adj" fmla="val 12500"/>
            </a:avLst>
          </a:prstGeom>
          <a:solidFill>
            <a:srgbClr val="22D3EE">
              <a:alpha val="10000"/>
            </a:srgbClr>
          </a:solidFill>
          <a:ln w="12700" cap="flat" cmpd="sng">
            <a:solidFill>
              <a:srgbClr val="22D3E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16000" y="5461000"/>
            <a:ext cx="508000" cy="5080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1651000" y="5397500"/>
            <a:ext cx="9525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独立模式价值：</a:t>
            </a:r>
            <a:r>
              <a:rPr lang="en-US" sz="16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无需依赖ERP集成，即可实现完整的生产管控闭环，为企业提供轻量级、高效率的数字化管理解决方案。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F172A">
                <a:alpha val="100000"/>
              </a:srgbClr>
            </a:gs>
            <a:gs pos="100000">
              <a:srgbClr val="1E3A8A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90551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核心解决之道：从结果记录到过程管控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397000"/>
            <a:ext cx="5080000" cy="3810000"/>
          </a:xfrm>
          <a:prstGeom prst="roundRect">
            <a:avLst>
              <a:gd name="adj" fmla="val 3333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016000" y="15875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CA5A5"/>
                </a:solidFill>
                <a:latin typeface="Noto Sans SC"/>
                <a:ea typeface="Noto Sans SC"/>
                <a:cs typeface="Noto Sans SC"/>
                <a:sym typeface="Noto Sans SC"/>
              </a:rPr>
              <a:t>仅有辉煌Q5 (传统模式)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1590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60500" y="20955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管理模式：</a:t>
            </a:r>
            <a:r>
              <a:rPr lang="en-US" sz="1600" b="0" i="0" u="none" strike="noStrike">
                <a:solidFill>
                  <a:srgbClr val="D1D5DB"/>
                </a:solidFill>
                <a:latin typeface="Noto Sans SC"/>
                <a:ea typeface="Noto Sans SC"/>
                <a:cs typeface="Noto Sans SC"/>
                <a:sym typeface="Noto Sans SC"/>
              </a:rPr>
              <a:t>结果记录型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6670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460500" y="26035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数据状态：</a:t>
            </a:r>
            <a:r>
              <a:rPr lang="en-US" sz="1600" b="0" i="0" u="none" strike="noStrike">
                <a:solidFill>
                  <a:srgbClr val="D1D5DB"/>
                </a:solidFill>
                <a:latin typeface="Noto Sans SC"/>
                <a:ea typeface="Noto Sans SC"/>
                <a:cs typeface="Noto Sans SC"/>
                <a:sym typeface="Noto Sans SC"/>
              </a:rPr>
              <a:t>滞后、静态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31750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460500" y="31115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生产进度：</a:t>
            </a:r>
            <a:r>
              <a:rPr lang="en-US" sz="1600" b="0" i="0" u="none" strike="noStrike">
                <a:solidFill>
                  <a:srgbClr val="D1D5DB"/>
                </a:solidFill>
                <a:latin typeface="Noto Sans SC"/>
                <a:ea typeface="Noto Sans SC"/>
                <a:cs typeface="Noto Sans SC"/>
                <a:sym typeface="Noto Sans SC"/>
              </a:rPr>
              <a:t>模糊不清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6000" y="36830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460500" y="36195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成本核算：</a:t>
            </a:r>
            <a:r>
              <a:rPr lang="en-US" sz="1600" b="0" i="0" u="none" strike="noStrike">
                <a:solidFill>
                  <a:srgbClr val="D1D5DB"/>
                </a:solidFill>
                <a:latin typeface="Noto Sans SC"/>
                <a:ea typeface="Noto Sans SC"/>
                <a:cs typeface="Noto Sans SC"/>
                <a:sym typeface="Noto Sans SC"/>
              </a:rPr>
              <a:t>事后统计，效率低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6000" y="4191000"/>
            <a:ext cx="304800" cy="3048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460500" y="41275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核心痛点：</a:t>
            </a:r>
            <a:r>
              <a:rPr lang="en-US" sz="1600" b="0" i="0" u="none" strike="noStrike">
                <a:solidFill>
                  <a:srgbClr val="D1D5DB"/>
                </a:solidFill>
                <a:latin typeface="Noto Sans SC"/>
                <a:ea typeface="Noto Sans SC"/>
                <a:cs typeface="Noto Sans SC"/>
                <a:sym typeface="Noto Sans SC"/>
              </a:rPr>
              <a:t>存在“过程黑洞”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350000" y="1397000"/>
            <a:ext cx="5080000" cy="3810000"/>
          </a:xfrm>
          <a:prstGeom prst="roundRect">
            <a:avLst>
              <a:gd name="adj" fmla="val 3333"/>
            </a:avLst>
          </a:prstGeom>
          <a:solidFill>
            <a:srgbClr val="3B82F6">
              <a:alpha val="20000"/>
            </a:srgbClr>
          </a:solidFill>
          <a:ln w="12700" cap="flat" cmpd="sng">
            <a:solidFill>
              <a:srgbClr val="60A5FA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604000" y="15875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93C5FD"/>
                </a:solidFill>
                <a:latin typeface="Noto Sans SC"/>
                <a:ea typeface="Noto Sans SC"/>
                <a:cs typeface="Noto Sans SC"/>
                <a:sym typeface="Noto Sans SC"/>
              </a:rPr>
              <a:t>辉煌Q5 + 小工单 (智能升级)</a:t>
            </a:r>
            <a:endParaRPr lang="en-US" sz="1100"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04000" y="2159000"/>
            <a:ext cx="304800" cy="3048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7048500" y="20955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管理模式：</a:t>
            </a:r>
            <a:r>
              <a:rPr lang="en-US" sz="1600" b="0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过程管控型</a:t>
            </a:r>
            <a:endParaRPr lang="en-US" sz="1100"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04000" y="2667000"/>
            <a:ext cx="304800" cy="3048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7048500" y="26035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数据状态：</a:t>
            </a:r>
            <a:r>
              <a:rPr lang="en-US" sz="1600" b="0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实时、动态</a:t>
            </a:r>
            <a:endParaRPr lang="en-US" sz="1100"/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04000" y="3175000"/>
            <a:ext cx="304800" cy="3048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7048500" y="31115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生产进度：</a:t>
            </a:r>
            <a:r>
              <a:rPr lang="en-US" sz="1600" b="0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清晰可视</a:t>
            </a:r>
            <a:endParaRPr lang="en-US" sz="1100"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04000" y="3683000"/>
            <a:ext cx="304800" cy="3048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7048500" y="36195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成本核算：</a:t>
            </a:r>
            <a:r>
              <a:rPr lang="en-US" sz="1600" b="0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过程归集，精准高效</a:t>
            </a:r>
            <a:endParaRPr lang="en-US" sz="1100"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604000" y="4191000"/>
            <a:ext cx="304800" cy="3048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7048500" y="41275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核心价值：</a:t>
            </a:r>
            <a:r>
              <a:rPr lang="en-US" sz="1600" b="0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补齐“过程黑洞”，实现透明化管理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762000" y="5461000"/>
            <a:ext cx="10668000" cy="762000"/>
          </a:xfrm>
          <a:prstGeom prst="roundRect">
            <a:avLst>
              <a:gd name="adj" fmla="val 16666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16000" y="5651500"/>
            <a:ext cx="381000" cy="381000"/>
          </a:xfrm>
          <a:prstGeom prst="rect">
            <a:avLst/>
          </a:prstGeom>
        </p:spPr>
      </p:pic>
      <p:sp>
        <p:nvSpPr>
          <p:cNvPr id="29" name="AutoShape 29"/>
          <p:cNvSpPr/>
          <p:nvPr/>
        </p:nvSpPr>
        <p:spPr>
          <a:xfrm>
            <a:off x="1524000" y="5562600"/>
            <a:ext cx="9652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总结：小工单系统的引入，成功将管理模式从“被动记录”转变为“主动管控”，通过补齐生产过程中的数据黑洞，实现了企业数字化管理的跨越式升级。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F172A">
                <a:alpha val="100000"/>
              </a:srgbClr>
            </a:gs>
            <a:gs pos="100000">
              <a:srgbClr val="1E3A8A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704088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发展蓝图：我们的持续进化之路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524000"/>
            <a:ext cx="5080000" cy="2540000"/>
          </a:xfrm>
          <a:prstGeom prst="roundRect">
            <a:avLst>
              <a:gd name="adj" fmla="val 5000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38BDF8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016000" y="17145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8BDF8"/>
                </a:solidFill>
                <a:latin typeface="Noto Sans SC"/>
                <a:ea typeface="Noto Sans SC"/>
                <a:cs typeface="Noto Sans SC"/>
                <a:sym typeface="Noto Sans SC"/>
              </a:rPr>
              <a:t>第一版：当前/开发中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222500"/>
            <a:ext cx="254000" cy="2540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397000" y="2184400"/>
            <a:ext cx="419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目标：实现工单状态可视化与一键转排产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667000"/>
            <a:ext cx="254000" cy="2540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97000" y="2628900"/>
            <a:ext cx="419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• 新增状态字段（未开始/执行中/已结束）</a:t>
            </a:r>
            <a:endParaRPr lang="en-US" sz="1100"/>
          </a:p>
          <a:p>
            <a:pPr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• 新增“转小工单排产”按钮</a:t>
            </a:r>
            <a:endParaRPr lang="en-US" sz="1400" b="0" i="0" u="none" strike="noStrike">
              <a:solidFill>
                <a:srgbClr val="FFFFFF">
                  <a:alpha val="80000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350000" y="1524000"/>
            <a:ext cx="5080000" cy="2540000"/>
          </a:xfrm>
          <a:prstGeom prst="roundRect">
            <a:avLst>
              <a:gd name="adj" fmla="val 5000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22D3EE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6604000" y="17145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D3EE"/>
                </a:solidFill>
                <a:latin typeface="Noto Sans SC"/>
                <a:ea typeface="Noto Sans SC"/>
                <a:cs typeface="Noto Sans SC"/>
                <a:sym typeface="Noto Sans SC"/>
              </a:rPr>
              <a:t>第二版：规划中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04000" y="2222500"/>
            <a:ext cx="254000" cy="2540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6985000" y="2184400"/>
            <a:ext cx="419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目标：深化业务与财务一体化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04000" y="2667000"/>
            <a:ext cx="254000" cy="2540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6985000" y="2628900"/>
            <a:ext cx="419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• 报工自动关联物料出入库（多种领料模式）</a:t>
            </a:r>
            <a:endParaRPr lang="en-US" sz="1100"/>
          </a:p>
          <a:p>
            <a:pPr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• 报工数据回写工票，支持额外报工费用管理</a:t>
            </a:r>
            <a:endParaRPr lang="en-US" sz="1400" b="0" i="0" u="none" strike="noStrike">
              <a:solidFill>
                <a:srgbClr val="FFFFFF">
                  <a:alpha val="80000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762000" y="4445000"/>
            <a:ext cx="10668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6000" y="4762500"/>
            <a:ext cx="508000" cy="5080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1651000" y="4635500"/>
            <a:ext cx="952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价值承诺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我们承诺，产品将与企业共同成长，不断迭代升级，满足您日益增长的管理需求，持续为您创造价值。</a:t>
            </a:r>
            <a:endParaRPr lang="en-US" sz="1400" b="0" i="0" u="none" strike="noStrike">
              <a:solidFill>
                <a:srgbClr val="FFFFFF">
                  <a:alpha val="80000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F172A">
                <a:alpha val="100000"/>
              </a:srgbClr>
            </a:gs>
            <a:gs pos="100000">
              <a:srgbClr val="1E3A8A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1016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我们的承诺：极简、快速、可靠的服务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2032000"/>
            <a:ext cx="3302000" cy="2540000"/>
          </a:xfrm>
          <a:prstGeom prst="roundRect">
            <a:avLst>
              <a:gd name="adj" fmla="val 5000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95500" y="2286000"/>
            <a:ext cx="635000" cy="6350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889000" y="3048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简单易用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89000" y="3556000"/>
            <a:ext cx="304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独创“极简模式”，多端适配，工人无需培训即可快速上手。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445000" y="2032000"/>
            <a:ext cx="3302000" cy="2540000"/>
          </a:xfrm>
          <a:prstGeom prst="roundRect">
            <a:avLst>
              <a:gd name="adj" fmla="val 5000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8500" y="2286000"/>
            <a:ext cx="635000" cy="6350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572000" y="3048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快速落地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572000" y="3556000"/>
            <a:ext cx="304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承诺“一周上线”，实施不影响现有ERP，数据双向实时同步。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128000" y="2032000"/>
            <a:ext cx="3302000" cy="2540000"/>
          </a:xfrm>
          <a:prstGeom prst="roundRect">
            <a:avLst>
              <a:gd name="adj" fmla="val 5000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61500" y="2286000"/>
            <a:ext cx="635000" cy="6350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255000" y="3048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持续服务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55000" y="3556000"/>
            <a:ext cx="304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配备专属客服，提供7x12小时快速响应，确保系统稳定运行。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00" y="5080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FFFFFF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762000" y="5334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我们致力于为您提供最优质的服务体验，让技术真正赋能业务。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F172A">
                <a:alpha val="100000"/>
              </a:srgbClr>
            </a:gs>
            <a:gs pos="100000">
              <a:srgbClr val="1E3A8A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行业赋能：机加工行业应用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397000"/>
            <a:ext cx="3810000" cy="3302000"/>
          </a:xfrm>
          <a:prstGeom prst="roundRect">
            <a:avLst>
              <a:gd name="adj" fmla="val 3846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016000" y="1587500"/>
            <a:ext cx="330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8BDF8"/>
                </a:solidFill>
                <a:latin typeface="Noto Sans SC"/>
                <a:ea typeface="Noto Sans SC"/>
                <a:cs typeface="Noto Sans SC"/>
                <a:sym typeface="Noto Sans SC"/>
              </a:rPr>
              <a:t>典型业务场景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1590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60500" y="2095500"/>
            <a:ext cx="2857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工序拆分管理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精细化拆解复杂工艺路径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9210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460500" y="2857500"/>
            <a:ext cx="2857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图纸电子化下发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移动端实时查看，版本可控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36830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460500" y="3619500"/>
            <a:ext cx="2857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设备实时报工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生产进度数据实时回传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826000" y="1397000"/>
            <a:ext cx="6604000" cy="3302000"/>
          </a:xfrm>
          <a:prstGeom prst="roundRect">
            <a:avLst>
              <a:gd name="adj" fmla="val 3846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5080000" y="1587500"/>
            <a:ext cx="609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8BDF8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核心价值与收益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80000" y="2095500"/>
            <a:ext cx="1905000" cy="1524000"/>
          </a:xfrm>
          <a:prstGeom prst="roundRect">
            <a:avLst>
              <a:gd name="adj" fmla="val 8333"/>
            </a:avLst>
          </a:prstGeom>
          <a:solidFill>
            <a:srgbClr val="1E3A8A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8500" y="2222500"/>
            <a:ext cx="508000" cy="5080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5143500" y="2794000"/>
            <a:ext cx="177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工序进度可视</a:t>
            </a:r>
            <a:endParaRPr lang="en-US" sz="1100"/>
          </a:p>
          <a:p>
            <a:pPr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实时掌握生产动态</a:t>
            </a:r>
            <a:endParaRPr lang="en-US" sz="1200" b="0" i="0" u="none" strike="noStrike">
              <a:solidFill>
                <a:srgbClr val="FFFFFF">
                  <a:alpha val="70196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7175500" y="2095500"/>
            <a:ext cx="1905000" cy="1524000"/>
          </a:xfrm>
          <a:prstGeom prst="roundRect">
            <a:avLst>
              <a:gd name="adj" fmla="val 8333"/>
            </a:avLst>
          </a:prstGeom>
          <a:solidFill>
            <a:srgbClr val="1E3A8A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74000" y="2222500"/>
            <a:ext cx="508000" cy="5080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7239000" y="2794000"/>
            <a:ext cx="177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设备利用率提升</a:t>
            </a:r>
            <a:endParaRPr lang="en-US" sz="1100"/>
          </a:p>
          <a:p>
            <a:pPr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数据驱动优化管理</a:t>
            </a:r>
            <a:endParaRPr lang="en-US" sz="1200" b="0" i="0" u="none" strike="noStrike">
              <a:solidFill>
                <a:srgbClr val="FFFFFF">
                  <a:alpha val="70196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9271000" y="2095500"/>
            <a:ext cx="1905000" cy="1524000"/>
          </a:xfrm>
          <a:prstGeom prst="roundRect">
            <a:avLst>
              <a:gd name="adj" fmla="val 8333"/>
            </a:avLst>
          </a:prstGeom>
          <a:solidFill>
            <a:srgbClr val="1E3A8A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69500" y="2222500"/>
            <a:ext cx="508000" cy="5080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9334500" y="2794000"/>
            <a:ext cx="177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计件工资自动统计</a:t>
            </a:r>
            <a:endParaRPr lang="en-US" sz="1100"/>
          </a:p>
          <a:p>
            <a:pPr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减少核算错误提效</a:t>
            </a:r>
            <a:endParaRPr lang="en-US" sz="1200" b="0" i="0" u="none" strike="noStrike">
              <a:solidFill>
                <a:srgbClr val="FFFFFF">
                  <a:alpha val="70196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762000" y="4953000"/>
            <a:ext cx="10668000" cy="1016000"/>
          </a:xfrm>
          <a:prstGeom prst="roundRect">
            <a:avLst>
              <a:gd name="adj" fmla="val 12500"/>
            </a:avLst>
          </a:prstGeom>
          <a:solidFill>
            <a:srgbClr val="38BDF8">
              <a:alpha val="15000"/>
            </a:srgbClr>
          </a:solidFill>
          <a:ln w="12700" cap="flat" cmpd="sng">
            <a:solidFill>
              <a:srgbClr val="38BDF8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6000" y="5207000"/>
            <a:ext cx="406400" cy="4064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1587500" y="5143500"/>
            <a:ext cx="9525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总结：</a:t>
            </a:r>
            <a:r>
              <a:rPr lang="en-US" sz="16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通过数字化手段解决传统机加工行业管理痛点，实现从图纸到成品的全流程闭环管理，显著提升企业运营效率与决策质量。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F172A">
                <a:alpha val="100000"/>
              </a:srgbClr>
            </a:gs>
            <a:gs pos="100000">
              <a:srgbClr val="1E3A8A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70358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行业赋能：电子装配行业应用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397000"/>
            <a:ext cx="3556000" cy="4064000"/>
          </a:xfrm>
          <a:prstGeom prst="roundRect">
            <a:avLst>
              <a:gd name="adj" fmla="val 3571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016000" y="15875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8BDF8"/>
                </a:solidFill>
                <a:latin typeface="Noto Sans SC"/>
                <a:ea typeface="Noto Sans SC"/>
                <a:cs typeface="Noto Sans SC"/>
                <a:sym typeface="Noto Sans SC"/>
              </a:rPr>
              <a:t>典型应用场景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1590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60500" y="2095500"/>
            <a:ext cx="2603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产线任务分配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精准下发任务，优化产线负荷</a:t>
            </a:r>
            <a:endParaRPr lang="en-US" sz="1200" b="0" i="0" u="none" strike="noStrike">
              <a:solidFill>
                <a:srgbClr val="FFFFFF">
                  <a:alpha val="70196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30480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460500" y="2984500"/>
            <a:ext cx="2603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序列号全程追溯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全流程数据记录，快速定位问题</a:t>
            </a:r>
            <a:endParaRPr lang="en-US" sz="1200" b="0" i="0" u="none" strike="noStrike">
              <a:solidFill>
                <a:srgbClr val="FFFFFF">
                  <a:alpha val="70196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39370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460500" y="3873500"/>
            <a:ext cx="2603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移动质检与报工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移动端实时录入，数据即时同步</a:t>
            </a:r>
            <a:endParaRPr lang="en-US" sz="1200" b="0" i="0" u="none" strike="noStrike">
              <a:solidFill>
                <a:srgbClr val="FFFFFF">
                  <a:alpha val="70196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572000" y="1397000"/>
            <a:ext cx="6858000" cy="1206500"/>
          </a:xfrm>
          <a:prstGeom prst="roundRect">
            <a:avLst>
              <a:gd name="adj" fmla="val 10526"/>
            </a:avLst>
          </a:prstGeom>
          <a:solidFill>
            <a:srgbClr val="1E293B">
              <a:alpha val="60000"/>
            </a:srgbClr>
          </a:solidFill>
          <a:ln w="12700" cap="flat" cmpd="sng">
            <a:solidFill>
              <a:srgbClr val="38BDF8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26000" y="1714500"/>
            <a:ext cx="508000" cy="5080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588000" y="1587500"/>
            <a:ext cx="5588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产线平衡率提升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通过精准的任务分配与智能调度，优化产线负荷，消除瓶颈，显著提升整体生产效率。</a:t>
            </a:r>
            <a:endParaRPr lang="en-US" sz="1400" b="0" i="0" u="none" strike="noStrike">
              <a:solidFill>
                <a:srgbClr val="FFFFFF">
                  <a:alpha val="80000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4572000" y="2819400"/>
            <a:ext cx="6858000" cy="1206500"/>
          </a:xfrm>
          <a:prstGeom prst="roundRect">
            <a:avLst>
              <a:gd name="adj" fmla="val 10526"/>
            </a:avLst>
          </a:prstGeom>
          <a:solidFill>
            <a:srgbClr val="1E293B">
              <a:alpha val="60000"/>
            </a:srgbClr>
          </a:solidFill>
          <a:ln w="12700" cap="flat" cmpd="sng">
            <a:solidFill>
              <a:srgbClr val="38BDF8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26000" y="3136900"/>
            <a:ext cx="508000" cy="5080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5588000" y="3009900"/>
            <a:ext cx="5588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质量追溯高效化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序列号全程绑定，一旦出现质量问题，可快速精准定位源头批次与责任人，降低召回成本。</a:t>
            </a:r>
            <a:endParaRPr lang="en-US" sz="1400" b="0" i="0" u="none" strike="noStrike">
              <a:solidFill>
                <a:srgbClr val="FFFFFF">
                  <a:alpha val="80000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4572000" y="4254500"/>
            <a:ext cx="6858000" cy="1206500"/>
          </a:xfrm>
          <a:prstGeom prst="roundRect">
            <a:avLst>
              <a:gd name="adj" fmla="val 10526"/>
            </a:avLst>
          </a:prstGeom>
          <a:solidFill>
            <a:srgbClr val="1E293B">
              <a:alpha val="60000"/>
            </a:srgbClr>
          </a:solidFill>
          <a:ln w="12700" cap="flat" cmpd="sng">
            <a:solidFill>
              <a:srgbClr val="38BDF8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26000" y="4572000"/>
            <a:ext cx="508000" cy="5080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5588000" y="4445000"/>
            <a:ext cx="5588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人员效率数据化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通过移动质检和实时报工，量化人员工作产出，为绩效考核提供客观、精准的数据支持。</a:t>
            </a:r>
            <a:endParaRPr lang="en-US" sz="1400" b="0" i="0" u="none" strike="noStrike">
              <a:solidFill>
                <a:srgbClr val="FFFFFF">
                  <a:alpha val="80000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762000" y="5969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38BDF8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762000" y="60960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5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数据驱动制造 · 智能引领未来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F172A">
                <a:alpha val="100000"/>
              </a:srgbClr>
            </a:gs>
            <a:gs pos="100000">
              <a:srgbClr val="1E3A8A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1016000"/>
            <a:ext cx="6032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行业赋能：注塑行业应用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2032000"/>
            <a:ext cx="3556000" cy="3048000"/>
          </a:xfrm>
          <a:prstGeom prst="roundRect">
            <a:avLst>
              <a:gd name="adj" fmla="val 4166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016000" y="22225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60A5FA"/>
                </a:solidFill>
                <a:latin typeface="Noto Sans SC"/>
                <a:ea typeface="Noto Sans SC"/>
                <a:cs typeface="Noto Sans SC"/>
                <a:sym typeface="Noto Sans SC"/>
              </a:rPr>
              <a:t>典型场景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7940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397000" y="27686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设备状态实时记录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33655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97000" y="33401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换模流程标准化管理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39370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397000" y="39116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原料消耗自动关联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826000" y="2032000"/>
            <a:ext cx="660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60A5FA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826000" y="2540000"/>
            <a:ext cx="6604000" cy="889000"/>
          </a:xfrm>
          <a:prstGeom prst="roundRect">
            <a:avLst>
              <a:gd name="adj" fmla="val 14285"/>
            </a:avLst>
          </a:prstGeom>
          <a:solidFill>
            <a:srgbClr val="1E3A8A">
              <a:alpha val="40000"/>
            </a:srgbClr>
          </a:solidFill>
          <a:ln w="12700" cap="flat" cmpd="sng">
            <a:solidFill>
              <a:srgbClr val="60A5FA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80000" y="27686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5651500" y="2667000"/>
            <a:ext cx="558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换模时间缩短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651500" y="3022600"/>
            <a:ext cx="558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通过标准化的换模流程管理，大幅减少设备停机时间，提升产能。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826000" y="3556000"/>
            <a:ext cx="6604000" cy="889000"/>
          </a:xfrm>
          <a:prstGeom prst="roundRect">
            <a:avLst>
              <a:gd name="adj" fmla="val 14285"/>
            </a:avLst>
          </a:prstGeom>
          <a:solidFill>
            <a:srgbClr val="1E3A8A">
              <a:alpha val="40000"/>
            </a:srgbClr>
          </a:solidFill>
          <a:ln w="12700" cap="flat" cmpd="sng">
            <a:solidFill>
              <a:srgbClr val="60A5FA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80000" y="37846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5651500" y="3683000"/>
            <a:ext cx="558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模具管理优化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5651500" y="4038600"/>
            <a:ext cx="558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/>
                <a:ea typeface="Noto Sans SC"/>
                <a:cs typeface="Noto Sans SC"/>
                <a:sym typeface="Noto Sans SC"/>
              </a:rPr>
              <a:t>记录模具使用次数和状态，实现预防性维护，延长模具使用寿命。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4826000" y="4572000"/>
            <a:ext cx="6604000" cy="889000"/>
          </a:xfrm>
          <a:prstGeom prst="roundRect">
            <a:avLst>
              <a:gd name="adj" fmla="val 14285"/>
            </a:avLst>
          </a:prstGeom>
          <a:solidFill>
            <a:srgbClr val="1E3A8A">
              <a:alpha val="40000"/>
            </a:srgbClr>
          </a:solidFill>
          <a:ln w="12700" cap="flat" cmpd="sng">
            <a:solidFill>
              <a:srgbClr val="60A5FA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80000" y="4800600"/>
            <a:ext cx="406400" cy="4064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5651500" y="4699000"/>
            <a:ext cx="558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成本核算精准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5651500" y="5054600"/>
            <a:ext cx="558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/>
                <a:ea typeface="Noto Sans SC"/>
                <a:cs typeface="Noto Sans SC"/>
                <a:sym typeface="Noto Sans SC"/>
              </a:rPr>
              <a:t>报工数据与原料消耗自动关联，实现精准的成本归集和核算。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-4092">
            <a:off x="762004" y="5835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/>
          <p:nvPr/>
        </p:nvSpPr>
        <p:spPr>
          <a:xfrm>
            <a:off x="762000" y="59690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通过数字化手段解决换模频繁、管理复杂、核算困难等痛点，助力注塑企业降本增效。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F172A">
                <a:alpha val="100000"/>
              </a:srgbClr>
            </a:gs>
            <a:gs pos="100000">
              <a:srgbClr val="1E3A8A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762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通用价值总结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4605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无论哪个行业，辉煌Q5+小工单系统都能为您带来四大核心价值：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159000"/>
            <a:ext cx="2476500" cy="2794000"/>
          </a:xfrm>
          <a:prstGeom prst="roundRect">
            <a:avLst>
              <a:gd name="adj" fmla="val 5128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39900" y="2413000"/>
            <a:ext cx="508000" cy="5080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889000" y="3048000"/>
            <a:ext cx="222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管理移动化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89000" y="3556000"/>
            <a:ext cx="2222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随时随地通过手机查看生产进度，管理无处不在。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3492500" y="2159000"/>
            <a:ext cx="2476500" cy="2794000"/>
          </a:xfrm>
          <a:prstGeom prst="roundRect">
            <a:avLst>
              <a:gd name="adj" fmla="val 5128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70400" y="2413000"/>
            <a:ext cx="508000" cy="5080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3619500" y="3048000"/>
            <a:ext cx="222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效率透明化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619500" y="3556000"/>
            <a:ext cx="2222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用数据驱动绩效考核，让效率提升有迹可循。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23000" y="2159000"/>
            <a:ext cx="2476500" cy="2794000"/>
          </a:xfrm>
          <a:prstGeom prst="roundRect">
            <a:avLst>
              <a:gd name="adj" fmla="val 5128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00900" y="2413000"/>
            <a:ext cx="508000" cy="5080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6350000" y="3048000"/>
            <a:ext cx="222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流程规范化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350000" y="3556000"/>
            <a:ext cx="2222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标准化的作业流程，不仅提升管理水平，更能助力客户验厂。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953500" y="2159000"/>
            <a:ext cx="2476500" cy="2794000"/>
          </a:xfrm>
          <a:prstGeom prst="roundRect">
            <a:avLst>
              <a:gd name="adj" fmla="val 5128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31400" y="2413000"/>
            <a:ext cx="508000" cy="5080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9080500" y="3048000"/>
            <a:ext cx="222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规模可扩展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080500" y="3556000"/>
            <a:ext cx="2222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系统架构灵活，能够支撑企业人员规模和业务量的不断增长。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5588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22D3EE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762000" y="57785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赋能企业数字化转型，驱动业务持续增长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F172A">
                <a:alpha val="100000"/>
              </a:srgbClr>
            </a:gs>
            <a:gs pos="100000">
              <a:srgbClr val="1E3A8A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270000" y="-1270000"/>
            <a:ext cx="5080000" cy="5080000"/>
          </a:xfrm>
          <a:prstGeom prst="ellipse">
            <a:avLst/>
          </a:prstGeom>
          <a:solidFill>
            <a:srgbClr val="3B82F6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9652000" y="4318000"/>
            <a:ext cx="3810000" cy="3810000"/>
          </a:xfrm>
          <a:prstGeom prst="ellipse">
            <a:avLst/>
          </a:prstGeom>
          <a:solidFill>
            <a:srgbClr val="3B82F6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89600" y="1270000"/>
            <a:ext cx="812800" cy="8128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4076700" y="2286000"/>
            <a:ext cx="40259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谢谢 &amp; Q&amp;A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715000" y="3175000"/>
            <a:ext cx="762000" cy="50800"/>
          </a:xfrm>
          <a:prstGeom prst="roundRect">
            <a:avLst>
              <a:gd name="adj" fmla="val 0"/>
            </a:avLst>
          </a:prstGeom>
          <a:solidFill>
            <a:srgbClr val="60A5F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016000" y="35560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zh-CN" altLang="en-US" sz="2000">
                <a:solidFill>
                  <a:srgbClr val="BAE6FD"/>
                </a:solidFill>
                <a:latin typeface="Noto Sans SC"/>
                <a:ea typeface="Noto Sans SC"/>
                <a:cs typeface="Noto Sans SC"/>
                <a:sym typeface="Noto Sans SC"/>
              </a:rPr>
              <a:t>管家婆</a:t>
            </a:r>
            <a:r>
              <a:rPr lang="en-US" altLang="zh-CN" sz="2000">
                <a:solidFill>
                  <a:srgbClr val="BAE6FD"/>
                </a:solidFill>
                <a:latin typeface="Noto Sans SC"/>
                <a:ea typeface="Noto Sans SC"/>
                <a:cs typeface="Noto Sans SC"/>
                <a:sym typeface="Noto Sans SC"/>
              </a:rPr>
              <a:t>ERP</a:t>
            </a:r>
            <a:r>
              <a:rPr lang="en-US" sz="20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+小工单，与您一同奔赴数字化透明工厂。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0" y="5715000"/>
            <a:ext cx="1219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感谢您的聆听，欢迎提问交流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2128</Words>
  <Application>WPS 演示</Application>
  <PresentationFormat/>
  <Paragraphs>262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8" baseType="lpstr">
      <vt:lpstr>Arial</vt:lpstr>
      <vt:lpstr>宋体</vt:lpstr>
      <vt:lpstr>Wingdings</vt:lpstr>
      <vt:lpstr>Arial</vt:lpstr>
      <vt:lpstr>Noto Sans SC</vt:lpstr>
      <vt:lpstr>Thonburi</vt:lpstr>
      <vt:lpstr>汉仪书宋二KW</vt:lpstr>
      <vt:lpstr>宋体</vt:lpstr>
      <vt:lpstr>微软雅黑</vt:lpstr>
      <vt:lpstr>汉仪旗黑</vt:lpstr>
      <vt:lpstr>Arial Unicode MS</vt:lpstr>
      <vt:lpstr>Noto Sans SC</vt:lpstr>
      <vt:lpstr>苹方-简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小极科技&amp;吴虎生</cp:lastModifiedBy>
  <cp:revision>2</cp:revision>
  <dcterms:created xsi:type="dcterms:W3CDTF">2026-04-02T10:57:26Z</dcterms:created>
  <dcterms:modified xsi:type="dcterms:W3CDTF">2026-04-02T10:57:26Z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0DBC6C5715E52214C4B1C069736D8D72_42</vt:lpwstr>
  </property>
  <property fmtid="{D5CDD505-2E9C-101B-9397-08002B2CF9AE}" pid="3" name="KSOProductBuildVer">
    <vt:lpwstr>2052-12.1.24031.24031</vt:lpwstr>
  </property>
</Properties>
</file>