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70" r:id="rId22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793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>
        <p15:guide id="1" orient="horz" pos="160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00"/>
        <p:guide pos="2880"/>
      </p:guideLst>
    </p:cSldViewPr>
  </p:slide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ableStyles" Target="tableStyles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想和大家分享一个关于“一张订单的透明旅程”的故事。我们将通过一个具体的案例，来见证“辉煌Q5”系统与“小工单”这一创新应用，是如何一步步重塑车间现场管理，让整个生产过程变得前所未有的清晰和高效。我们将跟随一张紧急订单，从它进入车间的那一刻起，观察它经历了什么，以及我们是如何通过数字化手段，将混乱变为有序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故事开始于一个紧张的上午九点十分。老板接到了客户的紧急催单电话，要求这批货后天必须发出。然而，老板的第一反应不是去安排生产，而是对订单的当前进度一无所知。他不得不去问车间主管，主管又要去问工长，工长再去问工人。这个看似简单的“确认情况”过程，暴露了我们管理中的第一个巨大瓶颈：信息的延迟和不透明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就是我们过去的工作现场。一张订单的进度，需要层层追问才能了解大概。老板担心延误，只能不断催促；工长需要翻找堆积如山的纸质单据，再去询问正在忙碌的工人；而工人只能凭着模糊的记忆给出一个大概的回复。信息确实在流动，但它没有被记录和沉淀下来，导致管理者无法实时掌握现场的真实情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如何解决这个问题呢？我们的第一步，就是将传统的订单，转化为一张可以实时流转的数字工单。我们利用“辉煌Q5”系统中的订单信息，一键生成包含所有生产指令的数字任务，并将其下发到车间。最关键的是，我们为这张工单生成了一个独一无二的二维码，将物理纸单与系统任务绑定在一起。这样，任务就从办公室的电脑里走了出来，来到了车间现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步，我们让工人的每一次完工都留下足迹。当工人完成一道工序，比如裁剪、质检或打包，他们只需要用手机或PDA顺手扫描一下工单上的二维码，输入完成数量即可。这个动作非常简单，完全融入了他们的工作流程。每一次扫码，都为我们留下了一条精准的数字记录，清晰地告诉我们：谁、在什么时间、做了什么、做了多少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有了实时数据，神奇的事情发生了。下午两点半，系统自动预警，发现打包工序的进度明显落后于计划。这比客户再次打电话催单要早得多。管理者立即收到了预警信息，看到现场数据显示打包只完成了一半。于是，他可以提前采取行动，比如协调其他班组支援，或者调整后续生产计划。这就是从被动响应到主动预警的转变，管理的价值在于防患于未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当问题出现时，系统能帮助我们精准定位。我们不再需要猜测，而是可以清晰地看到：问题到底卡在哪一道工序？是哪个班组或哪个人在负责？还剩下多少任务没有完成？基于这些清晰的数据，管理者可以迅速做出决策：是应该调配人员支援，还是调整生产顺序？消除了管理的模糊地带，我们的管理动作才能真正精准有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到了晚上六点，当最后一道工序完成，工人扫码报工后，系统会自动触发完工入库流程。成品信息会自动同步到“辉煌Q5”的库存系统中，订单状态也会从“生产中”更新为“已完成”。整个过程无需人工干预，数据自动回流。这意味着，办公室的经营系统看到的不再是一个孤立的结果，而是这个结果背后完整、真实的生产过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月底算工资，曾经是财务人员最头疼的工作之一。现在，这一切都改变了。工资不再是月底靠一堆纸单埋头苦算出来的，而是由每天精准的报工数据自动累积而成。系统根据预设的工价规则，无论是计件、计时还是绩效，都能一键生成工资表。财务人员只需要进行最终审核即可。这不仅节省了时间，更重要的是，消除了月底因工资核算不清而产生的大量沟通成本和矛盾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这张订单到底赚不赚钱？有了精准的人工成本数据，我们终于可以回答这个问题了。材料成本来自“辉煌Q5”的精确记录，而人工成本则来自小工单的报工数据。将两者结合，我们就能得到一份前所未有的清晰的订单成本核算。这才是老板真正关心的，通过精细化管理，让每一张订单的利润都变得清晰可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让我们回头看看这张急单的旅程。从接单开始，任务就清清楚楚；在生产过程中，进度实时可见；遇到卡点时，原因一目了然；完工后，结果自动同步；最后算薪时，成本精确可知。系统并没有替代工人生产，但它让生产过程的每一个关键节点都变得清晰、透明、可追溯。我们真正实现了从“事后补数据”到“过程有数据”的根本转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反过来想，如果我们没有这些过程记录，混乱会以四种方式悄悄侵蚀我们的利润。比如，因进度不透明导致的交付延误和罚款；因问题原因不清导致的高额返工；因成本漏算导致的利润虚高或结算纠纷；以及基于不完整数据做出的战略错判。这些都是看不见的损失。小工单要解决的，正是帮助企业堵住这些持续发生的利润漏洞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如何开启您的透明之旅呢？我们建议，无需全厂总动员，先从一条真实的流程开始。您可以选择一款工序相对清楚的产品，在系统里为它建一张工单，引导工人完成一次真实的扫码报工，然后在订单完成后进行一次复盘。通过这个小步骤，您就能快速验证价值，看到进度、工效和成本的变化。先让一个流程变透明，再将这份成功经验复制到更多的车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所以，我们建议的下一步，不是坐下来谈一个宏大的方案。我们只做一件事：请您拿出一张真实的订单，让我们的团队陪您在现场，一起跑一次完整的透明旅程。我们会帮助您选择产品，指导现场扫码报工，并与您一起实时见证进度、工资和成本的变化。欢迎体验“辉煌Q5 + 小工单”，让您的车间过程，从此一目了然。谢谢大家！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9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9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9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49300" y="863600"/>
            <a:ext cx="76200" cy="9652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65200" y="1219200"/>
            <a:ext cx="65786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3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一张订单的透明旅程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90600" y="2197100"/>
            <a:ext cx="57150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见证</a:t>
            </a:r>
            <a:r>
              <a:rPr lang="zh-CN" alt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管家婆</a:t>
            </a:r>
            <a:r>
              <a:rPr lang="en-US" altLang="zh-CN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ERP</a:t>
            </a: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与小工单如何重塑车间现场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90600" y="2921000"/>
            <a:ext cx="60960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63500" rIns="12700" bIns="6350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核心价值点：</a:t>
            </a:r>
            <a:r>
              <a:rPr lang="en-US" sz="14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接单 → 生产 → 卡点 → 干预 → 完工 → 算薪 → 复盘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543800" y="1231900"/>
            <a:ext cx="2971800" cy="42037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7759700" y="1714500"/>
            <a:ext cx="2540000" cy="635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Noto Sans SC"/>
                <a:ea typeface="Noto Sans SC"/>
                <a:cs typeface="Noto Sans SC"/>
                <a:sym typeface="Noto Sans SC"/>
              </a:rPr>
              <a:t>今天，我们不谈系统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759700" y="2540000"/>
            <a:ext cx="25400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63500" rIns="0" bIns="6350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只看一张急单在车间里的</a:t>
            </a:r>
            <a:endParaRPr lang="en-US" sz="1100"/>
          </a:p>
          <a:p>
            <a:pPr indent="0" algn="ctr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真实故事</a:t>
            </a:r>
            <a:endParaRPr lang="en-US" sz="1400" b="0" i="0" u="none" strike="noStrike">
              <a:solidFill>
                <a:srgbClr val="536477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823200" y="3683000"/>
            <a:ext cx="2413000" cy="1397000"/>
          </a:xfrm>
          <a:prstGeom prst="roundRect">
            <a:avLst>
              <a:gd name="adj" fmla="val 12727"/>
            </a:avLst>
          </a:prstGeom>
          <a:solidFill>
            <a:srgbClr val="FFF7ED">
              <a:alpha val="100000"/>
            </a:srgbClr>
          </a:solidFill>
          <a:ln w="12700" cap="flat" cmpd="sng">
            <a:solidFill>
              <a:srgbClr val="FDBA74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684135" y="3810000"/>
            <a:ext cx="2691765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2410C"/>
                </a:solidFill>
                <a:latin typeface="Noto Sans SC"/>
                <a:ea typeface="Noto Sans SC"/>
                <a:cs typeface="Noto Sans SC"/>
                <a:sym typeface="Noto Sans SC"/>
              </a:rPr>
              <a:t>订单代号：A-0528</a:t>
            </a:r>
            <a:endParaRPr lang="en-US" sz="2000" b="1" i="0" u="none" strike="noStrike">
              <a:solidFill>
                <a:srgbClr val="C2410C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7823200" y="4572000"/>
            <a:ext cx="24130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⏰ 交期紧 | 🔧 工序多 | 💴 要计件</a:t>
            </a:r>
            <a:endParaRPr lang="en-US" sz="1100"/>
          </a:p>
        </p:txBody>
      </p:sp>
      <p:pic>
        <p:nvPicPr>
          <p:cNvPr id="15" name="图片 14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F9731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故事开始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上午 9:10，一张急单打破了车间的平静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97000"/>
            <a:ext cx="93218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老板刚挂断客户的催促电话，他的第一反应不是立刻排产，而是陷入了一个更棘手的困境：现在，这批货到底做到哪一步了？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63600" y="2159000"/>
            <a:ext cx="3022600" cy="1524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066800" y="2413000"/>
            <a:ext cx="254000" cy="254000"/>
          </a:xfrm>
          <a:prstGeom prst="ellipse">
            <a:avLst/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435100" y="2387600"/>
            <a:ext cx="2247900" cy="2286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1" i="0" u="none" strike="noStrike">
                <a:solidFill>
                  <a:srgbClr val="F9731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客户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435100" y="2794000"/>
            <a:ext cx="2286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0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这批货后天必须发！到底能不能准时？给个准信！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21200" y="2159000"/>
            <a:ext cx="3022600" cy="1524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4724400" y="24130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5092700" y="2387600"/>
            <a:ext cx="2247900" cy="2286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老板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92700" y="2794000"/>
            <a:ext cx="2286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0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我先问下车间，现在具体做到哪一步了。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178800" y="2159000"/>
            <a:ext cx="3022600" cy="1524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8382000" y="2413000"/>
            <a:ext cx="254000" cy="254000"/>
          </a:xfrm>
          <a:prstGeom prst="ellipse">
            <a:avLst/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750300" y="2387600"/>
            <a:ext cx="2247900" cy="2286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1" i="0" u="none" strike="noStrike">
                <a:solidFill>
                  <a:srgbClr val="059669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车间主管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750300" y="2794000"/>
            <a:ext cx="2286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0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好的老板，我马上找工长确认一下，等会儿回您。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16000" y="4191000"/>
            <a:ext cx="10160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ctr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第一个瓶颈：真正延误交付的，往往不是生产本身，而是“确认情况”这个看似简单的动作。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>
            <a:off x="1130300" y="53975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65200" y="52705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609600" y="5588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2667000" y="5270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2311400" y="5588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356100" y="5270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4013200" y="5588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057900" y="5270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5715000" y="5588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759700" y="5270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7416800" y="5588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9461500" y="5270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9118600" y="5588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11163300" y="5270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10820400" y="5588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38" name="图片 37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DC262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过去的现场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10922000" cy="635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0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一张订单，为何需要问三个人才能知道进度？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524000"/>
            <a:ext cx="10922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电话、纸单、微信群……信息工具五花八门，但没有一个地方能让管理者立刻看到订单的真实、实时状态。信息在层层传递中失真、延迟。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03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63600" y="2540000"/>
            <a:ext cx="2425700" cy="1917700"/>
          </a:xfrm>
          <a:prstGeom prst="roundRect">
            <a:avLst>
              <a:gd name="adj" fmla="val 1655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863600" y="2540000"/>
            <a:ext cx="24257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092200" y="2794000"/>
            <a:ext cx="19812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老板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92200" y="3429000"/>
            <a:ext cx="1981200" cy="1143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25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问进度，怕延误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254500" y="2540000"/>
            <a:ext cx="2425700" cy="1917700"/>
          </a:xfrm>
          <a:prstGeom prst="roundRect">
            <a:avLst>
              <a:gd name="adj" fmla="val 1655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4254500" y="2540000"/>
            <a:ext cx="24257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470400" y="2794000"/>
            <a:ext cx="19812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工长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470400" y="3429000"/>
            <a:ext cx="1981200" cy="1143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25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翻纸单，问工人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32700" y="2540000"/>
            <a:ext cx="2425700" cy="1917700"/>
          </a:xfrm>
          <a:prstGeom prst="roundRect">
            <a:avLst>
              <a:gd name="adj" fmla="val 1655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632700" y="2540000"/>
            <a:ext cx="24257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7848600" y="2794000"/>
            <a:ext cx="19812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工人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848600" y="3429000"/>
            <a:ext cx="1981200" cy="1143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25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凭记忆，口头回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92200" y="4699000"/>
            <a:ext cx="99695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DC262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信息在流动，但没有沉淀；事情在推进，但管理看不见。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>
            <a:off x="1130300" y="55880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65200" y="53975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609600" y="5842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2667000" y="5397500"/>
            <a:ext cx="254000" cy="254000"/>
          </a:xfrm>
          <a:prstGeom prst="ellipse">
            <a:avLst/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2311400" y="5842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356100" y="5397500"/>
            <a:ext cx="254000" cy="254000"/>
          </a:xfrm>
          <a:prstGeom prst="ellipse">
            <a:avLst/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4013200" y="5842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057900" y="5397500"/>
            <a:ext cx="254000" cy="254000"/>
          </a:xfrm>
          <a:prstGeom prst="ellipse">
            <a:avLst/>
          </a:prstGeom>
          <a:solidFill>
            <a:srgbClr val="D9770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5715000" y="5842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759700" y="5397500"/>
            <a:ext cx="254000" cy="254000"/>
          </a:xfrm>
          <a:prstGeom prst="ellipse">
            <a:avLst/>
          </a:prstGeom>
          <a:solidFill>
            <a:srgbClr val="DC262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7416800" y="5842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9461500" y="5397500"/>
            <a:ext cx="254000" cy="254000"/>
          </a:xfrm>
          <a:prstGeom prst="ellipse">
            <a:avLst/>
          </a:prstGeom>
          <a:solidFill>
            <a:srgbClr val="6366F1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9118600" y="5842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11163300" y="5397500"/>
            <a:ext cx="254000" cy="254000"/>
          </a:xfrm>
          <a:prstGeom prst="ellipse">
            <a:avLst/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10820400" y="5842000"/>
            <a:ext cx="9652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38" name="图片 37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2563EB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第一步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将订单转化为一张可实时流转的数字工单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295400"/>
            <a:ext cx="9321800" cy="241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我们无需立刻改变复杂的生产方式，而是先为每一个任务赋予一个清晰、唯一的数字身份。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辉煌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Q5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05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14400" y="1879600"/>
            <a:ext cx="27432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14400" y="1879600"/>
            <a:ext cx="27432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130300" y="20701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Q5里的订单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30300" y="2527300"/>
            <a:ext cx="2298700" cy="1282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客户、商品、数量、交期已清楚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18">
            <a:off x="3911600" y="29083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451350" y="2832100"/>
            <a:ext cx="152400" cy="152400"/>
          </a:xfrm>
          <a:prstGeom prst="rtTriangl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622800" y="1879600"/>
            <a:ext cx="27432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4622800" y="1879600"/>
            <a:ext cx="27432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4838700" y="20701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转成车间任务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838700" y="2527300"/>
            <a:ext cx="2298700" cy="1282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按产品和工序下发到现场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18">
            <a:off x="7607300" y="29083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089900" y="2832100"/>
            <a:ext cx="152400" cy="152400"/>
          </a:xfrm>
          <a:prstGeom prst="rtTriangl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8318500" y="1879600"/>
            <a:ext cx="25654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8318500" y="1879600"/>
            <a:ext cx="25654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8534400" y="2070100"/>
            <a:ext cx="21209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工单二维码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534400" y="2527300"/>
            <a:ext cx="2120900" cy="1282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纸单和系统任务绑定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92200" y="4445000"/>
            <a:ext cx="99695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这一步，让任务不再只沉睡在办公室的电脑里，而是成为车间现场每个人都能看到、能互动的共同目标。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>
            <a:off x="1130300" y="58166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9652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609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2667000" y="56896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2311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43561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40132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60579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57150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77597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74168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94615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AutoShape 39"/>
          <p:cNvSpPr/>
          <p:nvPr/>
        </p:nvSpPr>
        <p:spPr>
          <a:xfrm>
            <a:off x="9118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111633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AutoShape 41"/>
          <p:cNvSpPr/>
          <p:nvPr/>
        </p:nvSpPr>
        <p:spPr>
          <a:xfrm>
            <a:off x="10820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42" name="图片 41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059669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第二步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工人完成工序，顺手扫码，记录成果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295400"/>
            <a:ext cx="10795000" cy="635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报工，不再是下班后繁琐的填表工作。它被融入到日常工作的最后一步，成为一个简单、自然的动作，将已经完成的劳动转化为一条不可篡改的数字记录。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06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03300" y="2159000"/>
            <a:ext cx="2565400" cy="2006600"/>
          </a:xfrm>
          <a:prstGeom prst="roundRect">
            <a:avLst>
              <a:gd name="adj" fmla="val 1645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003300" y="2159000"/>
            <a:ext cx="25654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219200" y="2413000"/>
            <a:ext cx="21209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切割</a:t>
            </a: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完成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219200" y="3048000"/>
            <a:ext cx="2120900" cy="12319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5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扫工单，填数量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800600" y="2159000"/>
            <a:ext cx="2565400" cy="2006600"/>
          </a:xfrm>
          <a:prstGeom prst="roundRect">
            <a:avLst>
              <a:gd name="adj" fmla="val 1645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4800600" y="2159000"/>
            <a:ext cx="25654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5016500" y="2413000"/>
            <a:ext cx="21209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质检完成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16500" y="3048000"/>
            <a:ext cx="2120900" cy="12319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5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记录结果，异常可追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597900" y="2159000"/>
            <a:ext cx="2565400" cy="2006600"/>
          </a:xfrm>
          <a:prstGeom prst="roundRect">
            <a:avLst>
              <a:gd name="adj" fmla="val 1645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8597900" y="2159000"/>
            <a:ext cx="25654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813800" y="2413000"/>
            <a:ext cx="21209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打包完成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13800" y="3048000"/>
            <a:ext cx="2120900" cy="12319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5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扫工单，填数量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98500" y="4572000"/>
            <a:ext cx="10795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每一次扫码，都是一次精准的现场确认：</a:t>
            </a:r>
            <a:b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</a:b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谁在什么时间，做了什么，做了多少，做到了哪一步。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>
            <a:off x="1130300" y="58166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652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609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26670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2311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356100" y="56896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40132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0579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57150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7597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74168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94615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9118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111633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10820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38" name="图片 37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F9731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第三步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107950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下午2:30，系统比客户更早发现了进度异常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97000"/>
            <a:ext cx="10795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管理的价值，不在于等待问题发生后去“救火”，而在于在问题演变成损失之前，就能洞察变化并及时介入。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07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65200" y="2159000"/>
            <a:ext cx="2743200" cy="2146300"/>
          </a:xfrm>
          <a:prstGeom prst="roundRect">
            <a:avLst>
              <a:gd name="adj" fmla="val 1656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65200" y="2159000"/>
            <a:ext cx="27432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181100" y="24130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原计划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81100" y="3048000"/>
            <a:ext cx="2298700" cy="13716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下午完成打包，</a:t>
            </a:r>
            <a:endParaRPr lang="en-US" sz="1100"/>
          </a:p>
          <a:p>
            <a:pPr indent="0" algn="ctr">
              <a:lnSpc>
                <a:spcPct val="108000"/>
              </a:lnSpc>
              <a:spcAft>
                <a:spcPts val="100"/>
              </a:spcAft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准备明天发货</a:t>
            </a:r>
            <a:endParaRPr lang="en-US" sz="1300" b="0" i="0" u="none" strike="noStrike">
              <a:solidFill>
                <a:srgbClr val="536477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  <a:sym typeface="Songti SC" panose="02010800040101010101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711700" y="2159000"/>
            <a:ext cx="2743200" cy="2146300"/>
          </a:xfrm>
          <a:prstGeom prst="roundRect">
            <a:avLst>
              <a:gd name="adj" fmla="val 1656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4711700" y="2159000"/>
            <a:ext cx="27432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927600" y="24130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现场数据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927600" y="3048000"/>
            <a:ext cx="2298700" cy="13716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打包只完成一半，</a:t>
            </a:r>
            <a:endParaRPr lang="en-US" sz="1100"/>
          </a:p>
          <a:p>
            <a:pPr indent="0" algn="ctr">
              <a:lnSpc>
                <a:spcPct val="108000"/>
              </a:lnSpc>
              <a:spcAft>
                <a:spcPts val="100"/>
              </a:spcAft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前道工序还在补量</a:t>
            </a:r>
            <a:endParaRPr lang="en-US" sz="1300" b="0" i="0" u="none" strike="noStrike">
              <a:solidFill>
                <a:srgbClr val="536477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  <a:sym typeface="Songti SC" panose="02010800040101010101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8458200" y="2159000"/>
            <a:ext cx="2743200" cy="2146300"/>
          </a:xfrm>
          <a:prstGeom prst="roundRect">
            <a:avLst>
              <a:gd name="adj" fmla="val 1656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8458200" y="2159000"/>
            <a:ext cx="27432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674100" y="24130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管理动作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674100" y="3048000"/>
            <a:ext cx="2298700" cy="13716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提前协调人员，</a:t>
            </a:r>
            <a:endParaRPr lang="en-US" sz="1100"/>
          </a:p>
          <a:p>
            <a:pPr indent="0" algn="ctr">
              <a:lnSpc>
                <a:spcPct val="108000"/>
              </a:lnSpc>
              <a:spcAft>
                <a:spcPts val="100"/>
              </a:spcAft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调整后续安排</a:t>
            </a:r>
            <a:endParaRPr lang="en-US" sz="1300" b="0" i="0" u="none" strike="noStrike">
              <a:solidFill>
                <a:srgbClr val="536477"/>
              </a:solidFill>
              <a:latin typeface="Songti SC" panose="02010800040101010101" charset="-122"/>
              <a:ea typeface="Songti SC" panose="02010800040101010101" charset="-122"/>
              <a:cs typeface="Songti SC" panose="02010800040101010101" charset="-122"/>
              <a:sym typeface="Songti SC" panose="02010800040101010101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016000" y="4572000"/>
            <a:ext cx="10160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真正的价值不是“看报表”，而是在问题还没变成客户投诉和经济损失前，就能伸出管理的“手”。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>
            <a:off x="1130300" y="58166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652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609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26670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2311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43561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40132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057900" y="56896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57150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7597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74168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94615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9118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111633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10820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38" name="图片 37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7C3AED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7C3AED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第四步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问题不再模糊：精准定位“卡在哪、谁在做、差多少”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295400"/>
            <a:ext cx="9321800" cy="2413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告别“我感觉”、“大概是”，让每一个决策都基于清晰、准确的工序记录。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08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74700" y="2006600"/>
            <a:ext cx="2286000" cy="18796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774700" y="2006600"/>
            <a:ext cx="22860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90600" y="22098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卡在哪？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90600" y="2667000"/>
            <a:ext cx="1841500" cy="1092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打包工序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517900" y="2006600"/>
            <a:ext cx="2286000" cy="18796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3517900" y="2006600"/>
            <a:ext cx="22860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3733800" y="22098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谁在做？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733800" y="2667000"/>
            <a:ext cx="1841500" cy="1092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班组/人员清楚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61100" y="2006600"/>
            <a:ext cx="2286000" cy="18796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261100" y="2006600"/>
            <a:ext cx="22860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477000" y="22098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差多少？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77000" y="2667000"/>
            <a:ext cx="1841500" cy="1092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剩余数量清楚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004300" y="2006600"/>
            <a:ext cx="2286000" cy="18796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9004300" y="2006600"/>
            <a:ext cx="2286000" cy="50800"/>
          </a:xfrm>
          <a:prstGeom prst="roundRect">
            <a:avLst>
              <a:gd name="adj" fmla="val 0"/>
            </a:avLst>
          </a:prstGeom>
          <a:solidFill>
            <a:srgbClr val="7C3AED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9220200" y="22098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怎么处理？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20200" y="2667000"/>
            <a:ext cx="1841500" cy="1092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调人或调整顺序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92200" y="4711700"/>
            <a:ext cx="9969500" cy="635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ctr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消除管理的模糊地带，才能让管理动作精准有效。只知道“在做”，其实远远不够。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>
            <a:off x="1130300" y="58166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9652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609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26670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2311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43561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40132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60579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57150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7759700" y="56896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74168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94615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AutoShape 39"/>
          <p:cNvSpPr/>
          <p:nvPr/>
        </p:nvSpPr>
        <p:spPr>
          <a:xfrm>
            <a:off x="9118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111633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AutoShape 41"/>
          <p:cNvSpPr/>
          <p:nvPr/>
        </p:nvSpPr>
        <p:spPr>
          <a:xfrm>
            <a:off x="10820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42" name="图片 41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059669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第五步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晚上 6:00，完工入库，数据自动回流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97000"/>
            <a:ext cx="10795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当最后一道工序完成，生产的成果不再需要人工补录，而是自动、实时地转化为经营数据，让办公室与车间同步呼吸。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09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65200" y="2286000"/>
            <a:ext cx="2743200" cy="1917700"/>
          </a:xfrm>
          <a:prstGeom prst="roundRect">
            <a:avLst>
              <a:gd name="adj" fmla="val 1655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65200" y="2286000"/>
            <a:ext cx="27432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181100" y="2603500"/>
            <a:ext cx="22987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末工序报工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81100" y="3302000"/>
            <a:ext cx="22987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确认完成数量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18">
            <a:off x="3975100" y="31750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triangle" w="med" len="med"/>
            <a:tailEnd type="triangle" w="med" len="med"/>
          </a:ln>
        </p:spPr>
      </p:cxnSp>
      <p:sp>
        <p:nvSpPr>
          <p:cNvPr id="15" name="AutoShape 15"/>
          <p:cNvSpPr/>
          <p:nvPr/>
        </p:nvSpPr>
        <p:spPr>
          <a:xfrm>
            <a:off x="4711700" y="2286000"/>
            <a:ext cx="2743200" cy="1917700"/>
          </a:xfrm>
          <a:prstGeom prst="roundRect">
            <a:avLst>
              <a:gd name="adj" fmla="val 1655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711700" y="2286000"/>
            <a:ext cx="27432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4927600" y="2603500"/>
            <a:ext cx="22987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完工入库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927600" y="3302000"/>
            <a:ext cx="22987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成品进入</a:t>
            </a:r>
            <a:r>
              <a:rPr lang="en-US" sz="1400" b="0" i="0" u="none" strike="noStrike">
                <a:solidFill>
                  <a:srgbClr val="53647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Q5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18">
            <a:off x="7721600" y="31750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triangle" w="med" len="med"/>
            <a:tailEnd type="triangle" w="med" len="med"/>
          </a:ln>
        </p:spPr>
      </p:cxnSp>
      <p:sp>
        <p:nvSpPr>
          <p:cNvPr id="20" name="AutoShape 20"/>
          <p:cNvSpPr/>
          <p:nvPr/>
        </p:nvSpPr>
        <p:spPr>
          <a:xfrm>
            <a:off x="8458200" y="2286000"/>
            <a:ext cx="2743200" cy="1917700"/>
          </a:xfrm>
          <a:prstGeom prst="roundRect">
            <a:avLst>
              <a:gd name="adj" fmla="val 1655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8458200" y="2286000"/>
            <a:ext cx="27432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8674100" y="2603500"/>
            <a:ext cx="22987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订单状态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674100" y="3302000"/>
            <a:ext cx="22987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结果及时更新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16000" y="4572000"/>
            <a:ext cx="10160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6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经营系统看到的不再只是一个孤立的结果，而是这个结果背后完整、真实的过程。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>
            <a:off x="1130300" y="55880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65200" y="5397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609600" y="5778500"/>
            <a:ext cx="965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2667000" y="5397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2311400" y="5778500"/>
            <a:ext cx="965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4356100" y="5397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4013200" y="5778500"/>
            <a:ext cx="965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057900" y="5397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5715000" y="5778500"/>
            <a:ext cx="965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759700" y="5397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7416800" y="5778500"/>
            <a:ext cx="965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9461500" y="53975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9118600" y="5778500"/>
            <a:ext cx="965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11163300" y="53975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AutoShape 39"/>
          <p:cNvSpPr/>
          <p:nvPr/>
        </p:nvSpPr>
        <p:spPr>
          <a:xfrm>
            <a:off x="10820400" y="5778500"/>
            <a:ext cx="965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0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40" name="图片 39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F97316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第六步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月底算工资：从“埋头苦算”到“一键生成”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71600"/>
            <a:ext cx="107950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工资，不是月底靠一堆纸单“算”出来的，而是由每天精准的报工数据自动“累积”而成的。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10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65200" y="2095500"/>
            <a:ext cx="27432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65200" y="2095500"/>
            <a:ext cx="27432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181100" y="24130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每天报工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81100" y="3048000"/>
            <a:ext cx="22987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人员 · 工序 · 数量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76381">
            <a:off x="3975171" y="3105150"/>
            <a:ext cx="571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1D5DB">
                <a:alpha val="100000"/>
              </a:srgbClr>
            </a:solidFill>
            <a:prstDash val="solid"/>
            <a:miter lim="10000000"/>
            <a:headEnd type="none" w="lg" len="lg"/>
            <a:tailEnd type="arrow" w="sm" len="sm"/>
          </a:ln>
        </p:spPr>
      </p:cxnSp>
      <p:sp>
        <p:nvSpPr>
          <p:cNvPr id="15" name="AutoShape 15"/>
          <p:cNvSpPr/>
          <p:nvPr/>
        </p:nvSpPr>
        <p:spPr>
          <a:xfrm>
            <a:off x="4711700" y="2095500"/>
            <a:ext cx="27432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711700" y="2095500"/>
            <a:ext cx="27432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4927600" y="24130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工价规则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927600" y="3048000"/>
            <a:ext cx="22987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计件 / 计时 / 绩效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76381">
            <a:off x="7721671" y="3105150"/>
            <a:ext cx="571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1D5DB">
                <a:alpha val="100000"/>
              </a:srgbClr>
            </a:solidFill>
            <a:prstDash val="solid"/>
            <a:miter lim="10000000"/>
            <a:headEnd type="none" w="lg" len="lg"/>
            <a:tailEnd type="arrow" w="sm" len="sm"/>
          </a:ln>
        </p:spPr>
      </p:cxnSp>
      <p:sp>
        <p:nvSpPr>
          <p:cNvPr id="20" name="AutoShape 20"/>
          <p:cNvSpPr/>
          <p:nvPr/>
        </p:nvSpPr>
        <p:spPr>
          <a:xfrm>
            <a:off x="8458200" y="2095500"/>
            <a:ext cx="27432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8458200" y="2095500"/>
            <a:ext cx="2743200" cy="508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8674100" y="24130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1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工资汇总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674100" y="3048000"/>
            <a:ext cx="22987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财务一键审核即可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889000" y="4445000"/>
            <a:ext cx="104140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节省的不仅仅是一张表格的填写时间，更是月底财务、工人、管理者之间</a:t>
            </a:r>
            <a:b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5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反复对账和解释的大量沟通成本。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>
            <a:off x="1130300" y="58166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65200" y="5689600"/>
            <a:ext cx="254000" cy="254000"/>
          </a:xfrm>
          <a:prstGeom prst="ellipse">
            <a:avLst/>
          </a:prstGeom>
          <a:solidFill>
            <a:srgbClr val="D1D5D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609600" y="6032500"/>
            <a:ext cx="965200" cy="177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接单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2667000" y="5689600"/>
            <a:ext cx="254000" cy="254000"/>
          </a:xfrm>
          <a:prstGeom prst="ellipse">
            <a:avLst/>
          </a:prstGeom>
          <a:solidFill>
            <a:srgbClr val="D1D5D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2311400" y="6032500"/>
            <a:ext cx="965200" cy="177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派工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4356100" y="5689600"/>
            <a:ext cx="254000" cy="254000"/>
          </a:xfrm>
          <a:prstGeom prst="ellipse">
            <a:avLst/>
          </a:prstGeom>
          <a:solidFill>
            <a:srgbClr val="D1D5D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4013200" y="6032500"/>
            <a:ext cx="965200" cy="177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057900" y="5689600"/>
            <a:ext cx="254000" cy="254000"/>
          </a:xfrm>
          <a:prstGeom prst="ellipse">
            <a:avLst/>
          </a:prstGeom>
          <a:solidFill>
            <a:srgbClr val="D1D5D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5715000" y="6032500"/>
            <a:ext cx="965200" cy="177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卡点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759700" y="5689600"/>
            <a:ext cx="254000" cy="254000"/>
          </a:xfrm>
          <a:prstGeom prst="ellipse">
            <a:avLst/>
          </a:prstGeom>
          <a:solidFill>
            <a:srgbClr val="D1D5D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7416800" y="6032500"/>
            <a:ext cx="965200" cy="177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干预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9461500" y="5689600"/>
            <a:ext cx="254000" cy="254000"/>
          </a:xfrm>
          <a:prstGeom prst="ellipse">
            <a:avLst/>
          </a:prstGeom>
          <a:solidFill>
            <a:srgbClr val="D1D5D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9118600" y="6032500"/>
            <a:ext cx="965200" cy="177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完工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11163300" y="56896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AutoShape 39"/>
          <p:cNvSpPr/>
          <p:nvPr/>
        </p:nvSpPr>
        <p:spPr>
          <a:xfrm>
            <a:off x="10820400" y="6032500"/>
            <a:ext cx="965200" cy="1778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算清</a:t>
            </a:r>
            <a:endParaRPr lang="en-US" sz="1100"/>
          </a:p>
        </p:txBody>
      </p:sp>
      <p:pic>
        <p:nvPicPr>
          <p:cNvPr id="40" name="图片 39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2563EB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第七步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109220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这张订单到底赚不赚钱？答案前所未有的清晰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295400"/>
            <a:ext cx="10795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材料成本在</a:t>
            </a:r>
            <a:r>
              <a:rPr lang="zh-CN" alt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里，精准的人工成本来自小工单的报工记录。两者结合，让订单的利润核算无限接近真实。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11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54100" y="1917700"/>
            <a:ext cx="27432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054100" y="1917700"/>
            <a:ext cx="27432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270000" y="21209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2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材料成本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270000" y="2578100"/>
            <a:ext cx="2298700" cy="1282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Q5</a:t>
            </a: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记录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165600" y="2603500"/>
            <a:ext cx="368300" cy="279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800" b="1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+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749800" y="1917700"/>
            <a:ext cx="27432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749800" y="1917700"/>
            <a:ext cx="27432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4978400" y="21209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2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人工成本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978400" y="2578100"/>
            <a:ext cx="2298700" cy="1282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小工单报工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861300" y="2603500"/>
            <a:ext cx="368300" cy="279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800" b="1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=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458200" y="1917700"/>
            <a:ext cx="2514600" cy="20574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8458200" y="1917700"/>
            <a:ext cx="25146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8674100" y="2120900"/>
            <a:ext cx="20701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2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订单成本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674100" y="2578100"/>
            <a:ext cx="2070100" cy="12827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更清楚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92200" y="4711700"/>
            <a:ext cx="99695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老板真正关心的，从来不是报工本身，而是通过报工，让每一张订单的利润都变得清晰可见。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>
            <a:off x="1130300" y="5816600"/>
            <a:ext cx="10198108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652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609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26670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2311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派工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43561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40132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0579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57150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7597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74168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干预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9461500" y="5689600"/>
            <a:ext cx="254000" cy="254000"/>
          </a:xfrm>
          <a:prstGeom prst="ellips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37"/>
          <p:cNvSpPr/>
          <p:nvPr/>
        </p:nvSpPr>
        <p:spPr>
          <a:xfrm>
            <a:off x="91186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11163300" y="5689600"/>
            <a:ext cx="254000" cy="254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AutoShape 39"/>
          <p:cNvSpPr/>
          <p:nvPr/>
        </p:nvSpPr>
        <p:spPr>
          <a:xfrm>
            <a:off x="10820400" y="6032500"/>
            <a:ext cx="965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算清</a:t>
            </a:r>
            <a:endParaRPr lang="en-US" sz="1100"/>
          </a:p>
        </p:txBody>
      </p:sp>
      <p:pic>
        <p:nvPicPr>
          <p:cNvPr id="40" name="图片 39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0891B2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0891B2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故事回看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107950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回顾这张急单：真正改变的是过程的透明度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97000"/>
            <a:ext cx="10795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系统没有替代工人去生产，但它让生产过程中的每一个关键节点，都变得清晰、透明、可追溯。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12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96900" y="2286000"/>
            <a:ext cx="1879600" cy="19177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96900" y="2286000"/>
            <a:ext cx="18796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812800" y="2667000"/>
            <a:ext cx="14351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接单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" y="3302000"/>
            <a:ext cx="14351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任务清楚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20">
            <a:off x="2565400" y="32385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oval" w="sm" len="sm"/>
            <a:tailEnd type="triangle" w="sm" len="sm"/>
          </a:ln>
        </p:spPr>
      </p:cxnSp>
      <p:sp>
        <p:nvSpPr>
          <p:cNvPr id="15" name="AutoShape 15"/>
          <p:cNvSpPr/>
          <p:nvPr/>
        </p:nvSpPr>
        <p:spPr>
          <a:xfrm>
            <a:off x="2921000" y="2286000"/>
            <a:ext cx="1879600" cy="19177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2921000" y="2286000"/>
            <a:ext cx="18796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3149600" y="2667000"/>
            <a:ext cx="14351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生产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149600" y="3302000"/>
            <a:ext cx="14351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进度清楚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18">
            <a:off x="4889500" y="32385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oval" w="sm" len="sm"/>
            <a:tailEnd type="triangle" w="sm" len="sm"/>
          </a:ln>
        </p:spPr>
      </p:cxnSp>
      <p:sp>
        <p:nvSpPr>
          <p:cNvPr id="20" name="AutoShape 20"/>
          <p:cNvSpPr/>
          <p:nvPr/>
        </p:nvSpPr>
        <p:spPr>
          <a:xfrm>
            <a:off x="5257800" y="2286000"/>
            <a:ext cx="1879600" cy="19177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5257800" y="2286000"/>
            <a:ext cx="18796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5473700" y="2667000"/>
            <a:ext cx="14351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卡点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473700" y="3302000"/>
            <a:ext cx="14351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原因清楚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20">
            <a:off x="7226300" y="32385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oval" w="sm" len="sm"/>
            <a:tailEnd type="triangle" w="sm" len="sm"/>
          </a:ln>
        </p:spPr>
      </p:cxnSp>
      <p:sp>
        <p:nvSpPr>
          <p:cNvPr id="25" name="AutoShape 25"/>
          <p:cNvSpPr/>
          <p:nvPr/>
        </p:nvSpPr>
        <p:spPr>
          <a:xfrm>
            <a:off x="7594600" y="2286000"/>
            <a:ext cx="1879600" cy="19177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/>
          <p:nvPr/>
        </p:nvSpPr>
        <p:spPr>
          <a:xfrm>
            <a:off x="7594600" y="2286000"/>
            <a:ext cx="1879600" cy="50800"/>
          </a:xfrm>
          <a:prstGeom prst="roundRect">
            <a:avLst>
              <a:gd name="adj" fmla="val 0"/>
            </a:avLst>
          </a:prstGeom>
          <a:solidFill>
            <a:srgbClr val="7C3AED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7810500" y="2667000"/>
            <a:ext cx="14351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完工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810500" y="3302000"/>
            <a:ext cx="14351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结果清楚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18">
            <a:off x="9550400" y="32385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oval" w="sm" len="sm"/>
            <a:tailEnd type="triangle" w="sm" len="sm"/>
          </a:ln>
        </p:spPr>
      </p:cxnSp>
      <p:sp>
        <p:nvSpPr>
          <p:cNvPr id="30" name="AutoShape 30"/>
          <p:cNvSpPr/>
          <p:nvPr/>
        </p:nvSpPr>
        <p:spPr>
          <a:xfrm>
            <a:off x="9918700" y="2286000"/>
            <a:ext cx="1879600" cy="19177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9918700" y="2286000"/>
            <a:ext cx="1879600" cy="50800"/>
          </a:xfrm>
          <a:prstGeom prst="roundRect">
            <a:avLst>
              <a:gd name="adj" fmla="val 0"/>
            </a:avLst>
          </a:prstGeom>
          <a:solidFill>
            <a:srgbClr val="0891B2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" name="AutoShape 32"/>
          <p:cNvSpPr/>
          <p:nvPr/>
        </p:nvSpPr>
        <p:spPr>
          <a:xfrm>
            <a:off x="10134600" y="2667000"/>
            <a:ext cx="1435100" cy="381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算薪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10134600" y="3302000"/>
            <a:ext cx="1435100" cy="889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1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成本清楚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508000" y="4826000"/>
            <a:ext cx="111760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17000"/>
              </a:lnSpc>
              <a:spcAft>
                <a:spcPts val="100"/>
              </a:spcAft>
              <a:defRPr/>
            </a:pPr>
            <a:r>
              <a:rPr lang="en-US" sz="18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我们实现的，是从“事后补数据”的传统模式，到“过程有数据”的数字化管理模式的根本转变。</a:t>
            </a:r>
            <a:endParaRPr lang="en-US" sz="1100"/>
          </a:p>
        </p:txBody>
      </p:sp>
      <p:pic>
        <p:nvPicPr>
          <p:cNvPr id="35" name="图片 34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2286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200" b="1" i="0" u="none" strike="noStrike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如果没有过程记录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71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Noto Sans SC"/>
                <a:ea typeface="Noto Sans SC"/>
                <a:cs typeface="Noto Sans SC"/>
                <a:sym typeface="Noto Sans SC"/>
              </a:rPr>
              <a:t>混乱会以四种方式变成损失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97000"/>
            <a:ext cx="10795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损失并非总是一次性的巨大亏损，更多时候，它以持续、隐形的方式发生，日积月累，侵蚀企业的根基。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477000"/>
            <a:ext cx="21971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zh-CN" altLang="en-US" sz="10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10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1000" b="0" i="0" u="none" strike="noStrike">
                <a:solidFill>
                  <a:srgbClr val="8A98A8"/>
                </a:solidFill>
                <a:latin typeface="Noto Sans SC"/>
                <a:ea typeface="Noto Sans SC"/>
                <a:cs typeface="Noto Sans SC"/>
                <a:sym typeface="Noto Sans SC"/>
              </a:rPr>
              <a:t> + 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477000"/>
            <a:ext cx="457200" cy="190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0" rIns="12700" bIns="0" rtlCol="0" anchor="t" anchorCtr="0"/>
          <a:lstStyle/>
          <a:p>
            <a:pPr indent="0" algn="r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8A98A8"/>
                </a:solidFill>
                <a:latin typeface="Noto Sans SC"/>
                <a:ea typeface="Noto Sans SC"/>
                <a:cs typeface="Noto Sans SC"/>
                <a:sym typeface="Noto Sans SC"/>
              </a:rPr>
              <a:t>13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74700" y="22225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127000" dist="50800" dir="81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774700" y="2222500"/>
            <a:ext cx="2286000" cy="50800"/>
          </a:xfrm>
          <a:prstGeom prst="roundRect">
            <a:avLst>
              <a:gd name="adj" fmla="val 0"/>
            </a:avLst>
          </a:prstGeom>
          <a:solidFill>
            <a:srgbClr val="DC26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01700" y="2603500"/>
            <a:ext cx="2032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延误罚款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01700" y="3365500"/>
            <a:ext cx="2032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客户催了才发现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517900" y="22225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127000" dist="50800" dir="81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3517900" y="2222500"/>
            <a:ext cx="22860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3644900" y="2603500"/>
            <a:ext cx="2032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97316"/>
                </a:solidFill>
                <a:latin typeface="Noto Sans SC"/>
                <a:ea typeface="Noto Sans SC"/>
                <a:cs typeface="Noto Sans SC"/>
                <a:sym typeface="Noto Sans SC"/>
              </a:rPr>
              <a:t>高额返工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3644900" y="3365500"/>
            <a:ext cx="2032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问题原因说不清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61100" y="22225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127000" dist="50800" dir="81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261100" y="2222500"/>
            <a:ext cx="2286000" cy="50800"/>
          </a:xfrm>
          <a:prstGeom prst="roundRect">
            <a:avLst>
              <a:gd name="adj" fmla="val 0"/>
            </a:avLst>
          </a:prstGeom>
          <a:solidFill>
            <a:srgbClr val="7C3A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388100" y="2603500"/>
            <a:ext cx="2032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7C3AED"/>
                </a:solidFill>
                <a:latin typeface="Noto Sans SC"/>
                <a:ea typeface="Noto Sans SC"/>
                <a:cs typeface="Noto Sans SC"/>
                <a:sym typeface="Noto Sans SC"/>
              </a:rPr>
              <a:t>成本漏算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388100" y="3365500"/>
            <a:ext cx="2032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工资和成本靠补录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004300" y="22225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127000" dist="50800" dir="81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9004300" y="2222500"/>
            <a:ext cx="22860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9131300" y="2603500"/>
            <a:ext cx="2032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战略错判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131300" y="3365500"/>
            <a:ext cx="20320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Noto Sans SC"/>
                <a:ea typeface="Noto Sans SC"/>
                <a:cs typeface="Noto Sans SC"/>
                <a:sym typeface="Noto Sans SC"/>
              </a:rPr>
              <a:t>利润看起来准，其实不完整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98500" y="4826000"/>
            <a:ext cx="107950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小工单要解决的，不是简单地增加一个软件，而是帮助企业堵住这些看不见的、持续发生的利润漏洞。</a:t>
            </a:r>
            <a:endParaRPr lang="en-US" sz="1100"/>
          </a:p>
        </p:txBody>
      </p:sp>
      <p:pic>
        <p:nvPicPr>
          <p:cNvPr id="27" name="图片 26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60400" y="406400"/>
            <a:ext cx="2921000" cy="1651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900" b="1" i="0" u="none" strike="noStrike">
                <a:solidFill>
                  <a:srgbClr val="059669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变革的起点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762000"/>
            <a:ext cx="98806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7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无需全厂总动员，从一条真实流程开始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397000"/>
            <a:ext cx="10160000" cy="508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2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变革的起点，不在于宏大的规划，而在于选择一个真实的场景，快速验证价值，让改变看得见。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14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74700" y="22860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774700" y="2286000"/>
            <a:ext cx="22860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990600" y="26670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选一款产品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90600" y="3429000"/>
            <a:ext cx="18415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工序相对清楚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76381">
            <a:off x="3149671" y="3333750"/>
            <a:ext cx="571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3644900" y="3263900"/>
            <a:ext cx="152400" cy="152400"/>
          </a:xfrm>
          <a:prstGeom prst="rtTriangl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3517900" y="22860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3517900" y="2286000"/>
            <a:ext cx="22860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3733800" y="26670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建一张工单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733800" y="3429000"/>
            <a:ext cx="18415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按真实流程走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76381">
            <a:off x="5892871" y="3333750"/>
            <a:ext cx="571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6388100" y="3263900"/>
            <a:ext cx="152400" cy="152400"/>
          </a:xfrm>
          <a:prstGeom prst="rtTriangl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6261100" y="22860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6261100" y="2286000"/>
            <a:ext cx="22860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6477000" y="26670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扫码一次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477000" y="3429000"/>
            <a:ext cx="18415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看进度变化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76381">
            <a:off x="8636071" y="3333750"/>
            <a:ext cx="571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9131300" y="3263900"/>
            <a:ext cx="152400" cy="152400"/>
          </a:xfrm>
          <a:prstGeom prst="rtTriangle">
            <a:avLst/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9004300" y="2286000"/>
            <a:ext cx="2286000" cy="2108200"/>
          </a:xfrm>
          <a:prstGeom prst="roundRect">
            <a:avLst>
              <a:gd name="adj" fmla="val 1686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9004300" y="2286000"/>
            <a:ext cx="2286000" cy="50800"/>
          </a:xfrm>
          <a:prstGeom prst="roundRect">
            <a:avLst>
              <a:gd name="adj" fmla="val 0"/>
            </a:avLst>
          </a:prstGeom>
          <a:solidFill>
            <a:srgbClr val="7C3A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9220200" y="2667000"/>
            <a:ext cx="18415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9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复盘一次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9220200" y="3429000"/>
            <a:ext cx="1841500" cy="1016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3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看工效和成本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1092200" y="4953000"/>
            <a:ext cx="9969500" cy="762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800" b="1" i="0" u="none" strike="noStrike">
                <a:solidFill>
                  <a:srgbClr val="059669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先让一个流程变得透明，再将这份清晰复制到更多的车间和产线。</a:t>
            </a:r>
            <a:endParaRPr lang="en-US" sz="1100"/>
          </a:p>
        </p:txBody>
      </p:sp>
      <p:pic>
        <p:nvPicPr>
          <p:cNvPr id="33" name="图片 32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7FAF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889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286500"/>
            <a:ext cx="12192000" cy="12700"/>
          </a:xfrm>
          <a:prstGeom prst="roundRect">
            <a:avLst>
              <a:gd name="adj" fmla="val 0"/>
            </a:avLst>
          </a:prstGeom>
          <a:solidFill>
            <a:srgbClr val="D7E1E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63600" y="914400"/>
            <a:ext cx="6858000" cy="5334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32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下一步，我们不谈大方案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914400" y="1689100"/>
            <a:ext cx="10414000" cy="635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7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我们只做一件事：拿一张您的真实订单，和我们一起，跑一次完整的透明旅程。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65200" y="2743200"/>
            <a:ext cx="2743200" cy="18796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965200" y="2743200"/>
            <a:ext cx="2743200" cy="508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181100" y="29464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800" b="1" i="0" u="none" strike="noStrike">
                <a:solidFill>
                  <a:srgbClr val="172033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1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181100" y="3403600"/>
            <a:ext cx="2298700" cy="1092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ctr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选一款您最关心的产品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711700" y="2743200"/>
            <a:ext cx="2743200" cy="18796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711700" y="2743200"/>
            <a:ext cx="2743200" cy="50800"/>
          </a:xfrm>
          <a:prstGeom prst="roundRect">
            <a:avLst>
              <a:gd name="adj" fmla="val 0"/>
            </a:avLst>
          </a:prstGeom>
          <a:solidFill>
            <a:srgbClr val="059669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27600" y="29464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800" b="1" i="0" u="none" strike="noStrike">
                <a:solidFill>
                  <a:srgbClr val="172033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927600" y="3403600"/>
            <a:ext cx="2298700" cy="1092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ctr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我们陪您在现场完成一次扫码报工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458200" y="2743200"/>
            <a:ext cx="2743200" cy="1879600"/>
          </a:xfrm>
          <a:prstGeom prst="roundRect">
            <a:avLst>
              <a:gd name="adj" fmla="val 16891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7E1EC">
                <a:alpha val="100000"/>
              </a:srgbClr>
            </a:solidFill>
            <a:prstDash val="solid"/>
            <a:miter lim="10000000"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458200" y="2743200"/>
            <a:ext cx="27432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38100" dist="25400" dir="5400000" rotWithShape="0">
              <a:srgbClr val="000000">
                <a:alpha val="3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674100" y="2946400"/>
            <a:ext cx="2298700" cy="3175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2800" b="1" i="0" u="none" strike="noStrike">
                <a:solidFill>
                  <a:srgbClr val="172033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3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674100" y="3403600"/>
            <a:ext cx="2298700" cy="10922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ctr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1400" b="0" i="0" u="none" strike="noStrike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共同见证进度、工资、成本的实时呈现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03300" y="5689600"/>
            <a:ext cx="10147300" cy="254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ctr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16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16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1600" b="1" i="0" u="none" strike="noStrike">
                <a:solidFill>
                  <a:srgbClr val="172033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1600" b="1" i="0" u="none" strike="noStrike">
                <a:solidFill>
                  <a:srgbClr val="172033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小工单：让车间过程，一目了然。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2300" y="6515100"/>
            <a:ext cx="21971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l">
              <a:lnSpc>
                <a:spcPct val="108000"/>
              </a:lnSpc>
              <a:spcAft>
                <a:spcPts val="100"/>
              </a:spcAft>
              <a:defRPr/>
            </a:pPr>
            <a:r>
              <a:rPr lang="zh-CN" altLang="en-US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管家婆</a:t>
            </a:r>
            <a:r>
              <a:rPr lang="en-US" altLang="zh-CN" sz="800">
                <a:solidFill>
                  <a:srgbClr val="536477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erp</a:t>
            </a: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 +</a:t>
            </a:r>
            <a:r>
              <a:rPr lang="en-US" sz="800" b="0" i="0" u="none" strike="noStrike">
                <a:solidFill>
                  <a:srgbClr val="8A98A8"/>
                </a:solidFill>
                <a:latin typeface="Songti SC" panose="02010800040101010101" charset="-122"/>
                <a:ea typeface="Songti SC" panose="02010800040101010101" charset="-122"/>
                <a:cs typeface="Songti SC" panose="02010800040101010101" charset="-122"/>
                <a:sym typeface="Songti SC" panose="02010800040101010101" charset="-122"/>
              </a:rPr>
              <a:t>小工单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1112500" y="6515100"/>
            <a:ext cx="457200" cy="127000"/>
          </a:xfrm>
          <a:prstGeom prst="rect">
            <a:avLst/>
          </a:prstGeom>
          <a:noFill/>
          <a:ln w="12687" cap="flat" cmpd="sng">
            <a:noFill/>
            <a:prstDash val="solid"/>
            <a:round/>
          </a:ln>
        </p:spPr>
        <p:txBody>
          <a:bodyPr vert="horz" wrap="square" lIns="12700" tIns="9144" rIns="12700" bIns="9144" rtlCol="0" anchor="t" anchorCtr="0"/>
          <a:lstStyle/>
          <a:p>
            <a:pPr indent="0" algn="r">
              <a:lnSpc>
                <a:spcPct val="108000"/>
              </a:lnSpc>
              <a:spcAft>
                <a:spcPts val="100"/>
              </a:spcAft>
              <a:defRPr/>
            </a:pPr>
            <a:r>
              <a:rPr lang="en-US" sz="800" b="0" i="0" u="none" strike="noStrike">
                <a:solidFill>
                  <a:srgbClr val="8A98A8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  <a:sym typeface="PingFang SC" panose="020B0400000000000000" charset="-122"/>
              </a:rPr>
              <a:t>15</a:t>
            </a:r>
            <a:endParaRPr lang="en-US" sz="1100"/>
          </a:p>
        </p:txBody>
      </p:sp>
      <p:pic>
        <p:nvPicPr>
          <p:cNvPr id="23" name="图片 22" descr="小工单logo-完整1@3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0" y="464185"/>
            <a:ext cx="1560830" cy="3924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291072"/>
            <a:ext cx="12191695" cy="9144"/>
          </a:xfrm>
          <a:prstGeom prst="rect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402336"/>
            <a:ext cx="2926080" cy="16459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sz="850" b="1">
                <a:solidFill>
                  <a:srgbClr val="F97316"/>
                </a:solidFill>
                <a:latin typeface="PingFang SC"/>
              </a:rPr>
              <a:t>关键转折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58952"/>
            <a:ext cx="10287000" cy="53035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sz="2700" b="1">
                <a:solidFill>
                  <a:srgbClr val="172033"/>
                </a:solidFill>
                <a:latin typeface="PingFang SC"/>
              </a:rPr>
              <a:t>为什么单用ERP，现场数据还是慢一步？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298448"/>
            <a:ext cx="9601200" cy="25603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sz="1150" b="0">
                <a:solidFill>
                  <a:srgbClr val="536477"/>
                </a:solidFill>
                <a:latin typeface="PingFang SC"/>
              </a:rPr>
              <a:t>工序交接单在电脑里没问题，但车间现场往往先靠纸单记录，等负责人录入时，数据已经滞后。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1874519"/>
            <a:ext cx="2971800" cy="21488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8680" y="1874519"/>
            <a:ext cx="2971800" cy="54864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9848" y="2075688"/>
            <a:ext cx="2569464" cy="29260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800" b="1">
                <a:solidFill>
                  <a:srgbClr val="172033"/>
                </a:solidFill>
                <a:latin typeface="PingFang SC"/>
              </a:rPr>
              <a:t>以前：ERP工序交接单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" y="2532887"/>
            <a:ext cx="2532888" cy="134416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现场先写纸单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负责人再回电脑录入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管理看到的是事后数据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069080" y="2944368"/>
            <a:ext cx="530352" cy="0"/>
          </a:xfrm>
          <a:prstGeom prst="line">
            <a:avLst/>
          </a:prstGeom>
          <a:ln w="15875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ight Triangle 12"/>
          <p:cNvSpPr/>
          <p:nvPr/>
        </p:nvSpPr>
        <p:spPr>
          <a:xfrm>
            <a:off x="4517136" y="2871216"/>
            <a:ext cx="146304" cy="146304"/>
          </a:xfrm>
          <a:prstGeom prst="rtTriangl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617720" y="1874519"/>
            <a:ext cx="2971800" cy="21488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617720" y="1874519"/>
            <a:ext cx="2971800" cy="54864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18888" y="2075688"/>
            <a:ext cx="2569464" cy="29260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800" b="1">
                <a:solidFill>
                  <a:srgbClr val="172033"/>
                </a:solidFill>
                <a:latin typeface="PingFang SC"/>
              </a:rPr>
              <a:t>现在：小工单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7176" y="2532887"/>
            <a:ext cx="2532888" cy="134416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工人做完就扫码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数据立即上传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生产进度实时同步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818120" y="2944368"/>
            <a:ext cx="530352" cy="0"/>
          </a:xfrm>
          <a:prstGeom prst="line">
            <a:avLst/>
          </a:prstGeom>
          <a:ln w="15875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ight Triangle 18"/>
          <p:cNvSpPr/>
          <p:nvPr/>
        </p:nvSpPr>
        <p:spPr>
          <a:xfrm>
            <a:off x="8266176" y="2871216"/>
            <a:ext cx="146304" cy="146304"/>
          </a:xfrm>
          <a:prstGeom prst="rtTriangl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366760" y="1874519"/>
            <a:ext cx="2651760" cy="21488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7E1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66760" y="1874519"/>
            <a:ext cx="2651760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67928" y="2075688"/>
            <a:ext cx="2249424" cy="29260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800" b="1">
                <a:solidFill>
                  <a:srgbClr val="172033"/>
                </a:solidFill>
                <a:latin typeface="PingFang SC"/>
              </a:rPr>
              <a:t>差别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86216" y="2532887"/>
            <a:ext cx="2212848" cy="1344168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不是多录一次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而是把录入动作</a:t>
            </a:r>
          </a:p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1200" b="0">
                <a:solidFill>
                  <a:srgbClr val="536477"/>
                </a:solidFill>
                <a:latin typeface="PingFang SC"/>
              </a:rPr>
              <a:t>搬到现场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4690872"/>
            <a:ext cx="10287000" cy="347472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2100" b="1">
                <a:solidFill>
                  <a:srgbClr val="172033"/>
                </a:solidFill>
                <a:latin typeface="PingFang SC"/>
              </a:rPr>
              <a:t>小工单足够简单：做完即扫，数据即传，进度即更新。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24712" y="5907024"/>
            <a:ext cx="10204704" cy="0"/>
          </a:xfrm>
          <a:prstGeom prst="line">
            <a:avLst/>
          </a:prstGeom>
          <a:ln w="15240">
            <a:solidFill>
              <a:srgbClr val="D7E1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960120" y="5779008"/>
            <a:ext cx="256032" cy="256032"/>
          </a:xfrm>
          <a:prstGeom prst="ellips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6126480"/>
            <a:ext cx="96012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536477"/>
                </a:solidFill>
                <a:latin typeface="PingFang SC"/>
              </a:rPr>
              <a:t>接单</a:t>
            </a:r>
          </a:p>
        </p:txBody>
      </p:sp>
      <p:sp>
        <p:nvSpPr>
          <p:cNvPr id="28" name="Oval 27"/>
          <p:cNvSpPr/>
          <p:nvPr/>
        </p:nvSpPr>
        <p:spPr>
          <a:xfrm>
            <a:off x="2660904" y="5779008"/>
            <a:ext cx="256032" cy="256032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313432" y="6126480"/>
            <a:ext cx="96012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536477"/>
                </a:solidFill>
                <a:latin typeface="PingFang SC"/>
              </a:rPr>
              <a:t>派工</a:t>
            </a:r>
          </a:p>
        </p:txBody>
      </p:sp>
      <p:sp>
        <p:nvSpPr>
          <p:cNvPr id="30" name="Oval 29"/>
          <p:cNvSpPr/>
          <p:nvPr/>
        </p:nvSpPr>
        <p:spPr>
          <a:xfrm>
            <a:off x="4361688" y="5779008"/>
            <a:ext cx="256032" cy="256032"/>
          </a:xfrm>
          <a:prstGeom prst="ellips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014216" y="6126480"/>
            <a:ext cx="96012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536477"/>
                </a:solidFill>
                <a:latin typeface="PingFang SC"/>
              </a:rPr>
              <a:t>生产</a:t>
            </a:r>
          </a:p>
        </p:txBody>
      </p:sp>
      <p:sp>
        <p:nvSpPr>
          <p:cNvPr id="32" name="Oval 31"/>
          <p:cNvSpPr/>
          <p:nvPr/>
        </p:nvSpPr>
        <p:spPr>
          <a:xfrm>
            <a:off x="6062472" y="5779008"/>
            <a:ext cx="256032" cy="256032"/>
          </a:xfrm>
          <a:prstGeom prst="ellips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15000" y="6126480"/>
            <a:ext cx="96012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536477"/>
                </a:solidFill>
                <a:latin typeface="PingFang SC"/>
              </a:rPr>
              <a:t>卡点</a:t>
            </a:r>
          </a:p>
        </p:txBody>
      </p:sp>
      <p:sp>
        <p:nvSpPr>
          <p:cNvPr id="34" name="Oval 33"/>
          <p:cNvSpPr/>
          <p:nvPr/>
        </p:nvSpPr>
        <p:spPr>
          <a:xfrm>
            <a:off x="7763256" y="5779008"/>
            <a:ext cx="256032" cy="256032"/>
          </a:xfrm>
          <a:prstGeom prst="ellips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15783" y="6126480"/>
            <a:ext cx="96012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536477"/>
                </a:solidFill>
                <a:latin typeface="PingFang SC"/>
              </a:rPr>
              <a:t>干预</a:t>
            </a:r>
          </a:p>
        </p:txBody>
      </p:sp>
      <p:sp>
        <p:nvSpPr>
          <p:cNvPr id="36" name="Oval 35"/>
          <p:cNvSpPr/>
          <p:nvPr/>
        </p:nvSpPr>
        <p:spPr>
          <a:xfrm>
            <a:off x="9464040" y="5779008"/>
            <a:ext cx="256032" cy="256032"/>
          </a:xfrm>
          <a:prstGeom prst="ellips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116568" y="6126480"/>
            <a:ext cx="96012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536477"/>
                </a:solidFill>
                <a:latin typeface="PingFang SC"/>
              </a:rPr>
              <a:t>完工</a:t>
            </a:r>
          </a:p>
        </p:txBody>
      </p:sp>
      <p:sp>
        <p:nvSpPr>
          <p:cNvPr id="38" name="Oval 37"/>
          <p:cNvSpPr/>
          <p:nvPr/>
        </p:nvSpPr>
        <p:spPr>
          <a:xfrm>
            <a:off x="11164824" y="5779008"/>
            <a:ext cx="256032" cy="256032"/>
          </a:xfrm>
          <a:prstGeom prst="ellipse">
            <a:avLst/>
          </a:prstGeom>
          <a:solidFill>
            <a:srgbClr val="D7E1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817352" y="6126480"/>
            <a:ext cx="96012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536477"/>
                </a:solidFill>
                <a:latin typeface="PingFang SC"/>
              </a:rPr>
              <a:t>算清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1792" y="6510528"/>
            <a:ext cx="219456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8A98A8"/>
                </a:solidFill>
                <a:latin typeface="PingFang SC"/>
              </a:rPr>
              <a:t>管家婆ERP + 小工单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109960" y="6510528"/>
            <a:ext cx="457200" cy="128016"/>
          </a:xfrm>
          <a:prstGeom prst="rect">
            <a:avLst/>
          </a:prstGeom>
          <a:noFill/>
        </p:spPr>
        <p:txBody>
          <a:bodyPr wrap="square" lIns="18288" rIns="18288" tIns="9144" bIns="9144" anchor="t">
            <a:spAutoFit/>
          </a:bodyPr>
          <a:lstStyle/>
          <a:p>
            <a:pPr algn="r">
              <a:lnSpc>
                <a:spcPct val="105000"/>
              </a:lnSpc>
              <a:spcAft>
                <a:spcPts val="100"/>
              </a:spcAft>
            </a:pPr>
            <a:r>
              <a:rPr sz="750" b="0">
                <a:solidFill>
                  <a:srgbClr val="8A98A8"/>
                </a:solidFill>
                <a:latin typeface="PingFang SC"/>
              </a:rPr>
              <a:t>04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2363</Words>
  <Application>WPS 文字</Application>
  <PresentationFormat/>
  <Paragraphs>478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2" baseType="lpstr">
      <vt:lpstr>Arial</vt:lpstr>
      <vt:lpstr>宋体</vt:lpstr>
      <vt:lpstr>Wingdings</vt:lpstr>
      <vt:lpstr>Arial</vt:lpstr>
      <vt:lpstr>Songti SC</vt:lpstr>
      <vt:lpstr>Noto Sans SC</vt:lpstr>
      <vt:lpstr>Thonburi</vt:lpstr>
      <vt:lpstr>PingFang SC</vt:lpstr>
      <vt:lpstr>汉仪书宋二KW</vt:lpstr>
      <vt:lpstr>宋体</vt:lpstr>
      <vt:lpstr>Apple Color Emoji</vt:lpstr>
      <vt:lpstr>微软雅黑</vt:lpstr>
      <vt:lpstr>汉仪旗黑</vt:lpstr>
      <vt:lpstr>Arial Unicode MS</vt:lpstr>
      <vt:lpstr>Noto Sans SC</vt:lpstr>
      <vt:lpstr>苹方-简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小极科技&amp;吴虎生</cp:lastModifiedBy>
  <cp:revision>6</cp:revision>
  <dcterms:created xsi:type="dcterms:W3CDTF">2026-05-16T08:27:58Z</dcterms:created>
  <dcterms:modified xsi:type="dcterms:W3CDTF">2026-05-16T08:27:58Z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0143AE1F45BB6F20E428086AEC229499_42</vt:lpwstr>
  </property>
  <property fmtid="{D5CDD505-2E9C-101B-9397-08002B2CF9AE}" pid="3" name="KSOProductBuildVer">
    <vt:lpwstr>2052-12.1.24031.24031</vt:lpwstr>
  </property>
</Properties>
</file>